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7" r:id="rId1"/>
    <p:sldMasterId id="2147483669" r:id="rId2"/>
    <p:sldMasterId id="2147483671" r:id="rId3"/>
    <p:sldMasterId id="2147483673" r:id="rId4"/>
    <p:sldMasterId id="2147485824" r:id="rId5"/>
    <p:sldMasterId id="2147487270" r:id="rId6"/>
  </p:sldMasterIdLst>
  <p:notesMasterIdLst>
    <p:notesMasterId r:id="rId236"/>
  </p:notesMasterIdLst>
  <p:handoutMasterIdLst>
    <p:handoutMasterId r:id="rId237"/>
  </p:handoutMasterIdLst>
  <p:sldIdLst>
    <p:sldId id="648" r:id="rId7"/>
    <p:sldId id="1200" r:id="rId8"/>
    <p:sldId id="1223" r:id="rId9"/>
    <p:sldId id="1382" r:id="rId10"/>
    <p:sldId id="1383" r:id="rId11"/>
    <p:sldId id="1201" r:id="rId12"/>
    <p:sldId id="1202" r:id="rId13"/>
    <p:sldId id="1471" r:id="rId14"/>
    <p:sldId id="971" r:id="rId15"/>
    <p:sldId id="972" r:id="rId16"/>
    <p:sldId id="973" r:id="rId17"/>
    <p:sldId id="974" r:id="rId18"/>
    <p:sldId id="1215" r:id="rId19"/>
    <p:sldId id="929" r:id="rId20"/>
    <p:sldId id="1117" r:id="rId21"/>
    <p:sldId id="1379" r:id="rId22"/>
    <p:sldId id="1380" r:id="rId23"/>
    <p:sldId id="1381" r:id="rId24"/>
    <p:sldId id="1400" r:id="rId25"/>
    <p:sldId id="1401" r:id="rId26"/>
    <p:sldId id="1188" r:id="rId27"/>
    <p:sldId id="1387" r:id="rId28"/>
    <p:sldId id="1388" r:id="rId29"/>
    <p:sldId id="1391" r:id="rId30"/>
    <p:sldId id="1390" r:id="rId31"/>
    <p:sldId id="1389" r:id="rId32"/>
    <p:sldId id="1190" r:id="rId33"/>
    <p:sldId id="1213" r:id="rId34"/>
    <p:sldId id="1402" r:id="rId35"/>
    <p:sldId id="639" r:id="rId36"/>
    <p:sldId id="1378" r:id="rId37"/>
    <p:sldId id="1216" r:id="rId38"/>
    <p:sldId id="1392" r:id="rId39"/>
    <p:sldId id="1472" r:id="rId40"/>
    <p:sldId id="1217" r:id="rId41"/>
    <p:sldId id="1403" r:id="rId42"/>
    <p:sldId id="1393" r:id="rId43"/>
    <p:sldId id="1218" r:id="rId44"/>
    <p:sldId id="1219" r:id="rId45"/>
    <p:sldId id="1220" r:id="rId46"/>
    <p:sldId id="1222" r:id="rId47"/>
    <p:sldId id="524" r:id="rId48"/>
    <p:sldId id="1171" r:id="rId49"/>
    <p:sldId id="1173" r:id="rId50"/>
    <p:sldId id="1463" r:id="rId51"/>
    <p:sldId id="1415" r:id="rId52"/>
    <p:sldId id="1416" r:id="rId53"/>
    <p:sldId id="1226" r:id="rId54"/>
    <p:sldId id="1298" r:id="rId55"/>
    <p:sldId id="1253" r:id="rId56"/>
    <p:sldId id="1229" r:id="rId57"/>
    <p:sldId id="1370" r:id="rId58"/>
    <p:sldId id="1372" r:id="rId59"/>
    <p:sldId id="1371" r:id="rId60"/>
    <p:sldId id="1466" r:id="rId61"/>
    <p:sldId id="1467" r:id="rId62"/>
    <p:sldId id="1232" r:id="rId63"/>
    <p:sldId id="1376" r:id="rId64"/>
    <p:sldId id="1233" r:id="rId65"/>
    <p:sldId id="1346" r:id="rId66"/>
    <p:sldId id="1420" r:id="rId67"/>
    <p:sldId id="1377" r:id="rId68"/>
    <p:sldId id="1418" r:id="rId69"/>
    <p:sldId id="1419" r:id="rId70"/>
    <p:sldId id="1227" r:id="rId71"/>
    <p:sldId id="1353" r:id="rId72"/>
    <p:sldId id="1237" r:id="rId73"/>
    <p:sldId id="1238" r:id="rId74"/>
    <p:sldId id="1239" r:id="rId75"/>
    <p:sldId id="1240" r:id="rId76"/>
    <p:sldId id="1373" r:id="rId77"/>
    <p:sldId id="1374" r:id="rId78"/>
    <p:sldId id="1375" r:id="rId79"/>
    <p:sldId id="1404" r:id="rId80"/>
    <p:sldId id="1405" r:id="rId81"/>
    <p:sldId id="1406" r:id="rId82"/>
    <p:sldId id="1241" r:id="rId83"/>
    <p:sldId id="1469" r:id="rId84"/>
    <p:sldId id="1293" r:id="rId85"/>
    <p:sldId id="1294" r:id="rId86"/>
    <p:sldId id="1470" r:id="rId87"/>
    <p:sldId id="1242" r:id="rId88"/>
    <p:sldId id="1295" r:id="rId89"/>
    <p:sldId id="1296" r:id="rId90"/>
    <p:sldId id="1407" r:id="rId91"/>
    <p:sldId id="1243" r:id="rId92"/>
    <p:sldId id="1244" r:id="rId93"/>
    <p:sldId id="1344" r:id="rId94"/>
    <p:sldId id="1345" r:id="rId95"/>
    <p:sldId id="1368" r:id="rId96"/>
    <p:sldId id="1369" r:id="rId97"/>
    <p:sldId id="1246" r:id="rId98"/>
    <p:sldId id="1247" r:id="rId99"/>
    <p:sldId id="1248" r:id="rId100"/>
    <p:sldId id="1249" r:id="rId101"/>
    <p:sldId id="1252" r:id="rId102"/>
    <p:sldId id="1354" r:id="rId103"/>
    <p:sldId id="1355" r:id="rId104"/>
    <p:sldId id="1356" r:id="rId105"/>
    <p:sldId id="1357" r:id="rId106"/>
    <p:sldId id="1358" r:id="rId107"/>
    <p:sldId id="1359" r:id="rId108"/>
    <p:sldId id="1360" r:id="rId109"/>
    <p:sldId id="1361" r:id="rId110"/>
    <p:sldId id="1362" r:id="rId111"/>
    <p:sldId id="1363" r:id="rId112"/>
    <p:sldId id="1364" r:id="rId113"/>
    <p:sldId id="1365" r:id="rId114"/>
    <p:sldId id="1366" r:id="rId115"/>
    <p:sldId id="1367" r:id="rId116"/>
    <p:sldId id="1270" r:id="rId117"/>
    <p:sldId id="1464" r:id="rId118"/>
    <p:sldId id="1271" r:id="rId119"/>
    <p:sldId id="1272" r:id="rId120"/>
    <p:sldId id="1408" r:id="rId121"/>
    <p:sldId id="1409" r:id="rId122"/>
    <p:sldId id="1273" r:id="rId123"/>
    <p:sldId id="1410" r:id="rId124"/>
    <p:sldId id="1267" r:id="rId125"/>
    <p:sldId id="1465" r:id="rId126"/>
    <p:sldId id="1152" r:id="rId127"/>
    <p:sldId id="1299" r:id="rId128"/>
    <p:sldId id="1300" r:id="rId129"/>
    <p:sldId id="1301" r:id="rId130"/>
    <p:sldId id="1302" r:id="rId131"/>
    <p:sldId id="1303" r:id="rId132"/>
    <p:sldId id="1421" r:id="rId133"/>
    <p:sldId id="1422" r:id="rId134"/>
    <p:sldId id="1423" r:id="rId135"/>
    <p:sldId id="1425" r:id="rId136"/>
    <p:sldId id="1275" r:id="rId137"/>
    <p:sldId id="1277" r:id="rId138"/>
    <p:sldId id="1411" r:id="rId139"/>
    <p:sldId id="1278" r:id="rId140"/>
    <p:sldId id="1279" r:id="rId141"/>
    <p:sldId id="1280" r:id="rId142"/>
    <p:sldId id="1281" r:id="rId143"/>
    <p:sldId id="1282" r:id="rId144"/>
    <p:sldId id="1283" r:id="rId145"/>
    <p:sldId id="1284" r:id="rId146"/>
    <p:sldId id="1285" r:id="rId147"/>
    <p:sldId id="1286" r:id="rId148"/>
    <p:sldId id="1412" r:id="rId149"/>
    <p:sldId id="1287" r:id="rId150"/>
    <p:sldId id="1288" r:id="rId151"/>
    <p:sldId id="1289" r:id="rId152"/>
    <p:sldId id="1290" r:id="rId153"/>
    <p:sldId id="1304" r:id="rId154"/>
    <p:sldId id="1305" r:id="rId155"/>
    <p:sldId id="1427" r:id="rId156"/>
    <p:sldId id="1428" r:id="rId157"/>
    <p:sldId id="1429" r:id="rId158"/>
    <p:sldId id="1430" r:id="rId159"/>
    <p:sldId id="1306" r:id="rId160"/>
    <p:sldId id="1307" r:id="rId161"/>
    <p:sldId id="1431" r:id="rId162"/>
    <p:sldId id="1432" r:id="rId163"/>
    <p:sldId id="1308" r:id="rId164"/>
    <p:sldId id="1309" r:id="rId165"/>
    <p:sldId id="1433" r:id="rId166"/>
    <p:sldId id="1434" r:id="rId167"/>
    <p:sldId id="1310" r:id="rId168"/>
    <p:sldId id="1311" r:id="rId169"/>
    <p:sldId id="1437" r:id="rId170"/>
    <p:sldId id="1438" r:id="rId171"/>
    <p:sldId id="1435" r:id="rId172"/>
    <p:sldId id="1436" r:id="rId173"/>
    <p:sldId id="1445" r:id="rId174"/>
    <p:sldId id="1446" r:id="rId175"/>
    <p:sldId id="1447" r:id="rId176"/>
    <p:sldId id="1448" r:id="rId177"/>
    <p:sldId id="1449" r:id="rId178"/>
    <p:sldId id="1450" r:id="rId179"/>
    <p:sldId id="1318" r:id="rId180"/>
    <p:sldId id="1319" r:id="rId181"/>
    <p:sldId id="1451" r:id="rId182"/>
    <p:sldId id="1452" r:id="rId183"/>
    <p:sldId id="1453" r:id="rId184"/>
    <p:sldId id="1320" r:id="rId185"/>
    <p:sldId id="1321" r:id="rId186"/>
    <p:sldId id="1322" r:id="rId187"/>
    <p:sldId id="1454" r:id="rId188"/>
    <p:sldId id="1455" r:id="rId189"/>
    <p:sldId id="1323" r:id="rId190"/>
    <p:sldId id="1324" r:id="rId191"/>
    <p:sldId id="1456" r:id="rId192"/>
    <p:sldId id="1457" r:id="rId193"/>
    <p:sldId id="1327" r:id="rId194"/>
    <p:sldId id="1328" r:id="rId195"/>
    <p:sldId id="1331" r:id="rId196"/>
    <p:sldId id="1332" r:id="rId197"/>
    <p:sldId id="1333" r:id="rId198"/>
    <p:sldId id="1334" r:id="rId199"/>
    <p:sldId id="1335" r:id="rId200"/>
    <p:sldId id="1336" r:id="rId201"/>
    <p:sldId id="1337" r:id="rId202"/>
    <p:sldId id="1458" r:id="rId203"/>
    <p:sldId id="1459" r:id="rId204"/>
    <p:sldId id="1338" r:id="rId205"/>
    <p:sldId id="1339" r:id="rId206"/>
    <p:sldId id="1460" r:id="rId207"/>
    <p:sldId id="1461" r:id="rId208"/>
    <p:sldId id="1340" r:id="rId209"/>
    <p:sldId id="1341" r:id="rId210"/>
    <p:sldId id="1417" r:id="rId211"/>
    <p:sldId id="1035" r:id="rId212"/>
    <p:sldId id="1439" r:id="rId213"/>
    <p:sldId id="1440" r:id="rId214"/>
    <p:sldId id="1441" r:id="rId215"/>
    <p:sldId id="1442" r:id="rId216"/>
    <p:sldId id="1395" r:id="rId217"/>
    <p:sldId id="1413" r:id="rId218"/>
    <p:sldId id="1414" r:id="rId219"/>
    <p:sldId id="1443" r:id="rId220"/>
    <p:sldId id="1444" r:id="rId221"/>
    <p:sldId id="1396" r:id="rId222"/>
    <p:sldId id="1468" r:id="rId223"/>
    <p:sldId id="935" r:id="rId224"/>
    <p:sldId id="1042" r:id="rId225"/>
    <p:sldId id="1043" r:id="rId226"/>
    <p:sldId id="938" r:id="rId227"/>
    <p:sldId id="939" r:id="rId228"/>
    <p:sldId id="940" r:id="rId229"/>
    <p:sldId id="941" r:id="rId230"/>
    <p:sldId id="1104" r:id="rId231"/>
    <p:sldId id="942" r:id="rId232"/>
    <p:sldId id="943" r:id="rId233"/>
    <p:sldId id="1105" r:id="rId234"/>
    <p:sldId id="1170" r:id="rId235"/>
  </p:sldIdLst>
  <p:sldSz cx="9144000" cy="6858000" type="screen4x3"/>
  <p:notesSz cx="6797675" cy="9926638"/>
  <p:defaultTextStyle>
    <a:defPPr>
      <a:defRPr lang="ko-KR"/>
    </a:defPPr>
    <a:lvl1pPr algn="l" rtl="0" fontAlgn="base" latinLnBrk="1">
      <a:spcBef>
        <a:spcPct val="0"/>
      </a:spcBef>
      <a:spcAft>
        <a:spcPct val="0"/>
      </a:spcAft>
      <a:defRPr kumimoji="1" sz="1000" kern="1200">
        <a:solidFill>
          <a:srgbClr val="000000"/>
        </a:solidFill>
        <a:latin typeface="Tahoma" pitchFamily="34" charset="0"/>
        <a:ea typeface="굴림" charset="-127"/>
        <a:cs typeface="+mn-cs"/>
      </a:defRPr>
    </a:lvl1pPr>
    <a:lvl2pPr marL="457200" algn="l" rtl="0" fontAlgn="base" latinLnBrk="1">
      <a:spcBef>
        <a:spcPct val="0"/>
      </a:spcBef>
      <a:spcAft>
        <a:spcPct val="0"/>
      </a:spcAft>
      <a:defRPr kumimoji="1" sz="1000" kern="1200">
        <a:solidFill>
          <a:srgbClr val="000000"/>
        </a:solidFill>
        <a:latin typeface="Tahoma" pitchFamily="34" charset="0"/>
        <a:ea typeface="굴림" charset="-127"/>
        <a:cs typeface="+mn-cs"/>
      </a:defRPr>
    </a:lvl2pPr>
    <a:lvl3pPr marL="914400" algn="l" rtl="0" fontAlgn="base" latinLnBrk="1">
      <a:spcBef>
        <a:spcPct val="0"/>
      </a:spcBef>
      <a:spcAft>
        <a:spcPct val="0"/>
      </a:spcAft>
      <a:defRPr kumimoji="1" sz="1000" kern="1200">
        <a:solidFill>
          <a:srgbClr val="000000"/>
        </a:solidFill>
        <a:latin typeface="Tahoma" pitchFamily="34" charset="0"/>
        <a:ea typeface="굴림" charset="-127"/>
        <a:cs typeface="+mn-cs"/>
      </a:defRPr>
    </a:lvl3pPr>
    <a:lvl4pPr marL="1371600" algn="l" rtl="0" fontAlgn="base" latinLnBrk="1">
      <a:spcBef>
        <a:spcPct val="0"/>
      </a:spcBef>
      <a:spcAft>
        <a:spcPct val="0"/>
      </a:spcAft>
      <a:defRPr kumimoji="1" sz="1000" kern="1200">
        <a:solidFill>
          <a:srgbClr val="000000"/>
        </a:solidFill>
        <a:latin typeface="Tahoma" pitchFamily="34" charset="0"/>
        <a:ea typeface="굴림" charset="-127"/>
        <a:cs typeface="+mn-cs"/>
      </a:defRPr>
    </a:lvl4pPr>
    <a:lvl5pPr marL="1828800" algn="l" rtl="0" fontAlgn="base" latinLnBrk="1">
      <a:spcBef>
        <a:spcPct val="0"/>
      </a:spcBef>
      <a:spcAft>
        <a:spcPct val="0"/>
      </a:spcAft>
      <a:defRPr kumimoji="1" sz="1000" kern="1200">
        <a:solidFill>
          <a:srgbClr val="000000"/>
        </a:solidFill>
        <a:latin typeface="Tahoma" pitchFamily="34" charset="0"/>
        <a:ea typeface="굴림" charset="-127"/>
        <a:cs typeface="+mn-cs"/>
      </a:defRPr>
    </a:lvl5pPr>
    <a:lvl6pPr marL="2286000" algn="l" defTabSz="914400" rtl="0" eaLnBrk="1" latinLnBrk="1" hangingPunct="1">
      <a:defRPr kumimoji="1" sz="1000" kern="1200">
        <a:solidFill>
          <a:srgbClr val="000000"/>
        </a:solidFill>
        <a:latin typeface="Tahoma" pitchFamily="34" charset="0"/>
        <a:ea typeface="굴림" charset="-127"/>
        <a:cs typeface="+mn-cs"/>
      </a:defRPr>
    </a:lvl6pPr>
    <a:lvl7pPr marL="2743200" algn="l" defTabSz="914400" rtl="0" eaLnBrk="1" latinLnBrk="1" hangingPunct="1">
      <a:defRPr kumimoji="1" sz="1000" kern="1200">
        <a:solidFill>
          <a:srgbClr val="000000"/>
        </a:solidFill>
        <a:latin typeface="Tahoma" pitchFamily="34" charset="0"/>
        <a:ea typeface="굴림" charset="-127"/>
        <a:cs typeface="+mn-cs"/>
      </a:defRPr>
    </a:lvl7pPr>
    <a:lvl8pPr marL="3200400" algn="l" defTabSz="914400" rtl="0" eaLnBrk="1" latinLnBrk="1" hangingPunct="1">
      <a:defRPr kumimoji="1" sz="1000" kern="1200">
        <a:solidFill>
          <a:srgbClr val="000000"/>
        </a:solidFill>
        <a:latin typeface="Tahoma" pitchFamily="34" charset="0"/>
        <a:ea typeface="굴림" charset="-127"/>
        <a:cs typeface="+mn-cs"/>
      </a:defRPr>
    </a:lvl8pPr>
    <a:lvl9pPr marL="3657600" algn="l" defTabSz="914400" rtl="0" eaLnBrk="1" latinLnBrk="1" hangingPunct="1">
      <a:defRPr kumimoji="1" sz="1000" kern="1200">
        <a:solidFill>
          <a:srgbClr val="000000"/>
        </a:solidFill>
        <a:latin typeface="Tahoma" pitchFamily="34" charset="0"/>
        <a:ea typeface="굴림" charset="-127"/>
        <a:cs typeface="+mn-cs"/>
      </a:defRPr>
    </a:lvl9pPr>
  </p:defaultTextStyle>
  <p:extLst>
    <p:ext uri="{EFAFB233-063F-42B5-8137-9DF3F51BA10A}">
      <p15:sldGuideLst xmlns:p15="http://schemas.microsoft.com/office/powerpoint/2012/main">
        <p15:guide id="1" orient="horz" pos="3929">
          <p15:clr>
            <a:srgbClr val="A4A3A4"/>
          </p15:clr>
        </p15:guide>
        <p15:guide id="2" orient="horz" pos="890">
          <p15:clr>
            <a:srgbClr val="A4A3A4"/>
          </p15:clr>
        </p15:guide>
        <p15:guide id="3" orient="horz" pos="1071">
          <p15:clr>
            <a:srgbClr val="A4A3A4"/>
          </p15:clr>
        </p15:guide>
        <p15:guide id="4" orient="horz" pos="1253">
          <p15:clr>
            <a:srgbClr val="A4A3A4"/>
          </p15:clr>
        </p15:guide>
        <p15:guide id="5" pos="884">
          <p15:clr>
            <a:srgbClr val="A4A3A4"/>
          </p15:clr>
        </p15:guide>
        <p15:guide id="6" pos="5556">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4D79B"/>
    <a:srgbClr val="B9D0FF"/>
    <a:srgbClr val="006699"/>
    <a:srgbClr val="99CC00"/>
    <a:srgbClr val="0000FF"/>
    <a:srgbClr val="FFFFCC"/>
    <a:srgbClr val="336699"/>
    <a:srgbClr val="CCD5EA"/>
    <a:srgbClr val="E7EBF5"/>
    <a:srgbClr val="CCE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보통 스타일 2 - 강조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보통 스타일 2 - 강조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5940675A-B579-460E-94D1-54222C63F5DA}" styleName="스타일 없음, 표 눈금">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0A15C55-8517-42AA-B614-E9B94910E393}" styleName="보통 스타일 2 - 강조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3296810-A885-4BE3-A3E7-6D5BEEA58F35}" styleName="보통 스타일 2 - 강조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D7AC3CCA-C797-4891-BE02-D94E43425B78}" styleName="보통 스타일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073A0DAA-6AF3-43AB-8588-CEC1D06C72B9}" styleName="보통 스타일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16D9F66E-5EB9-4882-86FB-DCBF35E3C3E4}" styleName="보통 스타일 4 - 강조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994" autoAdjust="0"/>
    <p:restoredTop sz="99879" autoAdjust="0"/>
  </p:normalViewPr>
  <p:slideViewPr>
    <p:cSldViewPr snapToGrid="0">
      <p:cViewPr varScale="1">
        <p:scale>
          <a:sx n="117" d="100"/>
          <a:sy n="117" d="100"/>
        </p:scale>
        <p:origin x="1877" y="82"/>
      </p:cViewPr>
      <p:guideLst>
        <p:guide orient="horz" pos="3929"/>
        <p:guide orient="horz" pos="890"/>
        <p:guide orient="horz" pos="1071"/>
        <p:guide orient="horz" pos="1253"/>
        <p:guide pos="884"/>
        <p:guide pos="5556"/>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snapToGrid="0">
      <p:cViewPr varScale="1">
        <p:scale>
          <a:sx n="72" d="100"/>
          <a:sy n="72" d="100"/>
        </p:scale>
        <p:origin x="-2208" y="-102"/>
      </p:cViewPr>
      <p:guideLst>
        <p:guide orient="horz" pos="3127"/>
        <p:guide pos="2141"/>
      </p:guideLst>
    </p:cSldViewPr>
  </p:notesViewPr>
  <p:gridSpacing cx="72010" cy="7201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slide" Target="slides/slide153.xml"/><Relationship Id="rId170" Type="http://schemas.openxmlformats.org/officeDocument/2006/relationships/slide" Target="slides/slide164.xml"/><Relationship Id="rId191" Type="http://schemas.openxmlformats.org/officeDocument/2006/relationships/slide" Target="slides/slide185.xml"/><Relationship Id="rId205" Type="http://schemas.openxmlformats.org/officeDocument/2006/relationships/slide" Target="slides/slide199.xml"/><Relationship Id="rId226" Type="http://schemas.openxmlformats.org/officeDocument/2006/relationships/slide" Target="slides/slide22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slide" Target="slides/slide154.xml"/><Relationship Id="rId181" Type="http://schemas.openxmlformats.org/officeDocument/2006/relationships/slide" Target="slides/slide175.xml"/><Relationship Id="rId216" Type="http://schemas.openxmlformats.org/officeDocument/2006/relationships/slide" Target="slides/slide210.xml"/><Relationship Id="rId237" Type="http://schemas.openxmlformats.org/officeDocument/2006/relationships/handoutMaster" Target="handoutMasters/handoutMaster1.xml"/><Relationship Id="rId22" Type="http://schemas.openxmlformats.org/officeDocument/2006/relationships/slide" Target="slides/slide16.xml"/><Relationship Id="rId43" Type="http://schemas.openxmlformats.org/officeDocument/2006/relationships/slide" Target="slides/slide37.xml"/><Relationship Id="rId64" Type="http://schemas.openxmlformats.org/officeDocument/2006/relationships/slide" Target="slides/slide58.xml"/><Relationship Id="rId118" Type="http://schemas.openxmlformats.org/officeDocument/2006/relationships/slide" Target="slides/slide112.xml"/><Relationship Id="rId139" Type="http://schemas.openxmlformats.org/officeDocument/2006/relationships/slide" Target="slides/slide133.xml"/><Relationship Id="rId85" Type="http://schemas.openxmlformats.org/officeDocument/2006/relationships/slide" Target="slides/slide79.xml"/><Relationship Id="rId150" Type="http://schemas.openxmlformats.org/officeDocument/2006/relationships/slide" Target="slides/slide144.xml"/><Relationship Id="rId171" Type="http://schemas.openxmlformats.org/officeDocument/2006/relationships/slide" Target="slides/slide165.xml"/><Relationship Id="rId192" Type="http://schemas.openxmlformats.org/officeDocument/2006/relationships/slide" Target="slides/slide186.xml"/><Relationship Id="rId206" Type="http://schemas.openxmlformats.org/officeDocument/2006/relationships/slide" Target="slides/slide200.xml"/><Relationship Id="rId227" Type="http://schemas.openxmlformats.org/officeDocument/2006/relationships/slide" Target="slides/slide221.xml"/><Relationship Id="rId12" Type="http://schemas.openxmlformats.org/officeDocument/2006/relationships/slide" Target="slides/slide6.xml"/><Relationship Id="rId33" Type="http://schemas.openxmlformats.org/officeDocument/2006/relationships/slide" Target="slides/slide27.xml"/><Relationship Id="rId108" Type="http://schemas.openxmlformats.org/officeDocument/2006/relationships/slide" Target="slides/slide102.xml"/><Relationship Id="rId129" Type="http://schemas.openxmlformats.org/officeDocument/2006/relationships/slide" Target="slides/slide123.xml"/><Relationship Id="rId54" Type="http://schemas.openxmlformats.org/officeDocument/2006/relationships/slide" Target="slides/slide48.xml"/><Relationship Id="rId75" Type="http://schemas.openxmlformats.org/officeDocument/2006/relationships/slide" Target="slides/slide69.xml"/><Relationship Id="rId96" Type="http://schemas.openxmlformats.org/officeDocument/2006/relationships/slide" Target="slides/slide90.xml"/><Relationship Id="rId140" Type="http://schemas.openxmlformats.org/officeDocument/2006/relationships/slide" Target="slides/slide134.xml"/><Relationship Id="rId161" Type="http://schemas.openxmlformats.org/officeDocument/2006/relationships/slide" Target="slides/slide155.xml"/><Relationship Id="rId182" Type="http://schemas.openxmlformats.org/officeDocument/2006/relationships/slide" Target="slides/slide176.xml"/><Relationship Id="rId217" Type="http://schemas.openxmlformats.org/officeDocument/2006/relationships/slide" Target="slides/slide211.xml"/><Relationship Id="rId6" Type="http://schemas.openxmlformats.org/officeDocument/2006/relationships/slideMaster" Target="slideMasters/slideMaster6.xml"/><Relationship Id="rId238" Type="http://schemas.openxmlformats.org/officeDocument/2006/relationships/presProps" Target="presProps.xml"/><Relationship Id="rId23" Type="http://schemas.openxmlformats.org/officeDocument/2006/relationships/slide" Target="slides/slide17.xml"/><Relationship Id="rId119" Type="http://schemas.openxmlformats.org/officeDocument/2006/relationships/slide" Target="slides/slide113.xml"/><Relationship Id="rId44" Type="http://schemas.openxmlformats.org/officeDocument/2006/relationships/slide" Target="slides/slide38.xml"/><Relationship Id="rId65" Type="http://schemas.openxmlformats.org/officeDocument/2006/relationships/slide" Target="slides/slide59.xml"/><Relationship Id="rId86" Type="http://schemas.openxmlformats.org/officeDocument/2006/relationships/slide" Target="slides/slide80.xml"/><Relationship Id="rId130" Type="http://schemas.openxmlformats.org/officeDocument/2006/relationships/slide" Target="slides/slide124.xml"/><Relationship Id="rId151" Type="http://schemas.openxmlformats.org/officeDocument/2006/relationships/slide" Target="slides/slide145.xml"/><Relationship Id="rId172" Type="http://schemas.openxmlformats.org/officeDocument/2006/relationships/slide" Target="slides/slide166.xml"/><Relationship Id="rId193" Type="http://schemas.openxmlformats.org/officeDocument/2006/relationships/slide" Target="slides/slide187.xml"/><Relationship Id="rId207" Type="http://schemas.openxmlformats.org/officeDocument/2006/relationships/slide" Target="slides/slide201.xml"/><Relationship Id="rId228" Type="http://schemas.openxmlformats.org/officeDocument/2006/relationships/slide" Target="slides/slide222.xml"/><Relationship Id="rId13" Type="http://schemas.openxmlformats.org/officeDocument/2006/relationships/slide" Target="slides/slide7.xml"/><Relationship Id="rId109" Type="http://schemas.openxmlformats.org/officeDocument/2006/relationships/slide" Target="slides/slide103.xml"/><Relationship Id="rId34" Type="http://schemas.openxmlformats.org/officeDocument/2006/relationships/slide" Target="slides/slide28.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20" Type="http://schemas.openxmlformats.org/officeDocument/2006/relationships/slide" Target="slides/slide114.xml"/><Relationship Id="rId141" Type="http://schemas.openxmlformats.org/officeDocument/2006/relationships/slide" Target="slides/slide135.xml"/><Relationship Id="rId7" Type="http://schemas.openxmlformats.org/officeDocument/2006/relationships/slide" Target="slides/slide1.xml"/><Relationship Id="rId162" Type="http://schemas.openxmlformats.org/officeDocument/2006/relationships/slide" Target="slides/slide156.xml"/><Relationship Id="rId183" Type="http://schemas.openxmlformats.org/officeDocument/2006/relationships/slide" Target="slides/slide177.xml"/><Relationship Id="rId218" Type="http://schemas.openxmlformats.org/officeDocument/2006/relationships/slide" Target="slides/slide212.xml"/><Relationship Id="rId239" Type="http://schemas.openxmlformats.org/officeDocument/2006/relationships/viewProps" Target="viewProps.xml"/><Relationship Id="rId24" Type="http://schemas.openxmlformats.org/officeDocument/2006/relationships/slide" Target="slides/slide18.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31" Type="http://schemas.openxmlformats.org/officeDocument/2006/relationships/slide" Target="slides/slide125.xml"/><Relationship Id="rId152" Type="http://schemas.openxmlformats.org/officeDocument/2006/relationships/slide" Target="slides/slide146.xml"/><Relationship Id="rId173" Type="http://schemas.openxmlformats.org/officeDocument/2006/relationships/slide" Target="slides/slide167.xml"/><Relationship Id="rId194" Type="http://schemas.openxmlformats.org/officeDocument/2006/relationships/slide" Target="slides/slide188.xml"/><Relationship Id="rId208" Type="http://schemas.openxmlformats.org/officeDocument/2006/relationships/slide" Target="slides/slide202.xml"/><Relationship Id="rId229" Type="http://schemas.openxmlformats.org/officeDocument/2006/relationships/slide" Target="slides/slide223.xml"/><Relationship Id="rId240" Type="http://schemas.openxmlformats.org/officeDocument/2006/relationships/theme" Target="theme/theme1.xml"/><Relationship Id="rId14" Type="http://schemas.openxmlformats.org/officeDocument/2006/relationships/slide" Target="slides/slide8.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8" Type="http://schemas.openxmlformats.org/officeDocument/2006/relationships/slide" Target="slides/slide2.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163" Type="http://schemas.openxmlformats.org/officeDocument/2006/relationships/slide" Target="slides/slide157.xml"/><Relationship Id="rId184" Type="http://schemas.openxmlformats.org/officeDocument/2006/relationships/slide" Target="slides/slide178.xml"/><Relationship Id="rId219" Type="http://schemas.openxmlformats.org/officeDocument/2006/relationships/slide" Target="slides/slide213.xml"/><Relationship Id="rId230" Type="http://schemas.openxmlformats.org/officeDocument/2006/relationships/slide" Target="slides/slide224.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74" Type="http://schemas.openxmlformats.org/officeDocument/2006/relationships/slide" Target="slides/slide168.xml"/><Relationship Id="rId195" Type="http://schemas.openxmlformats.org/officeDocument/2006/relationships/slide" Target="slides/slide189.xml"/><Relationship Id="rId209" Type="http://schemas.openxmlformats.org/officeDocument/2006/relationships/slide" Target="slides/slide203.xml"/><Relationship Id="rId220" Type="http://schemas.openxmlformats.org/officeDocument/2006/relationships/slide" Target="slides/slide214.xml"/><Relationship Id="rId241" Type="http://schemas.openxmlformats.org/officeDocument/2006/relationships/tableStyles" Target="tableStyles.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164" Type="http://schemas.openxmlformats.org/officeDocument/2006/relationships/slide" Target="slides/slide158.xml"/><Relationship Id="rId169" Type="http://schemas.openxmlformats.org/officeDocument/2006/relationships/slide" Target="slides/slide163.xml"/><Relationship Id="rId185" Type="http://schemas.openxmlformats.org/officeDocument/2006/relationships/slide" Target="slides/slide179.xml"/><Relationship Id="rId4" Type="http://schemas.openxmlformats.org/officeDocument/2006/relationships/slideMaster" Target="slideMasters/slideMaster4.xml"/><Relationship Id="rId9" Type="http://schemas.openxmlformats.org/officeDocument/2006/relationships/slide" Target="slides/slide3.xml"/><Relationship Id="rId180" Type="http://schemas.openxmlformats.org/officeDocument/2006/relationships/slide" Target="slides/slide174.xml"/><Relationship Id="rId210" Type="http://schemas.openxmlformats.org/officeDocument/2006/relationships/slide" Target="slides/slide204.xml"/><Relationship Id="rId215" Type="http://schemas.openxmlformats.org/officeDocument/2006/relationships/slide" Target="slides/slide209.xml"/><Relationship Id="rId236" Type="http://schemas.openxmlformats.org/officeDocument/2006/relationships/notesMaster" Target="notesMasters/notesMaster1.xml"/><Relationship Id="rId26" Type="http://schemas.openxmlformats.org/officeDocument/2006/relationships/slide" Target="slides/slide20.xml"/><Relationship Id="rId231" Type="http://schemas.openxmlformats.org/officeDocument/2006/relationships/slide" Target="slides/slide225.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75" Type="http://schemas.openxmlformats.org/officeDocument/2006/relationships/slide" Target="slides/slide169.xml"/><Relationship Id="rId196" Type="http://schemas.openxmlformats.org/officeDocument/2006/relationships/slide" Target="slides/slide190.xml"/><Relationship Id="rId200" Type="http://schemas.openxmlformats.org/officeDocument/2006/relationships/slide" Target="slides/slide194.xml"/><Relationship Id="rId16" Type="http://schemas.openxmlformats.org/officeDocument/2006/relationships/slide" Target="slides/slide10.xml"/><Relationship Id="rId221" Type="http://schemas.openxmlformats.org/officeDocument/2006/relationships/slide" Target="slides/slide215.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165" Type="http://schemas.openxmlformats.org/officeDocument/2006/relationships/slide" Target="slides/slide159.xml"/><Relationship Id="rId186" Type="http://schemas.openxmlformats.org/officeDocument/2006/relationships/slide" Target="slides/slide180.xml"/><Relationship Id="rId211" Type="http://schemas.openxmlformats.org/officeDocument/2006/relationships/slide" Target="slides/slide205.xml"/><Relationship Id="rId232" Type="http://schemas.openxmlformats.org/officeDocument/2006/relationships/slide" Target="slides/slide226.xml"/><Relationship Id="rId27" Type="http://schemas.openxmlformats.org/officeDocument/2006/relationships/slide" Target="slides/slide21.xml"/><Relationship Id="rId48" Type="http://schemas.openxmlformats.org/officeDocument/2006/relationships/slide" Target="slides/slide42.xml"/><Relationship Id="rId69" Type="http://schemas.openxmlformats.org/officeDocument/2006/relationships/slide" Target="slides/slide63.xml"/><Relationship Id="rId113" Type="http://schemas.openxmlformats.org/officeDocument/2006/relationships/slide" Target="slides/slide107.xml"/><Relationship Id="rId134" Type="http://schemas.openxmlformats.org/officeDocument/2006/relationships/slide" Target="slides/slide128.xml"/><Relationship Id="rId80" Type="http://schemas.openxmlformats.org/officeDocument/2006/relationships/slide" Target="slides/slide74.xml"/><Relationship Id="rId155" Type="http://schemas.openxmlformats.org/officeDocument/2006/relationships/slide" Target="slides/slide149.xml"/><Relationship Id="rId176" Type="http://schemas.openxmlformats.org/officeDocument/2006/relationships/slide" Target="slides/slide170.xml"/><Relationship Id="rId197" Type="http://schemas.openxmlformats.org/officeDocument/2006/relationships/slide" Target="slides/slide191.xml"/><Relationship Id="rId201" Type="http://schemas.openxmlformats.org/officeDocument/2006/relationships/slide" Target="slides/slide195.xml"/><Relationship Id="rId222" Type="http://schemas.openxmlformats.org/officeDocument/2006/relationships/slide" Target="slides/slide216.xml"/><Relationship Id="rId17" Type="http://schemas.openxmlformats.org/officeDocument/2006/relationships/slide" Target="slides/slide11.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24" Type="http://schemas.openxmlformats.org/officeDocument/2006/relationships/slide" Target="slides/slide118.xml"/><Relationship Id="rId70" Type="http://schemas.openxmlformats.org/officeDocument/2006/relationships/slide" Target="slides/slide64.xml"/><Relationship Id="rId91" Type="http://schemas.openxmlformats.org/officeDocument/2006/relationships/slide" Target="slides/slide85.xml"/><Relationship Id="rId145" Type="http://schemas.openxmlformats.org/officeDocument/2006/relationships/slide" Target="slides/slide139.xml"/><Relationship Id="rId166" Type="http://schemas.openxmlformats.org/officeDocument/2006/relationships/slide" Target="slides/slide160.xml"/><Relationship Id="rId187" Type="http://schemas.openxmlformats.org/officeDocument/2006/relationships/slide" Target="slides/slide181.xml"/><Relationship Id="rId1" Type="http://schemas.openxmlformats.org/officeDocument/2006/relationships/slideMaster" Target="slideMasters/slideMaster1.xml"/><Relationship Id="rId212" Type="http://schemas.openxmlformats.org/officeDocument/2006/relationships/slide" Target="slides/slide206.xml"/><Relationship Id="rId233" Type="http://schemas.openxmlformats.org/officeDocument/2006/relationships/slide" Target="slides/slide22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60" Type="http://schemas.openxmlformats.org/officeDocument/2006/relationships/slide" Target="slides/slide54.xml"/><Relationship Id="rId81" Type="http://schemas.openxmlformats.org/officeDocument/2006/relationships/slide" Target="slides/slide75.xml"/><Relationship Id="rId135" Type="http://schemas.openxmlformats.org/officeDocument/2006/relationships/slide" Target="slides/slide129.xml"/><Relationship Id="rId156" Type="http://schemas.openxmlformats.org/officeDocument/2006/relationships/slide" Target="slides/slide150.xml"/><Relationship Id="rId177" Type="http://schemas.openxmlformats.org/officeDocument/2006/relationships/slide" Target="slides/slide171.xml"/><Relationship Id="rId198" Type="http://schemas.openxmlformats.org/officeDocument/2006/relationships/slide" Target="slides/slide192.xml"/><Relationship Id="rId202" Type="http://schemas.openxmlformats.org/officeDocument/2006/relationships/slide" Target="slides/slide196.xml"/><Relationship Id="rId223" Type="http://schemas.openxmlformats.org/officeDocument/2006/relationships/slide" Target="slides/slide217.xml"/><Relationship Id="rId18" Type="http://schemas.openxmlformats.org/officeDocument/2006/relationships/slide" Target="slides/slide12.xml"/><Relationship Id="rId39" Type="http://schemas.openxmlformats.org/officeDocument/2006/relationships/slide" Target="slides/slide33.xml"/><Relationship Id="rId50" Type="http://schemas.openxmlformats.org/officeDocument/2006/relationships/slide" Target="slides/slide44.xml"/><Relationship Id="rId104" Type="http://schemas.openxmlformats.org/officeDocument/2006/relationships/slide" Target="slides/slide98.xml"/><Relationship Id="rId125" Type="http://schemas.openxmlformats.org/officeDocument/2006/relationships/slide" Target="slides/slide119.xml"/><Relationship Id="rId146" Type="http://schemas.openxmlformats.org/officeDocument/2006/relationships/slide" Target="slides/slide140.xml"/><Relationship Id="rId167" Type="http://schemas.openxmlformats.org/officeDocument/2006/relationships/slide" Target="slides/slide161.xml"/><Relationship Id="rId188" Type="http://schemas.openxmlformats.org/officeDocument/2006/relationships/slide" Target="slides/slide182.xml"/><Relationship Id="rId71" Type="http://schemas.openxmlformats.org/officeDocument/2006/relationships/slide" Target="slides/slide65.xml"/><Relationship Id="rId92" Type="http://schemas.openxmlformats.org/officeDocument/2006/relationships/slide" Target="slides/slide86.xml"/><Relationship Id="rId213" Type="http://schemas.openxmlformats.org/officeDocument/2006/relationships/slide" Target="slides/slide207.xml"/><Relationship Id="rId234" Type="http://schemas.openxmlformats.org/officeDocument/2006/relationships/slide" Target="slides/slide228.xml"/><Relationship Id="rId2" Type="http://schemas.openxmlformats.org/officeDocument/2006/relationships/slideMaster" Target="slideMasters/slideMaster2.xml"/><Relationship Id="rId29" Type="http://schemas.openxmlformats.org/officeDocument/2006/relationships/slide" Target="slides/slide23.xml"/><Relationship Id="rId40" Type="http://schemas.openxmlformats.org/officeDocument/2006/relationships/slide" Target="slides/slide34.xml"/><Relationship Id="rId115" Type="http://schemas.openxmlformats.org/officeDocument/2006/relationships/slide" Target="slides/slide109.xml"/><Relationship Id="rId136" Type="http://schemas.openxmlformats.org/officeDocument/2006/relationships/slide" Target="slides/slide130.xml"/><Relationship Id="rId157" Type="http://schemas.openxmlformats.org/officeDocument/2006/relationships/slide" Target="slides/slide151.xml"/><Relationship Id="rId178" Type="http://schemas.openxmlformats.org/officeDocument/2006/relationships/slide" Target="slides/slide172.xml"/><Relationship Id="rId61" Type="http://schemas.openxmlformats.org/officeDocument/2006/relationships/slide" Target="slides/slide55.xml"/><Relationship Id="rId82" Type="http://schemas.openxmlformats.org/officeDocument/2006/relationships/slide" Target="slides/slide76.xml"/><Relationship Id="rId199" Type="http://schemas.openxmlformats.org/officeDocument/2006/relationships/slide" Target="slides/slide193.xml"/><Relationship Id="rId203" Type="http://schemas.openxmlformats.org/officeDocument/2006/relationships/slide" Target="slides/slide197.xml"/><Relationship Id="rId19" Type="http://schemas.openxmlformats.org/officeDocument/2006/relationships/slide" Target="slides/slide13.xml"/><Relationship Id="rId224" Type="http://schemas.openxmlformats.org/officeDocument/2006/relationships/slide" Target="slides/slide218.xml"/><Relationship Id="rId30" Type="http://schemas.openxmlformats.org/officeDocument/2006/relationships/slide" Target="slides/slide2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168" Type="http://schemas.openxmlformats.org/officeDocument/2006/relationships/slide" Target="slides/slide16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189" Type="http://schemas.openxmlformats.org/officeDocument/2006/relationships/slide" Target="slides/slide183.xml"/><Relationship Id="rId3" Type="http://schemas.openxmlformats.org/officeDocument/2006/relationships/slideMaster" Target="slideMasters/slideMaster3.xml"/><Relationship Id="rId214" Type="http://schemas.openxmlformats.org/officeDocument/2006/relationships/slide" Target="slides/slide208.xml"/><Relationship Id="rId235" Type="http://schemas.openxmlformats.org/officeDocument/2006/relationships/slide" Target="slides/slide229.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slide" Target="slides/slide152.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179" Type="http://schemas.openxmlformats.org/officeDocument/2006/relationships/slide" Target="slides/slide173.xml"/><Relationship Id="rId190" Type="http://schemas.openxmlformats.org/officeDocument/2006/relationships/slide" Target="slides/slide184.xml"/><Relationship Id="rId204" Type="http://schemas.openxmlformats.org/officeDocument/2006/relationships/slide" Target="slides/slide198.xml"/><Relationship Id="rId225" Type="http://schemas.openxmlformats.org/officeDocument/2006/relationships/slide" Target="slides/slide219.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image" Target="../media/image91.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62" name="Rectangle 2"/>
          <p:cNvSpPr>
            <a:spLocks noGrp="1" noChangeArrowheads="1"/>
          </p:cNvSpPr>
          <p:nvPr>
            <p:ph type="hdr" sz="quarter"/>
          </p:nvPr>
        </p:nvSpPr>
        <p:spPr bwMode="auto">
          <a:xfrm>
            <a:off x="0" y="0"/>
            <a:ext cx="2945659" cy="4963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solidFill>
                  <a:schemeClr val="tx1"/>
                </a:solidFill>
                <a:latin typeface="Arial" pitchFamily="34" charset="0"/>
                <a:ea typeface="굴림" pitchFamily="50" charset="-127"/>
              </a:defRPr>
            </a:lvl1pPr>
          </a:lstStyle>
          <a:p>
            <a:pPr>
              <a:defRPr/>
            </a:pPr>
            <a:endParaRPr lang="en-US" altLang="ko-KR"/>
          </a:p>
        </p:txBody>
      </p:sp>
      <p:sp>
        <p:nvSpPr>
          <p:cNvPr id="296963" name="Rectangle 3"/>
          <p:cNvSpPr>
            <a:spLocks noGrp="1" noChangeArrowheads="1"/>
          </p:cNvSpPr>
          <p:nvPr>
            <p:ph type="dt" sz="quarter" idx="1"/>
          </p:nvPr>
        </p:nvSpPr>
        <p:spPr bwMode="auto">
          <a:xfrm>
            <a:off x="3852016" y="0"/>
            <a:ext cx="2945659" cy="4963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latin typeface="Arial" pitchFamily="34" charset="0"/>
                <a:ea typeface="굴림" pitchFamily="50" charset="-127"/>
              </a:defRPr>
            </a:lvl1pPr>
          </a:lstStyle>
          <a:p>
            <a:pPr>
              <a:defRPr/>
            </a:pPr>
            <a:r>
              <a:rPr lang="en-US" altLang="ko-KR"/>
              <a:t>2011</a:t>
            </a:r>
          </a:p>
        </p:txBody>
      </p:sp>
      <p:sp>
        <p:nvSpPr>
          <p:cNvPr id="296964" name="Rectangle 4"/>
          <p:cNvSpPr>
            <a:spLocks noGrp="1" noChangeArrowheads="1"/>
          </p:cNvSpPr>
          <p:nvPr>
            <p:ph type="ftr" sz="quarter" idx="2"/>
          </p:nvPr>
        </p:nvSpPr>
        <p:spPr bwMode="auto">
          <a:xfrm>
            <a:off x="0" y="9430306"/>
            <a:ext cx="2945659" cy="49633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solidFill>
                  <a:schemeClr val="tx1"/>
                </a:solidFill>
                <a:latin typeface="Arial" pitchFamily="34" charset="0"/>
                <a:ea typeface="굴림" pitchFamily="50" charset="-127"/>
              </a:defRPr>
            </a:lvl1pPr>
          </a:lstStyle>
          <a:p>
            <a:pPr>
              <a:defRPr/>
            </a:pPr>
            <a:endParaRPr lang="en-US" altLang="ko-KR"/>
          </a:p>
        </p:txBody>
      </p:sp>
      <p:sp>
        <p:nvSpPr>
          <p:cNvPr id="296965" name="Rectangle 5"/>
          <p:cNvSpPr>
            <a:spLocks noGrp="1" noChangeArrowheads="1"/>
          </p:cNvSpPr>
          <p:nvPr>
            <p:ph type="sldNum" sz="quarter" idx="3"/>
          </p:nvPr>
        </p:nvSpPr>
        <p:spPr bwMode="auto">
          <a:xfrm>
            <a:off x="3852016" y="9430306"/>
            <a:ext cx="2945659" cy="49633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latin typeface="Arial" pitchFamily="34" charset="0"/>
                <a:ea typeface="굴림" pitchFamily="50" charset="-127"/>
              </a:defRPr>
            </a:lvl1pPr>
          </a:lstStyle>
          <a:p>
            <a:pPr>
              <a:defRPr/>
            </a:pPr>
            <a:fld id="{34C83928-8BE6-4B1C-96EA-5C8EBCF6E2D9}" type="slidenum">
              <a:rPr lang="en-US" altLang="ko-KR"/>
              <a:pPr>
                <a:defRPr/>
              </a:pPr>
              <a:t>‹#›</a:t>
            </a:fld>
            <a:endParaRPr lang="en-US" altLang="ko-KR"/>
          </a:p>
        </p:txBody>
      </p:sp>
    </p:spTree>
    <p:extLst>
      <p:ext uri="{BB962C8B-B14F-4D97-AF65-F5344CB8AC3E}">
        <p14:creationId xmlns:p14="http://schemas.microsoft.com/office/powerpoint/2010/main" val="377706132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hdr" sz="quarter"/>
          </p:nvPr>
        </p:nvSpPr>
        <p:spPr bwMode="auto">
          <a:xfrm>
            <a:off x="0" y="0"/>
            <a:ext cx="2945659" cy="4963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solidFill>
                  <a:schemeClr val="tx1"/>
                </a:solidFill>
                <a:latin typeface="굴림" pitchFamily="50" charset="-127"/>
                <a:ea typeface="굴림" pitchFamily="50" charset="-127"/>
              </a:defRPr>
            </a:lvl1pPr>
          </a:lstStyle>
          <a:p>
            <a:pPr>
              <a:defRPr/>
            </a:pPr>
            <a:endParaRPr lang="en-US" altLang="ko-KR"/>
          </a:p>
        </p:txBody>
      </p:sp>
      <p:sp>
        <p:nvSpPr>
          <p:cNvPr id="334851" name="Rectangle 3"/>
          <p:cNvSpPr>
            <a:spLocks noGrp="1" noChangeArrowheads="1"/>
          </p:cNvSpPr>
          <p:nvPr>
            <p:ph type="dt" idx="1"/>
          </p:nvPr>
        </p:nvSpPr>
        <p:spPr bwMode="auto">
          <a:xfrm>
            <a:off x="3852016" y="0"/>
            <a:ext cx="2945659" cy="4963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latin typeface="굴림" pitchFamily="50" charset="-127"/>
                <a:ea typeface="굴림" pitchFamily="50" charset="-127"/>
              </a:defRPr>
            </a:lvl1pPr>
          </a:lstStyle>
          <a:p>
            <a:pPr>
              <a:defRPr/>
            </a:pPr>
            <a:r>
              <a:rPr lang="en-US" altLang="ko-KR"/>
              <a:t>2011</a:t>
            </a:r>
          </a:p>
        </p:txBody>
      </p:sp>
      <p:sp>
        <p:nvSpPr>
          <p:cNvPr id="190468" name="Rectangle 4"/>
          <p:cNvSpPr>
            <a:spLocks noGrp="1" noRot="1" noChangeAspect="1" noChangeArrowheads="1" noTextEdit="1"/>
          </p:cNvSpPr>
          <p:nvPr>
            <p:ph type="sldImg" idx="2"/>
          </p:nvPr>
        </p:nvSpPr>
        <p:spPr bwMode="auto">
          <a:xfrm>
            <a:off x="917575" y="744538"/>
            <a:ext cx="4962525" cy="37226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3" name="Rectangle 5"/>
          <p:cNvSpPr>
            <a:spLocks noGrp="1" noChangeArrowheads="1"/>
          </p:cNvSpPr>
          <p:nvPr>
            <p:ph type="body" sz="quarter" idx="3"/>
          </p:nvPr>
        </p:nvSpPr>
        <p:spPr bwMode="auto">
          <a:xfrm>
            <a:off x="906357" y="4715153"/>
            <a:ext cx="4984962" cy="44669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ko-KR" altLang="en-US" noProof="0" smtClean="0"/>
              <a:t>마스터 텍스트 스타일을 편집합니다</a:t>
            </a:r>
          </a:p>
          <a:p>
            <a:pPr lvl="1"/>
            <a:r>
              <a:rPr lang="ko-KR" altLang="en-US" noProof="0" smtClean="0"/>
              <a:t>둘째 수준</a:t>
            </a:r>
          </a:p>
          <a:p>
            <a:pPr lvl="2"/>
            <a:r>
              <a:rPr lang="ko-KR" altLang="en-US" noProof="0" smtClean="0"/>
              <a:t>셋째 수준</a:t>
            </a:r>
          </a:p>
          <a:p>
            <a:pPr lvl="3"/>
            <a:r>
              <a:rPr lang="ko-KR" altLang="en-US" noProof="0" smtClean="0"/>
              <a:t>넷째 수준</a:t>
            </a:r>
          </a:p>
          <a:p>
            <a:pPr lvl="4"/>
            <a:r>
              <a:rPr lang="ko-KR" altLang="en-US" noProof="0" smtClean="0"/>
              <a:t>다섯째 수준</a:t>
            </a:r>
          </a:p>
        </p:txBody>
      </p:sp>
      <p:sp>
        <p:nvSpPr>
          <p:cNvPr id="334854" name="Rectangle 6"/>
          <p:cNvSpPr>
            <a:spLocks noGrp="1" noChangeArrowheads="1"/>
          </p:cNvSpPr>
          <p:nvPr>
            <p:ph type="ftr" sz="quarter" idx="4"/>
          </p:nvPr>
        </p:nvSpPr>
        <p:spPr bwMode="auto">
          <a:xfrm>
            <a:off x="0" y="9430306"/>
            <a:ext cx="2945659" cy="49633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solidFill>
                  <a:schemeClr val="tx1"/>
                </a:solidFill>
                <a:latin typeface="굴림" pitchFamily="50" charset="-127"/>
                <a:ea typeface="굴림" pitchFamily="50" charset="-127"/>
              </a:defRPr>
            </a:lvl1pPr>
          </a:lstStyle>
          <a:p>
            <a:pPr>
              <a:defRPr/>
            </a:pPr>
            <a:endParaRPr lang="en-US" altLang="ko-KR"/>
          </a:p>
        </p:txBody>
      </p:sp>
      <p:sp>
        <p:nvSpPr>
          <p:cNvPr id="334855" name="Rectangle 7"/>
          <p:cNvSpPr>
            <a:spLocks noGrp="1" noChangeArrowheads="1"/>
          </p:cNvSpPr>
          <p:nvPr>
            <p:ph type="sldNum" sz="quarter" idx="5"/>
          </p:nvPr>
        </p:nvSpPr>
        <p:spPr bwMode="auto">
          <a:xfrm>
            <a:off x="3852016" y="9430306"/>
            <a:ext cx="2945659" cy="49633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latin typeface="굴림" pitchFamily="50" charset="-127"/>
                <a:ea typeface="굴림" pitchFamily="50" charset="-127"/>
              </a:defRPr>
            </a:lvl1pPr>
          </a:lstStyle>
          <a:p>
            <a:pPr>
              <a:defRPr/>
            </a:pPr>
            <a:fld id="{9D572777-2BFC-4812-977B-0322B810E9D1}" type="slidenum">
              <a:rPr lang="en-US" altLang="ko-KR"/>
              <a:pPr>
                <a:defRPr/>
              </a:pPr>
              <a:t>‹#›</a:t>
            </a:fld>
            <a:endParaRPr lang="en-US" altLang="ko-KR"/>
          </a:p>
        </p:txBody>
      </p:sp>
    </p:spTree>
    <p:extLst>
      <p:ext uri="{BB962C8B-B14F-4D97-AF65-F5344CB8AC3E}">
        <p14:creationId xmlns:p14="http://schemas.microsoft.com/office/powerpoint/2010/main" val="2897456751"/>
      </p:ext>
    </p:extLst>
  </p:cSld>
  <p:clrMap bg1="lt1" tx1="dk1" bg2="lt2" tx2="dk2" accent1="accent1" accent2="accent2" accent3="accent3" accent4="accent4" accent5="accent5" accent6="accent6" hlink="hlink" folHlink="folHlink"/>
  <p:hf hdr="0" ftr="0" dt="0"/>
  <p:notesStyle>
    <a:lvl1pPr algn="l" rtl="0" eaLnBrk="0" fontAlgn="base" latinLnBrk="1" hangingPunct="0">
      <a:spcBef>
        <a:spcPct val="30000"/>
      </a:spcBef>
      <a:spcAft>
        <a:spcPct val="0"/>
      </a:spcAft>
      <a:defRPr kumimoji="1" sz="1200" kern="1200">
        <a:solidFill>
          <a:schemeClr val="tx1"/>
        </a:solidFill>
        <a:latin typeface="굴림" pitchFamily="50" charset="-127"/>
        <a:ea typeface="굴림" pitchFamily="50" charset="-127"/>
        <a:cs typeface="+mn-cs"/>
      </a:defRPr>
    </a:lvl1pPr>
    <a:lvl2pPr marL="457200" algn="l" rtl="0" eaLnBrk="0" fontAlgn="base" latinLnBrk="1" hangingPunct="0">
      <a:spcBef>
        <a:spcPct val="30000"/>
      </a:spcBef>
      <a:spcAft>
        <a:spcPct val="0"/>
      </a:spcAft>
      <a:defRPr kumimoji="1" sz="1200" kern="1200">
        <a:solidFill>
          <a:schemeClr val="tx1"/>
        </a:solidFill>
        <a:latin typeface="굴림" pitchFamily="50" charset="-127"/>
        <a:ea typeface="굴림" pitchFamily="50" charset="-127"/>
        <a:cs typeface="+mn-cs"/>
      </a:defRPr>
    </a:lvl2pPr>
    <a:lvl3pPr marL="914400" algn="l" rtl="0" eaLnBrk="0" fontAlgn="base" latinLnBrk="1" hangingPunct="0">
      <a:spcBef>
        <a:spcPct val="30000"/>
      </a:spcBef>
      <a:spcAft>
        <a:spcPct val="0"/>
      </a:spcAft>
      <a:defRPr kumimoji="1" sz="1200" kern="1200">
        <a:solidFill>
          <a:schemeClr val="tx1"/>
        </a:solidFill>
        <a:latin typeface="굴림" pitchFamily="50" charset="-127"/>
        <a:ea typeface="굴림" pitchFamily="50" charset="-127"/>
        <a:cs typeface="+mn-cs"/>
      </a:defRPr>
    </a:lvl3pPr>
    <a:lvl4pPr marL="1371600" algn="l" rtl="0" eaLnBrk="0" fontAlgn="base" latinLnBrk="1" hangingPunct="0">
      <a:spcBef>
        <a:spcPct val="30000"/>
      </a:spcBef>
      <a:spcAft>
        <a:spcPct val="0"/>
      </a:spcAft>
      <a:defRPr kumimoji="1" sz="1200" kern="1200">
        <a:solidFill>
          <a:schemeClr val="tx1"/>
        </a:solidFill>
        <a:latin typeface="굴림" pitchFamily="50" charset="-127"/>
        <a:ea typeface="굴림" pitchFamily="50" charset="-127"/>
        <a:cs typeface="+mn-cs"/>
      </a:defRPr>
    </a:lvl4pPr>
    <a:lvl5pPr marL="1828800" algn="l" rtl="0" eaLnBrk="0" fontAlgn="base" latinLnBrk="1" hangingPunct="0">
      <a:spcBef>
        <a:spcPct val="30000"/>
      </a:spcBef>
      <a:spcAft>
        <a:spcPct val="0"/>
      </a:spcAft>
      <a:defRPr kumimoji="1" sz="1200" kern="1200">
        <a:solidFill>
          <a:schemeClr val="tx1"/>
        </a:solidFill>
        <a:latin typeface="굴림" pitchFamily="50" charset="-127"/>
        <a:ea typeface="굴림" pitchFamily="50" charset="-127"/>
        <a:cs typeface="+mn-cs"/>
      </a:defRPr>
    </a:lvl5pPr>
    <a:lvl6pPr marL="2286000" algn="l" defTabSz="914400" rtl="0" eaLnBrk="1" latinLnBrk="1" hangingPunct="1">
      <a:defRPr sz="1200" kern="1200">
        <a:solidFill>
          <a:schemeClr val="tx1"/>
        </a:solidFill>
        <a:latin typeface="+mn-lt"/>
        <a:ea typeface="+mn-ea"/>
        <a:cs typeface="+mn-cs"/>
      </a:defRPr>
    </a:lvl6pPr>
    <a:lvl7pPr marL="2743200" algn="l" defTabSz="914400" rtl="0" eaLnBrk="1" latinLnBrk="1" hangingPunct="1">
      <a:defRPr sz="1200" kern="1200">
        <a:solidFill>
          <a:schemeClr val="tx1"/>
        </a:solidFill>
        <a:latin typeface="+mn-lt"/>
        <a:ea typeface="+mn-ea"/>
        <a:cs typeface="+mn-cs"/>
      </a:defRPr>
    </a:lvl7pPr>
    <a:lvl8pPr marL="3200400" algn="l" defTabSz="914400" rtl="0" eaLnBrk="1" latinLnBrk="1" hangingPunct="1">
      <a:defRPr sz="1200" kern="1200">
        <a:solidFill>
          <a:schemeClr val="tx1"/>
        </a:solidFill>
        <a:latin typeface="+mn-lt"/>
        <a:ea typeface="+mn-ea"/>
        <a:cs typeface="+mn-cs"/>
      </a:defRPr>
    </a:lvl8pPr>
    <a:lvl9pPr marL="3657600" algn="l" defTabSz="914400" rtl="0" eaLnBrk="1" latinLnBrk="1"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Rot="1" noChangeAspect="1" noChangeArrowheads="1" noTextEdit="1"/>
          </p:cNvSpPr>
          <p:nvPr>
            <p:ph type="sldImg"/>
          </p:nvPr>
        </p:nvSpPr>
        <p:spPr>
          <a:xfrm>
            <a:off x="919163" y="744538"/>
            <a:ext cx="4962525" cy="3722687"/>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1492"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A33E5360-52AD-4722-844F-B5DD493ED72F}" type="slidenum">
              <a:rPr lang="en-US" altLang="ko-KR" smtClean="0"/>
              <a:pPr eaLnBrk="1" hangingPunct="1">
                <a:spcBef>
                  <a:spcPct val="0"/>
                </a:spcBef>
              </a:pPr>
              <a:t>1</a:t>
            </a:fld>
            <a:endParaRPr lang="en-US" altLang="ko-KR"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770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68676" indent="-295645" defTabSz="94770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82578" indent="-236516" defTabSz="94770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655610" indent="-236516" defTabSz="94770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128641" indent="-236516" defTabSz="94770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601672" indent="-236516" defTabSz="94770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3074703" indent="-236516" defTabSz="94770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547735" indent="-236516" defTabSz="94770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4020766" indent="-236516" defTabSz="94770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4D144834-6365-4377-87BD-13B9DA4AA941}" type="slidenum">
              <a:rPr lang="en-US" altLang="ko-KR"/>
              <a:pPr>
                <a:spcBef>
                  <a:spcPct val="0"/>
                </a:spcBef>
              </a:pPr>
              <a:t>66</a:t>
            </a:fld>
            <a:endParaRPr lang="en-US" altLang="ko-K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1978509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7318996B-9B7F-4A79-AEEB-8A8698C2FEE8}" type="slidenum">
              <a:rPr lang="en-US" altLang="ko-KR"/>
              <a:pPr>
                <a:spcBef>
                  <a:spcPct val="0"/>
                </a:spcBef>
              </a:pPr>
              <a:t>67</a:t>
            </a:fld>
            <a:endParaRPr lang="en-US" altLang="ko-KR"/>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35353513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68</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379875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69</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40563447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70</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4492238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71</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40886063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72</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7919747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F7486B1-8692-436B-8D7E-EA7DC5D38B3F}" type="slidenum">
              <a:rPr lang="en-US" altLang="ko-KR"/>
              <a:pPr>
                <a:spcBef>
                  <a:spcPct val="0"/>
                </a:spcBef>
              </a:pPr>
              <a:t>73</a:t>
            </a:fld>
            <a:endParaRPr lang="en-US" altLang="ko-K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1207455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74</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8158521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75</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3538839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슬라이드 이미지 개체 틀 1"/>
          <p:cNvSpPr>
            <a:spLocks noGrp="1" noRot="1" noChangeAspect="1" noTextEdit="1"/>
          </p:cNvSpPr>
          <p:nvPr>
            <p:ph type="sldImg"/>
          </p:nvPr>
        </p:nvSpPr>
        <p:spPr>
          <a:ln/>
        </p:spPr>
      </p:sp>
      <p:sp>
        <p:nvSpPr>
          <p:cNvPr id="193539" name="슬라이드 노트 개체 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ko-KR" altLang="en-US" smtClean="0">
              <a:latin typeface="굴림" charset="-127"/>
              <a:ea typeface="굴림" charset="-127"/>
            </a:endParaRPr>
          </a:p>
        </p:txBody>
      </p:sp>
      <p:sp>
        <p:nvSpPr>
          <p:cNvPr id="193540"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D166B53B-7E8E-4513-8B7A-83C7896257D7}" type="slidenum">
              <a:rPr lang="en-US" altLang="ko-KR" smtClean="0"/>
              <a:pPr eaLnBrk="1" hangingPunct="1">
                <a:spcBef>
                  <a:spcPct val="0"/>
                </a:spcBef>
              </a:pPr>
              <a:t>12</a:t>
            </a:fld>
            <a:endParaRPr lang="en-US" altLang="ko-KR"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76</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5050043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77</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32984730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78</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364775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79</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4100586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80</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4574813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EB622EA0-5461-49ED-8FD2-8D8E54598012}" type="slidenum">
              <a:rPr lang="en-US" altLang="ko-KR"/>
              <a:pPr>
                <a:spcBef>
                  <a:spcPct val="0"/>
                </a:spcBef>
              </a:pPr>
              <a:t>81</a:t>
            </a:fld>
            <a:endParaRPr lang="en-US" altLang="ko-K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07831718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00EF984D-2FE8-40E3-B5BC-2C7743EC60D8}" type="slidenum">
              <a:rPr lang="en-US" altLang="ko-KR"/>
              <a:pPr>
                <a:spcBef>
                  <a:spcPct val="0"/>
                </a:spcBef>
              </a:pPr>
              <a:t>82</a:t>
            </a:fld>
            <a:endParaRPr lang="en-US" altLang="ko-KR"/>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302509761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00EF984D-2FE8-40E3-B5BC-2C7743EC60D8}" type="slidenum">
              <a:rPr lang="en-US" altLang="ko-KR"/>
              <a:pPr>
                <a:spcBef>
                  <a:spcPct val="0"/>
                </a:spcBef>
              </a:pPr>
              <a:t>83</a:t>
            </a:fld>
            <a:endParaRPr lang="en-US" altLang="ko-KR"/>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31328003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00EF984D-2FE8-40E3-B5BC-2C7743EC60D8}" type="slidenum">
              <a:rPr lang="en-US" altLang="ko-KR"/>
              <a:pPr>
                <a:spcBef>
                  <a:spcPct val="0"/>
                </a:spcBef>
              </a:pPr>
              <a:t>84</a:t>
            </a:fld>
            <a:endParaRPr lang="en-US" altLang="ko-KR"/>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9237842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8D48AE26-FC8F-4FBE-A298-2226E1FF9631}" type="slidenum">
              <a:rPr lang="en-US" altLang="ko-KR"/>
              <a:pPr>
                <a:spcBef>
                  <a:spcPct val="0"/>
                </a:spcBef>
              </a:pPr>
              <a:t>85</a:t>
            </a:fld>
            <a:endParaRPr lang="en-US" altLang="ko-KR"/>
          </a:p>
        </p:txBody>
      </p:sp>
      <p:sp>
        <p:nvSpPr>
          <p:cNvPr id="261123" name="Rectangle 2"/>
          <p:cNvSpPr>
            <a:spLocks noGrp="1" noRot="1" noChangeAspect="1" noChangeArrowheads="1" noTextEdit="1"/>
          </p:cNvSpPr>
          <p:nvPr>
            <p:ph type="sldImg"/>
          </p:nvPr>
        </p:nvSpPr>
        <p:spPr>
          <a:ln/>
        </p:spPr>
      </p:sp>
      <p:sp>
        <p:nvSpPr>
          <p:cNvPr id="261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5390926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슬라이드 이미지 개체 틀 1"/>
          <p:cNvSpPr>
            <a:spLocks noGrp="1" noRot="1" noChangeAspect="1" noTextEdit="1"/>
          </p:cNvSpPr>
          <p:nvPr>
            <p:ph type="sldImg"/>
          </p:nvPr>
        </p:nvSpPr>
        <p:spPr>
          <a:ln/>
        </p:spPr>
      </p:sp>
      <p:sp>
        <p:nvSpPr>
          <p:cNvPr id="193539" name="슬라이드 노트 개체 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ko-KR" altLang="en-US" smtClean="0">
              <a:latin typeface="굴림" charset="-127"/>
              <a:ea typeface="굴림" charset="-127"/>
            </a:endParaRPr>
          </a:p>
        </p:txBody>
      </p:sp>
      <p:sp>
        <p:nvSpPr>
          <p:cNvPr id="193540"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D166B53B-7E8E-4513-8B7A-83C7896257D7}" type="slidenum">
              <a:rPr lang="en-US" altLang="ko-KR" smtClean="0"/>
              <a:pPr eaLnBrk="1" hangingPunct="1">
                <a:spcBef>
                  <a:spcPct val="0"/>
                </a:spcBef>
              </a:pPr>
              <a:t>13</a:t>
            </a:fld>
            <a:endParaRPr lang="en-US" altLang="ko-KR" smtClean="0"/>
          </a:p>
        </p:txBody>
      </p:sp>
    </p:spTree>
    <p:extLst>
      <p:ext uri="{BB962C8B-B14F-4D97-AF65-F5344CB8AC3E}">
        <p14:creationId xmlns:p14="http://schemas.microsoft.com/office/powerpoint/2010/main" val="23292258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8D48AE26-FC8F-4FBE-A298-2226E1FF9631}" type="slidenum">
              <a:rPr lang="en-US" altLang="ko-KR"/>
              <a:pPr>
                <a:spcBef>
                  <a:spcPct val="0"/>
                </a:spcBef>
              </a:pPr>
              <a:t>86</a:t>
            </a:fld>
            <a:endParaRPr lang="en-US" altLang="ko-KR"/>
          </a:p>
        </p:txBody>
      </p:sp>
      <p:sp>
        <p:nvSpPr>
          <p:cNvPr id="261123" name="Rectangle 2"/>
          <p:cNvSpPr>
            <a:spLocks noGrp="1" noRot="1" noChangeAspect="1" noChangeArrowheads="1" noTextEdit="1"/>
          </p:cNvSpPr>
          <p:nvPr>
            <p:ph type="sldImg"/>
          </p:nvPr>
        </p:nvSpPr>
        <p:spPr>
          <a:ln/>
        </p:spPr>
      </p:sp>
      <p:sp>
        <p:nvSpPr>
          <p:cNvPr id="261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7323473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87</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318295445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88</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4263897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89</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7838074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90</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6473748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91</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1779468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92</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6999315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49A3F1E-879B-42A5-80B5-0911CEE698FC}" type="slidenum">
              <a:rPr lang="en-US" altLang="ko-KR"/>
              <a:pPr>
                <a:spcBef>
                  <a:spcPct val="0"/>
                </a:spcBef>
              </a:pPr>
              <a:t>93</a:t>
            </a:fld>
            <a:endParaRPr lang="en-US" altLang="ko-K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0750789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
        <p:nvSpPr>
          <p:cNvPr id="293892" name="슬라이드 번호 개체 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30000"/>
              </a:spcBef>
              <a:defRPr kumimoji="1" sz="1200">
                <a:solidFill>
                  <a:schemeClr val="tx1"/>
                </a:solidFill>
                <a:latin typeface="굴림" pitchFamily="50" charset="-127"/>
                <a:ea typeface="굴림" pitchFamily="50" charset="-127"/>
              </a:defRPr>
            </a:lvl1pPr>
            <a:lvl2pPr marL="742950" indent="-285750" latinLnBrk="1">
              <a:spcBef>
                <a:spcPct val="30000"/>
              </a:spcBef>
              <a:defRPr kumimoji="1" sz="1200">
                <a:solidFill>
                  <a:schemeClr val="tx1"/>
                </a:solidFill>
                <a:latin typeface="굴림" pitchFamily="50" charset="-127"/>
                <a:ea typeface="굴림" pitchFamily="50" charset="-127"/>
              </a:defRPr>
            </a:lvl2pPr>
            <a:lvl3pPr marL="1143000" indent="-228600" latinLnBrk="1">
              <a:spcBef>
                <a:spcPct val="30000"/>
              </a:spcBef>
              <a:defRPr kumimoji="1" sz="1200">
                <a:solidFill>
                  <a:schemeClr val="tx1"/>
                </a:solidFill>
                <a:latin typeface="굴림" pitchFamily="50" charset="-127"/>
                <a:ea typeface="굴림" pitchFamily="50" charset="-127"/>
              </a:defRPr>
            </a:lvl3pPr>
            <a:lvl4pPr marL="1600200" indent="-228600" latinLnBrk="1">
              <a:spcBef>
                <a:spcPct val="30000"/>
              </a:spcBef>
              <a:defRPr kumimoji="1" sz="1200">
                <a:solidFill>
                  <a:schemeClr val="tx1"/>
                </a:solidFill>
                <a:latin typeface="굴림" pitchFamily="50" charset="-127"/>
                <a:ea typeface="굴림" pitchFamily="50" charset="-127"/>
              </a:defRPr>
            </a:lvl4pPr>
            <a:lvl5pPr marL="2057400" indent="-228600" latinLnBrk="1">
              <a:spcBef>
                <a:spcPct val="30000"/>
              </a:spcBef>
              <a:defRPr kumimoji="1" sz="1200">
                <a:solidFill>
                  <a:schemeClr val="tx1"/>
                </a:solidFill>
                <a:latin typeface="굴림" pitchFamily="50" charset="-127"/>
                <a:ea typeface="굴림" pitchFamily="50" charset="-127"/>
              </a:defRPr>
            </a:lvl5pPr>
            <a:lvl6pPr marL="2514600" indent="-228600" eaLnBrk="0" fontAlgn="base" hangingPunct="0">
              <a:spcBef>
                <a:spcPct val="30000"/>
              </a:spcBef>
              <a:spcAft>
                <a:spcPct val="0"/>
              </a:spcAft>
              <a:defRPr kumimoji="1" sz="1200">
                <a:solidFill>
                  <a:schemeClr val="tx1"/>
                </a:solidFill>
                <a:latin typeface="굴림" pitchFamily="50" charset="-127"/>
                <a:ea typeface="굴림" pitchFamily="50" charset="-127"/>
              </a:defRPr>
            </a:lvl6pPr>
            <a:lvl7pPr marL="2971800" indent="-228600" eaLnBrk="0" fontAlgn="base" hangingPunct="0">
              <a:spcBef>
                <a:spcPct val="30000"/>
              </a:spcBef>
              <a:spcAft>
                <a:spcPct val="0"/>
              </a:spcAft>
              <a:defRPr kumimoji="1" sz="1200">
                <a:solidFill>
                  <a:schemeClr val="tx1"/>
                </a:solidFill>
                <a:latin typeface="굴림" pitchFamily="50" charset="-127"/>
                <a:ea typeface="굴림" pitchFamily="50" charset="-127"/>
              </a:defRPr>
            </a:lvl7pPr>
            <a:lvl8pPr marL="3429000" indent="-228600" eaLnBrk="0" fontAlgn="base" hangingPunct="0">
              <a:spcBef>
                <a:spcPct val="30000"/>
              </a:spcBef>
              <a:spcAft>
                <a:spcPct val="0"/>
              </a:spcAft>
              <a:defRPr kumimoji="1" sz="1200">
                <a:solidFill>
                  <a:schemeClr val="tx1"/>
                </a:solidFill>
                <a:latin typeface="굴림" pitchFamily="50" charset="-127"/>
                <a:ea typeface="굴림" pitchFamily="50" charset="-127"/>
              </a:defRPr>
            </a:lvl8pPr>
            <a:lvl9pPr marL="3886200" indent="-228600" eaLnBrk="0" fontAlgn="base" hangingPunct="0">
              <a:spcBef>
                <a:spcPct val="30000"/>
              </a:spcBef>
              <a:spcAft>
                <a:spcPct val="0"/>
              </a:spcAft>
              <a:defRPr kumimoji="1" sz="1200">
                <a:solidFill>
                  <a:schemeClr val="tx1"/>
                </a:solidFill>
                <a:latin typeface="굴림" pitchFamily="50" charset="-127"/>
                <a:ea typeface="굴림" pitchFamily="50" charset="-127"/>
              </a:defRPr>
            </a:lvl9pPr>
          </a:lstStyle>
          <a:p>
            <a:pPr>
              <a:spcBef>
                <a:spcPct val="0"/>
              </a:spcBef>
            </a:pPr>
            <a:fld id="{9D0E027F-B44F-4069-86A5-93EB6E536952}" type="slidenum">
              <a:rPr lang="en-US" altLang="ko-KR"/>
              <a:pPr>
                <a:spcBef>
                  <a:spcPct val="0"/>
                </a:spcBef>
              </a:pPr>
              <a:t>205</a:t>
            </a:fld>
            <a:endParaRPr lang="en-US" altLang="ko-KR"/>
          </a:p>
        </p:txBody>
      </p:sp>
    </p:spTree>
    <p:extLst>
      <p:ext uri="{BB962C8B-B14F-4D97-AF65-F5344CB8AC3E}">
        <p14:creationId xmlns:p14="http://schemas.microsoft.com/office/powerpoint/2010/main" val="413368786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5588"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3DF302B7-5E70-4E08-BD11-C25479CB4177}" type="slidenum">
              <a:rPr lang="en-US" altLang="ko-KR" smtClean="0"/>
              <a:pPr eaLnBrk="1" hangingPunct="1">
                <a:spcBef>
                  <a:spcPct val="0"/>
                </a:spcBef>
              </a:pPr>
              <a:t>218</a:t>
            </a:fld>
            <a:endParaRPr lang="en-US" altLang="ko-KR"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슬라이드 이미지 개체 틀 1"/>
          <p:cNvSpPr>
            <a:spLocks noGrp="1" noRot="1" noChangeAspect="1" noTextEdit="1"/>
          </p:cNvSpPr>
          <p:nvPr>
            <p:ph type="sldImg"/>
          </p:nvPr>
        </p:nvSpPr>
        <p:spPr>
          <a:ln/>
        </p:spPr>
      </p:sp>
      <p:sp>
        <p:nvSpPr>
          <p:cNvPr id="194563" name="슬라이드 노트 개체 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ko-KR" altLang="en-US" smtClean="0">
              <a:latin typeface="굴림" charset="-127"/>
              <a:ea typeface="굴림" charset="-127"/>
            </a:endParaRPr>
          </a:p>
        </p:txBody>
      </p:sp>
      <p:sp>
        <p:nvSpPr>
          <p:cNvPr id="194564"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EF723741-4E76-446B-B28F-638B310B64E6}" type="slidenum">
              <a:rPr lang="en-US" altLang="ko-KR" smtClean="0"/>
              <a:pPr eaLnBrk="1" hangingPunct="1">
                <a:spcBef>
                  <a:spcPct val="0"/>
                </a:spcBef>
              </a:pPr>
              <a:t>30</a:t>
            </a:fld>
            <a:endParaRPr lang="en-US" altLang="ko-KR"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Rot="1" noChangeAspect="1" noChangeArrowheads="1" noTextEdit="1"/>
          </p:cNvSpPr>
          <p:nvPr>
            <p:ph type="sldImg"/>
          </p:nvPr>
        </p:nvSpPr>
        <p:spPr>
          <a:ln/>
        </p:spPr>
      </p:sp>
      <p:sp>
        <p:nvSpPr>
          <p:cNvPr id="1966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6612"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0D080635-B4CE-4F2B-8E11-D061DD32C82E}" type="slidenum">
              <a:rPr lang="en-US" altLang="ko-KR" smtClean="0"/>
              <a:pPr eaLnBrk="1" hangingPunct="1">
                <a:spcBef>
                  <a:spcPct val="0"/>
                </a:spcBef>
              </a:pPr>
              <a:t>219</a:t>
            </a:fld>
            <a:endParaRPr lang="en-US" altLang="ko-KR"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7636"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89B44DF2-3D9B-43E5-9040-AE54BD5C6C78}" type="slidenum">
              <a:rPr lang="en-US" altLang="ko-KR" smtClean="0"/>
              <a:pPr eaLnBrk="1" hangingPunct="1">
                <a:spcBef>
                  <a:spcPct val="0"/>
                </a:spcBef>
              </a:pPr>
              <a:t>220</a:t>
            </a:fld>
            <a:endParaRPr lang="en-US" altLang="ko-KR"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8660"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00998BFC-35C7-419E-9BEE-906B26331D85}" type="slidenum">
              <a:rPr lang="en-US" altLang="ko-KR" smtClean="0"/>
              <a:pPr eaLnBrk="1" hangingPunct="1">
                <a:spcBef>
                  <a:spcPct val="0"/>
                </a:spcBef>
              </a:pPr>
              <a:t>221</a:t>
            </a:fld>
            <a:endParaRPr lang="en-US" altLang="ko-KR"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199684"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4B1213AE-0FAB-42D4-8127-C1EA1F1F21AE}" type="slidenum">
              <a:rPr lang="en-US" altLang="ko-KR" smtClean="0"/>
              <a:pPr eaLnBrk="1" hangingPunct="1">
                <a:spcBef>
                  <a:spcPct val="0"/>
                </a:spcBef>
              </a:pPr>
              <a:t>222</a:t>
            </a:fld>
            <a:endParaRPr lang="en-US" altLang="ko-KR"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latin typeface="굴림" charset="-127"/>
              <a:ea typeface="굴림" charset="-127"/>
            </a:endParaRPr>
          </a:p>
        </p:txBody>
      </p:sp>
      <p:sp>
        <p:nvSpPr>
          <p:cNvPr id="200708"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ABF3256F-90A4-4D8E-81A2-C52AB857039B}" type="slidenum">
              <a:rPr lang="en-US" altLang="ko-KR" smtClean="0"/>
              <a:pPr eaLnBrk="1" hangingPunct="1">
                <a:spcBef>
                  <a:spcPct val="0"/>
                </a:spcBef>
              </a:pPr>
              <a:t>229</a:t>
            </a:fld>
            <a:endParaRPr lang="en-US" altLang="ko-KR"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슬라이드 이미지 개체 틀 1"/>
          <p:cNvSpPr>
            <a:spLocks noGrp="1" noRot="1" noChangeAspect="1" noTextEdit="1"/>
          </p:cNvSpPr>
          <p:nvPr>
            <p:ph type="sldImg"/>
          </p:nvPr>
        </p:nvSpPr>
        <p:spPr>
          <a:ln/>
        </p:spPr>
      </p:sp>
      <p:sp>
        <p:nvSpPr>
          <p:cNvPr id="194563" name="슬라이드 노트 개체 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ko-KR" altLang="en-US" smtClean="0">
              <a:latin typeface="굴림" charset="-127"/>
              <a:ea typeface="굴림" charset="-127"/>
            </a:endParaRPr>
          </a:p>
        </p:txBody>
      </p:sp>
      <p:sp>
        <p:nvSpPr>
          <p:cNvPr id="194564" name="슬라이드 번호 개체 틀 5"/>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굴림" charset="-127"/>
                <a:ea typeface="굴림" charset="-127"/>
              </a:defRPr>
            </a:lvl1pPr>
            <a:lvl2pPr marL="742950" indent="-285750" eaLnBrk="0" hangingPunct="0">
              <a:spcBef>
                <a:spcPct val="30000"/>
              </a:spcBef>
              <a:defRPr kumimoji="1" sz="1200">
                <a:solidFill>
                  <a:schemeClr val="tx1"/>
                </a:solidFill>
                <a:latin typeface="굴림" charset="-127"/>
                <a:ea typeface="굴림" charset="-127"/>
              </a:defRPr>
            </a:lvl2pPr>
            <a:lvl3pPr marL="1143000" indent="-228600" eaLnBrk="0" hangingPunct="0">
              <a:spcBef>
                <a:spcPct val="30000"/>
              </a:spcBef>
              <a:defRPr kumimoji="1" sz="1200">
                <a:solidFill>
                  <a:schemeClr val="tx1"/>
                </a:solidFill>
                <a:latin typeface="굴림" charset="-127"/>
                <a:ea typeface="굴림" charset="-127"/>
              </a:defRPr>
            </a:lvl3pPr>
            <a:lvl4pPr marL="1600200" indent="-228600" eaLnBrk="0" hangingPunct="0">
              <a:spcBef>
                <a:spcPct val="30000"/>
              </a:spcBef>
              <a:defRPr kumimoji="1" sz="1200">
                <a:solidFill>
                  <a:schemeClr val="tx1"/>
                </a:solidFill>
                <a:latin typeface="굴림" charset="-127"/>
                <a:ea typeface="굴림" charset="-127"/>
              </a:defRPr>
            </a:lvl4pPr>
            <a:lvl5pPr marL="2057400" indent="-228600" eaLnBrk="0" hangingPunct="0">
              <a:spcBef>
                <a:spcPct val="30000"/>
              </a:spcBef>
              <a:defRPr kumimoji="1" sz="1200">
                <a:solidFill>
                  <a:schemeClr val="tx1"/>
                </a:solidFill>
                <a:latin typeface="굴림" charset="-127"/>
                <a:ea typeface="굴림" charset="-127"/>
              </a:defRPr>
            </a:lvl5pPr>
            <a:lvl6pPr marL="2514600" indent="-228600" eaLnBrk="0" fontAlgn="base" hangingPunct="0">
              <a:spcBef>
                <a:spcPct val="30000"/>
              </a:spcBef>
              <a:spcAft>
                <a:spcPct val="0"/>
              </a:spcAft>
              <a:defRPr kumimoji="1" sz="1200">
                <a:solidFill>
                  <a:schemeClr val="tx1"/>
                </a:solidFill>
                <a:latin typeface="굴림" charset="-127"/>
                <a:ea typeface="굴림" charset="-127"/>
              </a:defRPr>
            </a:lvl6pPr>
            <a:lvl7pPr marL="2971800" indent="-228600" eaLnBrk="0" fontAlgn="base" hangingPunct="0">
              <a:spcBef>
                <a:spcPct val="30000"/>
              </a:spcBef>
              <a:spcAft>
                <a:spcPct val="0"/>
              </a:spcAft>
              <a:defRPr kumimoji="1" sz="1200">
                <a:solidFill>
                  <a:schemeClr val="tx1"/>
                </a:solidFill>
                <a:latin typeface="굴림" charset="-127"/>
                <a:ea typeface="굴림" charset="-127"/>
              </a:defRPr>
            </a:lvl7pPr>
            <a:lvl8pPr marL="3429000" indent="-228600" eaLnBrk="0" fontAlgn="base" hangingPunct="0">
              <a:spcBef>
                <a:spcPct val="30000"/>
              </a:spcBef>
              <a:spcAft>
                <a:spcPct val="0"/>
              </a:spcAft>
              <a:defRPr kumimoji="1" sz="1200">
                <a:solidFill>
                  <a:schemeClr val="tx1"/>
                </a:solidFill>
                <a:latin typeface="굴림" charset="-127"/>
                <a:ea typeface="굴림" charset="-127"/>
              </a:defRPr>
            </a:lvl8pPr>
            <a:lvl9pPr marL="3886200" indent="-228600" eaLnBrk="0" fontAlgn="base" hangingPunct="0">
              <a:spcBef>
                <a:spcPct val="30000"/>
              </a:spcBef>
              <a:spcAft>
                <a:spcPct val="0"/>
              </a:spcAft>
              <a:defRPr kumimoji="1" sz="1200">
                <a:solidFill>
                  <a:schemeClr val="tx1"/>
                </a:solidFill>
                <a:latin typeface="굴림" charset="-127"/>
                <a:ea typeface="굴림" charset="-127"/>
              </a:defRPr>
            </a:lvl9pPr>
          </a:lstStyle>
          <a:p>
            <a:pPr eaLnBrk="1" hangingPunct="1">
              <a:spcBef>
                <a:spcPct val="0"/>
              </a:spcBef>
            </a:pPr>
            <a:fld id="{EF723741-4E76-446B-B28F-638B310B64E6}" type="slidenum">
              <a:rPr lang="en-US" altLang="ko-KR" smtClean="0"/>
              <a:pPr eaLnBrk="1" hangingPunct="1">
                <a:spcBef>
                  <a:spcPct val="0"/>
                </a:spcBef>
              </a:pPr>
              <a:t>31</a:t>
            </a:fld>
            <a:endParaRPr lang="en-US" altLang="ko-KR" smtClean="0"/>
          </a:p>
        </p:txBody>
      </p:sp>
    </p:spTree>
    <p:extLst>
      <p:ext uri="{BB962C8B-B14F-4D97-AF65-F5344CB8AC3E}">
        <p14:creationId xmlns:p14="http://schemas.microsoft.com/office/powerpoint/2010/main" val="5575664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156F94CF-D8F1-4D14-9E49-2C83081372C2}" type="slidenum">
              <a:rPr lang="en-US" altLang="ko-KR"/>
              <a:pPr>
                <a:spcBef>
                  <a:spcPct val="0"/>
                </a:spcBef>
              </a:pPr>
              <a:t>48</a:t>
            </a:fld>
            <a:endParaRPr lang="en-US" altLang="ko-KR"/>
          </a:p>
        </p:txBody>
      </p:sp>
      <p:sp>
        <p:nvSpPr>
          <p:cNvPr id="237571" name="Rectangle 2"/>
          <p:cNvSpPr>
            <a:spLocks noGrp="1" noRot="1" noChangeAspect="1" noChangeArrowheads="1" noTextEdit="1"/>
          </p:cNvSpPr>
          <p:nvPr>
            <p:ph type="sldImg"/>
          </p:nvPr>
        </p:nvSpPr>
        <p:spPr>
          <a:xfrm>
            <a:off x="676275" y="808038"/>
            <a:ext cx="5386388" cy="4041775"/>
          </a:xfrm>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1762600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A1D87CE-1BFA-48CD-A208-809C7F5B7DAF}" type="slidenum">
              <a:rPr lang="en-US" altLang="ko-KR"/>
              <a:pPr>
                <a:spcBef>
                  <a:spcPct val="0"/>
                </a:spcBef>
              </a:pPr>
              <a:t>57</a:t>
            </a:fld>
            <a:endParaRPr lang="en-US" altLang="ko-K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16110323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A1D87CE-1BFA-48CD-A208-809C7F5B7DAF}" type="slidenum">
              <a:rPr lang="en-US" altLang="ko-KR"/>
              <a:pPr>
                <a:spcBef>
                  <a:spcPct val="0"/>
                </a:spcBef>
              </a:pPr>
              <a:t>58</a:t>
            </a:fld>
            <a:endParaRPr lang="en-US" altLang="ko-K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2993220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1pPr>
            <a:lvl2pPr marL="741464" indent="-285179"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2pPr>
            <a:lvl3pPr marL="1140714"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3pPr>
            <a:lvl4pPr marL="1597000"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4pPr>
            <a:lvl5pPr marL="2053285" indent="-228143" defTabSz="914156" latinLnBrk="1">
              <a:spcBef>
                <a:spcPct val="30000"/>
              </a:spcBef>
              <a:defRPr kumimoji="1" sz="1200">
                <a:solidFill>
                  <a:schemeClr val="tx1"/>
                </a:solidFill>
                <a:latin typeface="굴림" panose="020B0600000101010101" pitchFamily="50" charset="-127"/>
                <a:ea typeface="굴림" panose="020B0600000101010101" pitchFamily="50" charset="-127"/>
              </a:defRPr>
            </a:lvl5pPr>
            <a:lvl6pPr marL="2509571"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6pPr>
            <a:lvl7pPr marL="2965856"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7pPr>
            <a:lvl8pPr marL="3422142"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8pPr>
            <a:lvl9pPr marL="3878428" indent="-228143" defTabSz="914156" eaLnBrk="0" fontAlgn="base" hangingPunct="0">
              <a:spcBef>
                <a:spcPct val="30000"/>
              </a:spcBef>
              <a:spcAft>
                <a:spcPct val="0"/>
              </a:spcAft>
              <a:defRPr kumimoji="1" sz="1200">
                <a:solidFill>
                  <a:schemeClr val="tx1"/>
                </a:solidFill>
                <a:latin typeface="굴림" panose="020B0600000101010101" pitchFamily="50" charset="-127"/>
                <a:ea typeface="굴림" panose="020B0600000101010101" pitchFamily="50" charset="-127"/>
              </a:defRPr>
            </a:lvl9pPr>
          </a:lstStyle>
          <a:p>
            <a:pPr>
              <a:spcBef>
                <a:spcPct val="0"/>
              </a:spcBef>
            </a:pPr>
            <a:fld id="{CA1D87CE-1BFA-48CD-A208-809C7F5B7DAF}" type="slidenum">
              <a:rPr lang="en-US" altLang="ko-KR"/>
              <a:pPr>
                <a:spcBef>
                  <a:spcPct val="0"/>
                </a:spcBef>
              </a:pPr>
              <a:t>59</a:t>
            </a:fld>
            <a:endParaRPr lang="en-US" altLang="ko-K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ko-KR" altLang="ko-KR" smtClean="0"/>
          </a:p>
        </p:txBody>
      </p:sp>
    </p:spTree>
    <p:extLst>
      <p:ext uri="{BB962C8B-B14F-4D97-AF65-F5344CB8AC3E}">
        <p14:creationId xmlns:p14="http://schemas.microsoft.com/office/powerpoint/2010/main" val="290650548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제목 슬라이드">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318466" name="Rectangle 1026"/>
          <p:cNvSpPr>
            <a:spLocks noGrp="1" noChangeArrowheads="1"/>
          </p:cNvSpPr>
          <p:nvPr>
            <p:ph type="ctrTitle"/>
          </p:nvPr>
        </p:nvSpPr>
        <p:spPr>
          <a:xfrm>
            <a:off x="685800" y="2130425"/>
            <a:ext cx="7772400" cy="1470025"/>
          </a:xfrm>
        </p:spPr>
        <p:txBody>
          <a:bodyPr/>
          <a:lstStyle>
            <a:lvl1pPr>
              <a:defRPr/>
            </a:lvl1pPr>
          </a:lstStyle>
          <a:p>
            <a:r>
              <a:rPr lang="ko-KR" altLang="en-US"/>
              <a:t>마스터 제목 스타일 편집</a:t>
            </a:r>
          </a:p>
        </p:txBody>
      </p:sp>
      <p:sp>
        <p:nvSpPr>
          <p:cNvPr id="318467"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ko-KR" altLang="en-US"/>
              <a:t>마스터 부제목 스타일 편집</a:t>
            </a:r>
          </a:p>
        </p:txBody>
      </p:sp>
      <p:sp>
        <p:nvSpPr>
          <p:cNvPr id="4" name="Rectangle 1028"/>
          <p:cNvSpPr>
            <a:spLocks noGrp="1" noChangeArrowheads="1"/>
          </p:cNvSpPr>
          <p:nvPr>
            <p:ph type="dt" sz="half" idx="10"/>
          </p:nvPr>
        </p:nvSpPr>
        <p:spPr/>
        <p:txBody>
          <a:bodyPr/>
          <a:lstStyle>
            <a:lvl1pPr>
              <a:defRPr/>
            </a:lvl1pPr>
          </a:lstStyle>
          <a:p>
            <a:pPr>
              <a:defRPr/>
            </a:pPr>
            <a:endParaRPr lang="en-US" altLang="ko-KR"/>
          </a:p>
        </p:txBody>
      </p:sp>
      <p:sp>
        <p:nvSpPr>
          <p:cNvPr id="5" name="Rectangle 1029"/>
          <p:cNvSpPr>
            <a:spLocks noGrp="1" noChangeArrowheads="1"/>
          </p:cNvSpPr>
          <p:nvPr>
            <p:ph type="ftr" sz="quarter" idx="11"/>
          </p:nvPr>
        </p:nvSpPr>
        <p:spPr/>
        <p:txBody>
          <a:bodyPr/>
          <a:lstStyle>
            <a:lvl1pPr>
              <a:defRPr/>
            </a:lvl1pPr>
          </a:lstStyle>
          <a:p>
            <a:pPr>
              <a:defRPr/>
            </a:pPr>
            <a:endParaRPr lang="en-US" altLang="ko-KR"/>
          </a:p>
        </p:txBody>
      </p:sp>
      <p:sp>
        <p:nvSpPr>
          <p:cNvPr id="6" name="Rectangle 1030"/>
          <p:cNvSpPr>
            <a:spLocks noGrp="1" noChangeArrowheads="1"/>
          </p:cNvSpPr>
          <p:nvPr>
            <p:ph type="sldNum" sz="quarter" idx="12"/>
          </p:nvPr>
        </p:nvSpPr>
        <p:spPr>
          <a:xfrm>
            <a:off x="6516688" y="6245225"/>
            <a:ext cx="2133600" cy="476250"/>
          </a:xfrm>
        </p:spPr>
        <p:txBody>
          <a:bodyPr/>
          <a:lstStyle>
            <a:lvl1pPr>
              <a:defRPr sz="1400" b="0"/>
            </a:lvl1pPr>
          </a:lstStyle>
          <a:p>
            <a:pPr>
              <a:defRPr/>
            </a:pPr>
            <a:endParaRPr lang="ko-KR" altLang="ko-KR"/>
          </a:p>
        </p:txBody>
      </p:sp>
    </p:spTree>
    <p:extLst>
      <p:ext uri="{BB962C8B-B14F-4D97-AF65-F5344CB8AC3E}">
        <p14:creationId xmlns:p14="http://schemas.microsoft.com/office/powerpoint/2010/main" val="4146297840"/>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21B534B9-990C-4324-BFA5-5A0F5E5A0365}" type="slidenum">
              <a:rPr lang="en-US" altLang="ko-KR"/>
              <a:pPr>
                <a:defRPr/>
              </a:pPr>
              <a:t>‹#›</a:t>
            </a:fld>
            <a:r>
              <a:rPr lang="en-US" altLang="ko-KR"/>
              <a:t>&lt;#&gt;</a:t>
            </a:r>
          </a:p>
        </p:txBody>
      </p:sp>
    </p:spTree>
    <p:extLst>
      <p:ext uri="{BB962C8B-B14F-4D97-AF65-F5344CB8AC3E}">
        <p14:creationId xmlns:p14="http://schemas.microsoft.com/office/powerpoint/2010/main" val="411464346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910A4798-A0DE-4C36-A843-EABB3B7CACFE}" type="slidenum">
              <a:rPr lang="en-US" altLang="ko-KR"/>
              <a:pPr>
                <a:defRPr/>
              </a:pPr>
              <a:t>‹#›</a:t>
            </a:fld>
            <a:r>
              <a:rPr lang="en-US" altLang="ko-KR"/>
              <a:t>&lt;#&gt;</a:t>
            </a:r>
          </a:p>
        </p:txBody>
      </p:sp>
    </p:spTree>
    <p:extLst>
      <p:ext uri="{BB962C8B-B14F-4D97-AF65-F5344CB8AC3E}">
        <p14:creationId xmlns:p14="http://schemas.microsoft.com/office/powerpoint/2010/main" val="1071622368"/>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2130425"/>
            <a:ext cx="7772400" cy="1470025"/>
          </a:xfrm>
          <a:prstGeom prst="rect">
            <a:avLst/>
          </a:prstGeom>
        </p:spPr>
        <p:txBody>
          <a:bodyPr/>
          <a:lstStyle/>
          <a:p>
            <a:r>
              <a:rPr lang="ko-KR" altLang="en-US" smtClean="0"/>
              <a:t>마스터 제목 스타일 편집</a:t>
            </a:r>
            <a:endParaRPr lang="ko-KR" altLang="en-US"/>
          </a:p>
        </p:txBody>
      </p:sp>
      <p:sp>
        <p:nvSpPr>
          <p:cNvPr id="3" name="부제목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ko-KR" altLang="en-US" smtClean="0"/>
              <a:t>마스터 부제목 스타일 편집</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316521210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1143000"/>
          </a:xfrm>
          <a:prstGeom prst="rect">
            <a:avLst/>
          </a:prstGeom>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a:xfrm>
            <a:off x="457200" y="1600200"/>
            <a:ext cx="8229600" cy="4525963"/>
          </a:xfrm>
          <a:prstGeom prst="rect">
            <a:avLst/>
          </a:prstGeom>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10008738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262802988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1143000"/>
          </a:xfrm>
          <a:prstGeom prst="rect">
            <a:avLst/>
          </a:prstGeom>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37319121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1143000"/>
          </a:xfrm>
          <a:prstGeom prst="rect">
            <a:avLst/>
          </a:prstGeom>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15007955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1143000"/>
          </a:xfrm>
          <a:prstGeom prst="rect">
            <a:avLst/>
          </a:prstGeom>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79731489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31253157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a:prstGeom prst="rect">
            <a:avLst/>
          </a:prstGeo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18520856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C3599234-A0F2-4D58-AB13-1931E2634102}" type="slidenum">
              <a:rPr lang="en-US" altLang="ko-KR"/>
              <a:pPr>
                <a:defRPr/>
              </a:pPr>
              <a:t>‹#›</a:t>
            </a:fld>
            <a:r>
              <a:rPr lang="en-US" altLang="ko-KR"/>
              <a:t>&lt;#&gt;</a:t>
            </a:r>
          </a:p>
        </p:txBody>
      </p:sp>
    </p:spTree>
    <p:extLst>
      <p:ext uri="{BB962C8B-B14F-4D97-AF65-F5344CB8AC3E}">
        <p14:creationId xmlns:p14="http://schemas.microsoft.com/office/powerpoint/2010/main" val="70984562"/>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a:prstGeom prst="rect">
            <a:avLst/>
          </a:prstGeo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8788778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1143000"/>
          </a:xfrm>
          <a:prstGeom prst="rect">
            <a:avLst/>
          </a:prstGeom>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1600200"/>
            <a:ext cx="8229600" cy="4525963"/>
          </a:xfrm>
          <a:prstGeom prst="rect">
            <a:avLst/>
          </a:prstGeo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42220987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a:prstGeom prst="rect">
            <a:avLst/>
          </a:prstGeo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a:prstGeom prst="rect">
            <a:avLst/>
          </a:prstGeo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r>
              <a:rPr lang="en-US" altLang="ko-KR"/>
              <a:t>#/156</a:t>
            </a:r>
          </a:p>
        </p:txBody>
      </p:sp>
    </p:spTree>
    <p:extLst>
      <p:ext uri="{BB962C8B-B14F-4D97-AF65-F5344CB8AC3E}">
        <p14:creationId xmlns:p14="http://schemas.microsoft.com/office/powerpoint/2010/main" val="266362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cSld name="내용">
    <p:spTree>
      <p:nvGrpSpPr>
        <p:cNvPr id="1" name=""/>
        <p:cNvGrpSpPr/>
        <p:nvPr/>
      </p:nvGrpSpPr>
      <p:grpSpPr>
        <a:xfrm>
          <a:off x="0" y="0"/>
          <a:ext cx="0" cy="0"/>
          <a:chOff x="0" y="0"/>
          <a:chExt cx="0" cy="0"/>
        </a:xfrm>
      </p:grpSpPr>
      <p:sp>
        <p:nvSpPr>
          <p:cNvPr id="2" name="내용 개체 틀 1"/>
          <p:cNvSpPr>
            <a:spLocks noGrp="1"/>
          </p:cNvSpPr>
          <p:nvPr>
            <p:ph/>
          </p:nvPr>
        </p:nvSpPr>
        <p:spPr>
          <a:xfrm>
            <a:off x="457200" y="274638"/>
            <a:ext cx="8229600" cy="5851525"/>
          </a:xfrm>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fld id="{FD1AB9C7-8531-441D-99BD-E1336B5572E1}" type="slidenum">
              <a:rPr lang="en-US" altLang="ko-KR"/>
              <a:pPr/>
              <a:t>‹#›</a:t>
            </a:fld>
            <a:endParaRPr lang="en-US" altLang="ko-KR"/>
          </a:p>
        </p:txBody>
      </p:sp>
    </p:spTree>
    <p:extLst>
      <p:ext uri="{BB962C8B-B14F-4D97-AF65-F5344CB8AC3E}">
        <p14:creationId xmlns:p14="http://schemas.microsoft.com/office/powerpoint/2010/main" val="37187341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942082" name="Rectangle 2"/>
          <p:cNvSpPr>
            <a:spLocks noGrp="1" noChangeArrowheads="1"/>
          </p:cNvSpPr>
          <p:nvPr>
            <p:ph type="ctrTitle"/>
          </p:nvPr>
        </p:nvSpPr>
        <p:spPr>
          <a:xfrm>
            <a:off x="685800" y="2130425"/>
            <a:ext cx="7772400" cy="1470025"/>
          </a:xfrm>
        </p:spPr>
        <p:txBody>
          <a:bodyPr/>
          <a:lstStyle>
            <a:lvl1pPr>
              <a:defRPr/>
            </a:lvl1pPr>
          </a:lstStyle>
          <a:p>
            <a:r>
              <a:rPr lang="ko-KR" altLang="en-US"/>
              <a:t>마스터 제목 스타일 편집</a:t>
            </a:r>
          </a:p>
        </p:txBody>
      </p:sp>
      <p:sp>
        <p:nvSpPr>
          <p:cNvPr id="94208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ko-KR" altLang="en-US"/>
              <a:t>마스터 부제목 스타일 편집</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71584C9E-7121-4AFD-BC4C-931B9A4D4C05}" type="slidenum">
              <a:rPr lang="en-US" altLang="ko-KR"/>
              <a:pPr>
                <a:defRPr/>
              </a:pPr>
              <a:t>‹#›</a:t>
            </a:fld>
            <a:endParaRPr lang="en-US" altLang="ko-KR"/>
          </a:p>
        </p:txBody>
      </p:sp>
    </p:spTree>
    <p:extLst>
      <p:ext uri="{BB962C8B-B14F-4D97-AF65-F5344CB8AC3E}">
        <p14:creationId xmlns:p14="http://schemas.microsoft.com/office/powerpoint/2010/main" val="22280376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D8AA2B77-BEE8-40EF-9AE0-6BD2E8C31A41}" type="slidenum">
              <a:rPr lang="en-US" altLang="ko-KR"/>
              <a:pPr>
                <a:defRPr/>
              </a:pPr>
              <a:t>‹#›</a:t>
            </a:fld>
            <a:endParaRPr lang="en-US" altLang="ko-KR"/>
          </a:p>
        </p:txBody>
      </p:sp>
    </p:spTree>
    <p:extLst>
      <p:ext uri="{BB962C8B-B14F-4D97-AF65-F5344CB8AC3E}">
        <p14:creationId xmlns:p14="http://schemas.microsoft.com/office/powerpoint/2010/main" val="10298390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85A8DFF3-C73F-4485-A002-9174F8CC4870}" type="slidenum">
              <a:rPr lang="en-US" altLang="ko-KR"/>
              <a:pPr>
                <a:defRPr/>
              </a:pPr>
              <a:t>‹#›</a:t>
            </a:fld>
            <a:endParaRPr lang="en-US" altLang="ko-KR"/>
          </a:p>
        </p:txBody>
      </p:sp>
    </p:spTree>
    <p:extLst>
      <p:ext uri="{BB962C8B-B14F-4D97-AF65-F5344CB8AC3E}">
        <p14:creationId xmlns:p14="http://schemas.microsoft.com/office/powerpoint/2010/main" val="39152396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3C3EDA7C-7A57-45CA-B195-7DC0134C8170}" type="slidenum">
              <a:rPr lang="en-US" altLang="ko-KR"/>
              <a:pPr>
                <a:defRPr/>
              </a:pPr>
              <a:t>‹#›</a:t>
            </a:fld>
            <a:endParaRPr lang="en-US" altLang="ko-KR"/>
          </a:p>
        </p:txBody>
      </p:sp>
    </p:spTree>
    <p:extLst>
      <p:ext uri="{BB962C8B-B14F-4D97-AF65-F5344CB8AC3E}">
        <p14:creationId xmlns:p14="http://schemas.microsoft.com/office/powerpoint/2010/main" val="25509109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fld id="{37200904-2B93-4B7F-A7A7-72B8F21C6FA6}" type="slidenum">
              <a:rPr lang="en-US" altLang="ko-KR"/>
              <a:pPr>
                <a:defRPr/>
              </a:pPr>
              <a:t>‹#›</a:t>
            </a:fld>
            <a:endParaRPr lang="en-US" altLang="ko-KR"/>
          </a:p>
        </p:txBody>
      </p:sp>
    </p:spTree>
    <p:extLst>
      <p:ext uri="{BB962C8B-B14F-4D97-AF65-F5344CB8AC3E}">
        <p14:creationId xmlns:p14="http://schemas.microsoft.com/office/powerpoint/2010/main" val="35332428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857762F9-EED0-4C3D-A33A-AF9E1F8F201A}" type="slidenum">
              <a:rPr lang="en-US" altLang="ko-KR"/>
              <a:pPr>
                <a:defRPr/>
              </a:pPr>
              <a:t>‹#›</a:t>
            </a:fld>
            <a:endParaRPr lang="en-US" altLang="ko-KR"/>
          </a:p>
        </p:txBody>
      </p:sp>
    </p:spTree>
    <p:extLst>
      <p:ext uri="{BB962C8B-B14F-4D97-AF65-F5344CB8AC3E}">
        <p14:creationId xmlns:p14="http://schemas.microsoft.com/office/powerpoint/2010/main" val="1918405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B43B0FC9-84DC-41F1-8603-48EF2E6555BE}" type="slidenum">
              <a:rPr lang="en-US" altLang="ko-KR"/>
              <a:pPr>
                <a:defRPr/>
              </a:pPr>
              <a:t>‹#›</a:t>
            </a:fld>
            <a:r>
              <a:rPr lang="en-US" altLang="ko-KR"/>
              <a:t>&lt;#&gt;</a:t>
            </a:r>
          </a:p>
        </p:txBody>
      </p:sp>
    </p:spTree>
    <p:extLst>
      <p:ext uri="{BB962C8B-B14F-4D97-AF65-F5344CB8AC3E}">
        <p14:creationId xmlns:p14="http://schemas.microsoft.com/office/powerpoint/2010/main" val="2448728902"/>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fld id="{52391C58-70A9-4C45-9CDE-6425786FF5F1}" type="slidenum">
              <a:rPr lang="en-US" altLang="ko-KR"/>
              <a:pPr>
                <a:defRPr/>
              </a:pPr>
              <a:t>‹#›</a:t>
            </a:fld>
            <a:endParaRPr lang="en-US" altLang="ko-KR"/>
          </a:p>
        </p:txBody>
      </p:sp>
    </p:spTree>
    <p:extLst>
      <p:ext uri="{BB962C8B-B14F-4D97-AF65-F5344CB8AC3E}">
        <p14:creationId xmlns:p14="http://schemas.microsoft.com/office/powerpoint/2010/main" val="406147538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5BB8DF35-93DB-4904-B561-24FFF07C51BC}" type="slidenum">
              <a:rPr lang="en-US" altLang="ko-KR"/>
              <a:pPr>
                <a:defRPr/>
              </a:pPr>
              <a:t>‹#›</a:t>
            </a:fld>
            <a:endParaRPr lang="en-US" altLang="ko-KR"/>
          </a:p>
        </p:txBody>
      </p:sp>
    </p:spTree>
    <p:extLst>
      <p:ext uri="{BB962C8B-B14F-4D97-AF65-F5344CB8AC3E}">
        <p14:creationId xmlns:p14="http://schemas.microsoft.com/office/powerpoint/2010/main" val="70289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32C79CE3-FF60-48F6-BE97-B36C6A39DC3E}" type="slidenum">
              <a:rPr lang="en-US" altLang="ko-KR"/>
              <a:pPr>
                <a:defRPr/>
              </a:pPr>
              <a:t>‹#›</a:t>
            </a:fld>
            <a:endParaRPr lang="en-US" altLang="ko-KR"/>
          </a:p>
        </p:txBody>
      </p:sp>
    </p:spTree>
    <p:extLst>
      <p:ext uri="{BB962C8B-B14F-4D97-AF65-F5344CB8AC3E}">
        <p14:creationId xmlns:p14="http://schemas.microsoft.com/office/powerpoint/2010/main" val="2909377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BEF3D666-6CB9-4F99-8FB4-66BEC8BBA64D}" type="slidenum">
              <a:rPr lang="en-US" altLang="ko-KR"/>
              <a:pPr>
                <a:defRPr/>
              </a:pPr>
              <a:t>‹#›</a:t>
            </a:fld>
            <a:endParaRPr lang="en-US" altLang="ko-KR"/>
          </a:p>
        </p:txBody>
      </p:sp>
    </p:spTree>
    <p:extLst>
      <p:ext uri="{BB962C8B-B14F-4D97-AF65-F5344CB8AC3E}">
        <p14:creationId xmlns:p14="http://schemas.microsoft.com/office/powerpoint/2010/main" val="386929110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B3BE9D58-D409-48E5-AA39-30C310E15B30}" type="slidenum">
              <a:rPr lang="en-US" altLang="ko-KR"/>
              <a:pPr>
                <a:defRPr/>
              </a:pPr>
              <a:t>‹#›</a:t>
            </a:fld>
            <a:endParaRPr lang="en-US" altLang="ko-KR"/>
          </a:p>
        </p:txBody>
      </p:sp>
    </p:spTree>
    <p:extLst>
      <p:ext uri="{BB962C8B-B14F-4D97-AF65-F5344CB8AC3E}">
        <p14:creationId xmlns:p14="http://schemas.microsoft.com/office/powerpoint/2010/main" val="27423205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2130425"/>
            <a:ext cx="7772400" cy="1470025"/>
          </a:xfrm>
        </p:spPr>
        <p:txBody>
          <a:bodyPr/>
          <a:lstStyle/>
          <a:p>
            <a:r>
              <a:rPr lang="ko-KR" altLang="en-US" smtClean="0"/>
              <a:t>마스터 제목 스타일 편집</a:t>
            </a:r>
            <a:endParaRPr lang="ko-KR" altLang="en-US"/>
          </a:p>
        </p:txBody>
      </p:sp>
      <p:sp>
        <p:nvSpPr>
          <p:cNvPr id="3" name="부제목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ko-KR" altLang="en-US" smtClean="0"/>
              <a:t>마스터 부제목 스타일 편집</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8EDD2AB6-A67E-48AC-BA26-1362EC930BA7}" type="slidenum">
              <a:rPr lang="en-US" altLang="ko-KR"/>
              <a:pPr>
                <a:defRPr/>
              </a:pPr>
              <a:t>‹#›</a:t>
            </a:fld>
            <a:endParaRPr lang="en-US" altLang="ko-KR"/>
          </a:p>
        </p:txBody>
      </p:sp>
    </p:spTree>
    <p:extLst>
      <p:ext uri="{BB962C8B-B14F-4D97-AF65-F5344CB8AC3E}">
        <p14:creationId xmlns:p14="http://schemas.microsoft.com/office/powerpoint/2010/main" val="375295722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E1B43304-D255-4D32-99DC-78519C1FBB3E}" type="slidenum">
              <a:rPr lang="en-US" altLang="ko-KR"/>
              <a:pPr>
                <a:defRPr/>
              </a:pPr>
              <a:t>‹#›</a:t>
            </a:fld>
            <a:endParaRPr lang="en-US" altLang="ko-KR"/>
          </a:p>
        </p:txBody>
      </p:sp>
    </p:spTree>
    <p:extLst>
      <p:ext uri="{BB962C8B-B14F-4D97-AF65-F5344CB8AC3E}">
        <p14:creationId xmlns:p14="http://schemas.microsoft.com/office/powerpoint/2010/main" val="27956016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8842E87E-BF26-4C71-8AEE-B2527E2F27FE}" type="slidenum">
              <a:rPr lang="en-US" altLang="ko-KR"/>
              <a:pPr>
                <a:defRPr/>
              </a:pPr>
              <a:t>‹#›</a:t>
            </a:fld>
            <a:endParaRPr lang="en-US" altLang="ko-KR"/>
          </a:p>
        </p:txBody>
      </p:sp>
    </p:spTree>
    <p:extLst>
      <p:ext uri="{BB962C8B-B14F-4D97-AF65-F5344CB8AC3E}">
        <p14:creationId xmlns:p14="http://schemas.microsoft.com/office/powerpoint/2010/main" val="227177689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7927FD1D-846F-4793-841B-A68CDC01B41E}" type="slidenum">
              <a:rPr lang="en-US" altLang="ko-KR"/>
              <a:pPr>
                <a:defRPr/>
              </a:pPr>
              <a:t>‹#›</a:t>
            </a:fld>
            <a:endParaRPr lang="en-US" altLang="ko-KR"/>
          </a:p>
        </p:txBody>
      </p:sp>
    </p:spTree>
    <p:extLst>
      <p:ext uri="{BB962C8B-B14F-4D97-AF65-F5344CB8AC3E}">
        <p14:creationId xmlns:p14="http://schemas.microsoft.com/office/powerpoint/2010/main" val="36627655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fld id="{B154E335-0638-4063-A777-A841B0B9CF51}" type="slidenum">
              <a:rPr lang="en-US" altLang="ko-KR"/>
              <a:pPr>
                <a:defRPr/>
              </a:pPr>
              <a:t>‹#›</a:t>
            </a:fld>
            <a:endParaRPr lang="en-US" altLang="ko-KR"/>
          </a:p>
        </p:txBody>
      </p:sp>
    </p:spTree>
    <p:extLst>
      <p:ext uri="{BB962C8B-B14F-4D97-AF65-F5344CB8AC3E}">
        <p14:creationId xmlns:p14="http://schemas.microsoft.com/office/powerpoint/2010/main" val="13710563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1464B5B2-92C0-4116-B3C1-D067AD4297B5}" type="slidenum">
              <a:rPr lang="en-US" altLang="ko-KR"/>
              <a:pPr>
                <a:defRPr/>
              </a:pPr>
              <a:t>‹#›</a:t>
            </a:fld>
            <a:r>
              <a:rPr lang="en-US" altLang="ko-KR"/>
              <a:t>&lt;#&gt;</a:t>
            </a:r>
          </a:p>
        </p:txBody>
      </p:sp>
    </p:spTree>
    <p:extLst>
      <p:ext uri="{BB962C8B-B14F-4D97-AF65-F5344CB8AC3E}">
        <p14:creationId xmlns:p14="http://schemas.microsoft.com/office/powerpoint/2010/main" val="3376559340"/>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EB3B2FF1-5437-4978-88BD-E0BAB699957F}" type="slidenum">
              <a:rPr lang="en-US" altLang="ko-KR"/>
              <a:pPr>
                <a:defRPr/>
              </a:pPr>
              <a:t>‹#›</a:t>
            </a:fld>
            <a:endParaRPr lang="en-US" altLang="ko-KR"/>
          </a:p>
        </p:txBody>
      </p:sp>
    </p:spTree>
    <p:extLst>
      <p:ext uri="{BB962C8B-B14F-4D97-AF65-F5344CB8AC3E}">
        <p14:creationId xmlns:p14="http://schemas.microsoft.com/office/powerpoint/2010/main" val="5181577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fld id="{6E609707-EF36-48DF-9CEC-8B7365CA0982}" type="slidenum">
              <a:rPr lang="en-US" altLang="ko-KR"/>
              <a:pPr>
                <a:defRPr/>
              </a:pPr>
              <a:t>‹#›</a:t>
            </a:fld>
            <a:endParaRPr lang="en-US" altLang="ko-KR"/>
          </a:p>
        </p:txBody>
      </p:sp>
    </p:spTree>
    <p:extLst>
      <p:ext uri="{BB962C8B-B14F-4D97-AF65-F5344CB8AC3E}">
        <p14:creationId xmlns:p14="http://schemas.microsoft.com/office/powerpoint/2010/main" val="40834426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AC7263C0-5476-4252-B7BC-D5C45758B529}" type="slidenum">
              <a:rPr lang="en-US" altLang="ko-KR"/>
              <a:pPr>
                <a:defRPr/>
              </a:pPr>
              <a:t>‹#›</a:t>
            </a:fld>
            <a:endParaRPr lang="en-US" altLang="ko-KR"/>
          </a:p>
        </p:txBody>
      </p:sp>
    </p:spTree>
    <p:extLst>
      <p:ext uri="{BB962C8B-B14F-4D97-AF65-F5344CB8AC3E}">
        <p14:creationId xmlns:p14="http://schemas.microsoft.com/office/powerpoint/2010/main" val="174190241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2B2A031C-B183-4607-A8AC-FCCD3473CAD5}" type="slidenum">
              <a:rPr lang="en-US" altLang="ko-KR"/>
              <a:pPr>
                <a:defRPr/>
              </a:pPr>
              <a:t>‹#›</a:t>
            </a:fld>
            <a:endParaRPr lang="en-US" altLang="ko-KR"/>
          </a:p>
        </p:txBody>
      </p:sp>
    </p:spTree>
    <p:extLst>
      <p:ext uri="{BB962C8B-B14F-4D97-AF65-F5344CB8AC3E}">
        <p14:creationId xmlns:p14="http://schemas.microsoft.com/office/powerpoint/2010/main" val="11489080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83EB1CC4-C145-47C7-9B00-20DA3BCD6353}" type="slidenum">
              <a:rPr lang="en-US" altLang="ko-KR"/>
              <a:pPr>
                <a:defRPr/>
              </a:pPr>
              <a:t>‹#›</a:t>
            </a:fld>
            <a:endParaRPr lang="en-US" altLang="ko-KR"/>
          </a:p>
        </p:txBody>
      </p:sp>
    </p:spTree>
    <p:extLst>
      <p:ext uri="{BB962C8B-B14F-4D97-AF65-F5344CB8AC3E}">
        <p14:creationId xmlns:p14="http://schemas.microsoft.com/office/powerpoint/2010/main" val="274013140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45E9DC4A-AF24-4AB1-9DEF-E4D8BA1D4F6D}" type="slidenum">
              <a:rPr lang="en-US" altLang="ko-KR"/>
              <a:pPr>
                <a:defRPr/>
              </a:pPr>
              <a:t>‹#›</a:t>
            </a:fld>
            <a:endParaRPr lang="en-US" altLang="ko-KR"/>
          </a:p>
        </p:txBody>
      </p:sp>
    </p:spTree>
    <p:extLst>
      <p:ext uri="{BB962C8B-B14F-4D97-AF65-F5344CB8AC3E}">
        <p14:creationId xmlns:p14="http://schemas.microsoft.com/office/powerpoint/2010/main" val="4457448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Only" preserve="1">
  <p:cSld name="내용">
    <p:spTree>
      <p:nvGrpSpPr>
        <p:cNvPr id="1" name=""/>
        <p:cNvGrpSpPr/>
        <p:nvPr/>
      </p:nvGrpSpPr>
      <p:grpSpPr>
        <a:xfrm>
          <a:off x="0" y="0"/>
          <a:ext cx="0" cy="0"/>
          <a:chOff x="0" y="0"/>
          <a:chExt cx="0" cy="0"/>
        </a:xfrm>
      </p:grpSpPr>
      <p:sp>
        <p:nvSpPr>
          <p:cNvPr id="2" name="내용 개체 틀 1"/>
          <p:cNvSpPr>
            <a:spLocks noGrp="1"/>
          </p:cNvSpPr>
          <p:nvPr>
            <p:ph/>
          </p:nvPr>
        </p:nvSpPr>
        <p:spPr>
          <a:xfrm>
            <a:off x="457200" y="274638"/>
            <a:ext cx="8229600" cy="5851525"/>
          </a:xfrm>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8D63FDD6-F7E0-42D4-BDDB-7ABE03EFB071}" type="slidenum">
              <a:rPr lang="en-US" altLang="ko-KR"/>
              <a:pPr>
                <a:defRPr/>
              </a:pPr>
              <a:t>‹#›</a:t>
            </a:fld>
            <a:endParaRPr lang="en-US" altLang="ko-KR"/>
          </a:p>
        </p:txBody>
      </p:sp>
    </p:spTree>
    <p:extLst>
      <p:ext uri="{BB962C8B-B14F-4D97-AF65-F5344CB8AC3E}">
        <p14:creationId xmlns:p14="http://schemas.microsoft.com/office/powerpoint/2010/main" val="34479873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2130425"/>
            <a:ext cx="7772400" cy="1470025"/>
          </a:xfrm>
        </p:spPr>
        <p:txBody>
          <a:bodyPr/>
          <a:lstStyle/>
          <a:p>
            <a:r>
              <a:rPr lang="ko-KR" altLang="en-US" smtClean="0"/>
              <a:t>마스터 제목 스타일 편집</a:t>
            </a:r>
            <a:endParaRPr lang="ko-KR" altLang="en-US"/>
          </a:p>
        </p:txBody>
      </p:sp>
      <p:sp>
        <p:nvSpPr>
          <p:cNvPr id="3" name="부제목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ko-KR" altLang="en-US" smtClean="0"/>
              <a:t>마스터 부제목 스타일 편집</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FFC9AE9E-A25F-4ECE-A838-3D2ED0ACAAB0}" type="slidenum">
              <a:rPr lang="en-US" altLang="ko-KR"/>
              <a:pPr>
                <a:defRPr/>
              </a:pPr>
              <a:t>‹#›</a:t>
            </a:fld>
            <a:endParaRPr lang="en-US" altLang="ko-KR"/>
          </a:p>
        </p:txBody>
      </p:sp>
    </p:spTree>
    <p:extLst>
      <p:ext uri="{BB962C8B-B14F-4D97-AF65-F5344CB8AC3E}">
        <p14:creationId xmlns:p14="http://schemas.microsoft.com/office/powerpoint/2010/main" val="20730282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CF0921BC-E9B1-422E-B0F2-BFFA08D28E72}" type="slidenum">
              <a:rPr lang="en-US" altLang="ko-KR"/>
              <a:pPr>
                <a:defRPr/>
              </a:pPr>
              <a:t>‹#›</a:t>
            </a:fld>
            <a:endParaRPr lang="en-US" altLang="ko-KR"/>
          </a:p>
        </p:txBody>
      </p:sp>
    </p:spTree>
    <p:extLst>
      <p:ext uri="{BB962C8B-B14F-4D97-AF65-F5344CB8AC3E}">
        <p14:creationId xmlns:p14="http://schemas.microsoft.com/office/powerpoint/2010/main" val="24674573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E75E6B95-66EA-4AC1-A2B6-4BF55229597D}" type="slidenum">
              <a:rPr lang="en-US" altLang="ko-KR"/>
              <a:pPr>
                <a:defRPr/>
              </a:pPr>
              <a:t>‹#›</a:t>
            </a:fld>
            <a:endParaRPr lang="en-US" altLang="ko-KR"/>
          </a:p>
        </p:txBody>
      </p:sp>
    </p:spTree>
    <p:extLst>
      <p:ext uri="{BB962C8B-B14F-4D97-AF65-F5344CB8AC3E}">
        <p14:creationId xmlns:p14="http://schemas.microsoft.com/office/powerpoint/2010/main" val="1652536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fld id="{EFB56B2F-5BB0-4931-80DB-CD34538328A3}" type="slidenum">
              <a:rPr lang="en-US" altLang="ko-KR"/>
              <a:pPr>
                <a:defRPr/>
              </a:pPr>
              <a:t>‹#›</a:t>
            </a:fld>
            <a:r>
              <a:rPr lang="en-US" altLang="ko-KR"/>
              <a:t>&lt;#&gt;</a:t>
            </a:r>
          </a:p>
        </p:txBody>
      </p:sp>
    </p:spTree>
    <p:extLst>
      <p:ext uri="{BB962C8B-B14F-4D97-AF65-F5344CB8AC3E}">
        <p14:creationId xmlns:p14="http://schemas.microsoft.com/office/powerpoint/2010/main" val="3877767491"/>
      </p:ext>
    </p:extLst>
  </p:cSld>
  <p:clrMapOvr>
    <a:masterClrMapping/>
  </p:clrMapOvr>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582E9FB1-9745-4F90-9D99-C25A07295323}" type="slidenum">
              <a:rPr lang="en-US" altLang="ko-KR"/>
              <a:pPr>
                <a:defRPr/>
              </a:pPr>
              <a:t>‹#›</a:t>
            </a:fld>
            <a:endParaRPr lang="en-US" altLang="ko-KR"/>
          </a:p>
        </p:txBody>
      </p:sp>
    </p:spTree>
    <p:extLst>
      <p:ext uri="{BB962C8B-B14F-4D97-AF65-F5344CB8AC3E}">
        <p14:creationId xmlns:p14="http://schemas.microsoft.com/office/powerpoint/2010/main" val="179177918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fld id="{2A66CA07-7791-4868-A8ED-5E0BD4C3A994}" type="slidenum">
              <a:rPr lang="en-US" altLang="ko-KR"/>
              <a:pPr>
                <a:defRPr/>
              </a:pPr>
              <a:t>‹#›</a:t>
            </a:fld>
            <a:endParaRPr lang="en-US" altLang="ko-KR"/>
          </a:p>
        </p:txBody>
      </p:sp>
    </p:spTree>
    <p:extLst>
      <p:ext uri="{BB962C8B-B14F-4D97-AF65-F5344CB8AC3E}">
        <p14:creationId xmlns:p14="http://schemas.microsoft.com/office/powerpoint/2010/main" val="5474247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AF4F637B-ACF4-46AC-9E96-AFB99C35B8ED}" type="slidenum">
              <a:rPr lang="en-US" altLang="ko-KR"/>
              <a:pPr>
                <a:defRPr/>
              </a:pPr>
              <a:t>‹#›</a:t>
            </a:fld>
            <a:endParaRPr lang="en-US" altLang="ko-KR"/>
          </a:p>
        </p:txBody>
      </p:sp>
    </p:spTree>
    <p:extLst>
      <p:ext uri="{BB962C8B-B14F-4D97-AF65-F5344CB8AC3E}">
        <p14:creationId xmlns:p14="http://schemas.microsoft.com/office/powerpoint/2010/main" val="204432222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fld id="{F1EAE28A-6220-4697-A9A7-CB0DD7D745F0}" type="slidenum">
              <a:rPr lang="en-US" altLang="ko-KR"/>
              <a:pPr>
                <a:defRPr/>
              </a:pPr>
              <a:t>‹#›</a:t>
            </a:fld>
            <a:endParaRPr lang="en-US" altLang="ko-KR"/>
          </a:p>
        </p:txBody>
      </p:sp>
    </p:spTree>
    <p:extLst>
      <p:ext uri="{BB962C8B-B14F-4D97-AF65-F5344CB8AC3E}">
        <p14:creationId xmlns:p14="http://schemas.microsoft.com/office/powerpoint/2010/main" val="121587014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9E2F1CA2-E209-426C-868F-B0FCAE56FDB8}" type="slidenum">
              <a:rPr lang="en-US" altLang="ko-KR"/>
              <a:pPr>
                <a:defRPr/>
              </a:pPr>
              <a:t>‹#›</a:t>
            </a:fld>
            <a:endParaRPr lang="en-US" altLang="ko-KR"/>
          </a:p>
        </p:txBody>
      </p:sp>
    </p:spTree>
    <p:extLst>
      <p:ext uri="{BB962C8B-B14F-4D97-AF65-F5344CB8AC3E}">
        <p14:creationId xmlns:p14="http://schemas.microsoft.com/office/powerpoint/2010/main" val="57572122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C62E7C69-0CBA-418D-AF84-010F4CD8600F}" type="slidenum">
              <a:rPr lang="en-US" altLang="ko-KR"/>
              <a:pPr>
                <a:defRPr/>
              </a:pPr>
              <a:t>‹#›</a:t>
            </a:fld>
            <a:endParaRPr lang="en-US" altLang="ko-KR"/>
          </a:p>
        </p:txBody>
      </p:sp>
    </p:spTree>
    <p:extLst>
      <p:ext uri="{BB962C8B-B14F-4D97-AF65-F5344CB8AC3E}">
        <p14:creationId xmlns:p14="http://schemas.microsoft.com/office/powerpoint/2010/main" val="4981011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606A5842-93F9-4D8B-85B0-D94893C20FF9}" type="slidenum">
              <a:rPr lang="en-US" altLang="ko-KR"/>
              <a:pPr>
                <a:defRPr/>
              </a:pPr>
              <a:t>‹#›</a:t>
            </a:fld>
            <a:endParaRPr lang="en-US" altLang="ko-KR"/>
          </a:p>
        </p:txBody>
      </p:sp>
    </p:spTree>
    <p:extLst>
      <p:ext uri="{BB962C8B-B14F-4D97-AF65-F5344CB8AC3E}">
        <p14:creationId xmlns:p14="http://schemas.microsoft.com/office/powerpoint/2010/main" val="230664221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098090B7-E334-422B-9B94-E68255D644DA}" type="slidenum">
              <a:rPr lang="en-US" altLang="ko-KR"/>
              <a:pPr>
                <a:defRPr/>
              </a:pPr>
              <a:t>‹#›</a:t>
            </a:fld>
            <a:endParaRPr lang="en-US" altLang="ko-KR"/>
          </a:p>
        </p:txBody>
      </p:sp>
    </p:spTree>
    <p:extLst>
      <p:ext uri="{BB962C8B-B14F-4D97-AF65-F5344CB8AC3E}">
        <p14:creationId xmlns:p14="http://schemas.microsoft.com/office/powerpoint/2010/main" val="332444873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제목 슬라이드">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318466" name="Rectangle 1026"/>
          <p:cNvSpPr>
            <a:spLocks noGrp="1" noChangeArrowheads="1"/>
          </p:cNvSpPr>
          <p:nvPr>
            <p:ph type="ctrTitle"/>
          </p:nvPr>
        </p:nvSpPr>
        <p:spPr>
          <a:xfrm>
            <a:off x="685800" y="2130425"/>
            <a:ext cx="7772400" cy="1470025"/>
          </a:xfrm>
        </p:spPr>
        <p:txBody>
          <a:bodyPr/>
          <a:lstStyle>
            <a:lvl1pPr>
              <a:defRPr/>
            </a:lvl1pPr>
          </a:lstStyle>
          <a:p>
            <a:r>
              <a:rPr lang="ko-KR" altLang="en-US"/>
              <a:t>마스터 제목 스타일 편집</a:t>
            </a:r>
          </a:p>
        </p:txBody>
      </p:sp>
      <p:sp>
        <p:nvSpPr>
          <p:cNvPr id="318467"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ko-KR" altLang="en-US"/>
              <a:t>마스터 부제목 스타일 편집</a:t>
            </a:r>
          </a:p>
        </p:txBody>
      </p:sp>
      <p:sp>
        <p:nvSpPr>
          <p:cNvPr id="4" name="Rectangle 1028"/>
          <p:cNvSpPr>
            <a:spLocks noGrp="1" noChangeArrowheads="1"/>
          </p:cNvSpPr>
          <p:nvPr>
            <p:ph type="dt" sz="half" idx="10"/>
          </p:nvPr>
        </p:nvSpPr>
        <p:spPr/>
        <p:txBody>
          <a:bodyPr/>
          <a:lstStyle>
            <a:lvl1pPr>
              <a:defRPr/>
            </a:lvl1pPr>
          </a:lstStyle>
          <a:p>
            <a:pPr>
              <a:defRPr/>
            </a:pPr>
            <a:endParaRPr lang="en-US" altLang="ko-KR"/>
          </a:p>
        </p:txBody>
      </p:sp>
      <p:sp>
        <p:nvSpPr>
          <p:cNvPr id="5" name="Rectangle 1029"/>
          <p:cNvSpPr>
            <a:spLocks noGrp="1" noChangeArrowheads="1"/>
          </p:cNvSpPr>
          <p:nvPr>
            <p:ph type="ftr" sz="quarter" idx="11"/>
          </p:nvPr>
        </p:nvSpPr>
        <p:spPr/>
        <p:txBody>
          <a:bodyPr/>
          <a:lstStyle>
            <a:lvl1pPr>
              <a:defRPr/>
            </a:lvl1pPr>
          </a:lstStyle>
          <a:p>
            <a:pPr>
              <a:defRPr/>
            </a:pPr>
            <a:endParaRPr lang="en-US" altLang="ko-KR"/>
          </a:p>
        </p:txBody>
      </p:sp>
      <p:sp>
        <p:nvSpPr>
          <p:cNvPr id="6" name="Rectangle 1030"/>
          <p:cNvSpPr>
            <a:spLocks noGrp="1" noChangeArrowheads="1"/>
          </p:cNvSpPr>
          <p:nvPr>
            <p:ph type="sldNum" sz="quarter" idx="12"/>
          </p:nvPr>
        </p:nvSpPr>
        <p:spPr>
          <a:xfrm>
            <a:off x="6516688" y="6245225"/>
            <a:ext cx="2133600" cy="476250"/>
          </a:xfrm>
        </p:spPr>
        <p:txBody>
          <a:bodyPr/>
          <a:lstStyle>
            <a:lvl1pPr>
              <a:defRPr sz="1400" b="0"/>
            </a:lvl1pPr>
          </a:lstStyle>
          <a:p>
            <a:pPr>
              <a:defRPr/>
            </a:pPr>
            <a:endParaRPr lang="ko-KR" altLang="ko-KR"/>
          </a:p>
        </p:txBody>
      </p:sp>
    </p:spTree>
    <p:extLst>
      <p:ext uri="{BB962C8B-B14F-4D97-AF65-F5344CB8AC3E}">
        <p14:creationId xmlns:p14="http://schemas.microsoft.com/office/powerpoint/2010/main" val="1694762035"/>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idx="1"/>
          </p:nvPr>
        </p:nvSpPr>
        <p:spPr/>
        <p:txBody>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CD9C8249-6EC2-40D7-B0FD-11CF640F1313}" type="slidenum">
              <a:rPr lang="en-US" altLang="ko-KR"/>
              <a:pPr>
                <a:defRPr/>
              </a:pPr>
              <a:t>‹#›</a:t>
            </a:fld>
            <a:r>
              <a:rPr lang="en-US" altLang="ko-KR"/>
              <a:t>&lt;#&gt;</a:t>
            </a:r>
          </a:p>
        </p:txBody>
      </p:sp>
    </p:spTree>
    <p:extLst>
      <p:ext uri="{BB962C8B-B14F-4D97-AF65-F5344CB8AC3E}">
        <p14:creationId xmlns:p14="http://schemas.microsoft.com/office/powerpoint/2010/main" val="4151766922"/>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56D60064-47BC-4ABE-BA73-E40EB8CE5F9E}" type="slidenum">
              <a:rPr lang="en-US" altLang="ko-KR"/>
              <a:pPr>
                <a:defRPr/>
              </a:pPr>
              <a:t>‹#›</a:t>
            </a:fld>
            <a:r>
              <a:rPr lang="en-US" altLang="ko-KR"/>
              <a:t>&lt;#&gt;</a:t>
            </a:r>
          </a:p>
        </p:txBody>
      </p:sp>
    </p:spTree>
    <p:extLst>
      <p:ext uri="{BB962C8B-B14F-4D97-AF65-F5344CB8AC3E}">
        <p14:creationId xmlns:p14="http://schemas.microsoft.com/office/powerpoint/2010/main" val="1268237584"/>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ko-KR" altLang="en-US" smtClean="0"/>
              <a:t>마스터 텍스트 스타일을 편집합니다</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9332E1B5-F679-4B2A-B9E7-1F87A6E3516F}" type="slidenum">
              <a:rPr lang="en-US" altLang="ko-KR"/>
              <a:pPr>
                <a:defRPr/>
              </a:pPr>
              <a:t>‹#›</a:t>
            </a:fld>
            <a:r>
              <a:rPr lang="en-US" altLang="ko-KR"/>
              <a:t>&lt;#&gt;</a:t>
            </a:r>
          </a:p>
        </p:txBody>
      </p:sp>
    </p:spTree>
    <p:extLst>
      <p:ext uri="{BB962C8B-B14F-4D97-AF65-F5344CB8AC3E}">
        <p14:creationId xmlns:p14="http://schemas.microsoft.com/office/powerpoint/2010/main" val="4057839131"/>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8C2D06F2-6E71-4E8E-A985-68B4C3C3923F}" type="slidenum">
              <a:rPr lang="en-US" altLang="ko-KR"/>
              <a:pPr>
                <a:defRPr/>
              </a:pPr>
              <a:t>‹#›</a:t>
            </a:fld>
            <a:r>
              <a:rPr lang="en-US" altLang="ko-KR"/>
              <a:t>&lt;#&gt;</a:t>
            </a:r>
          </a:p>
        </p:txBody>
      </p:sp>
    </p:spTree>
    <p:extLst>
      <p:ext uri="{BB962C8B-B14F-4D97-AF65-F5344CB8AC3E}">
        <p14:creationId xmlns:p14="http://schemas.microsoft.com/office/powerpoint/2010/main" val="3725018528"/>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4" name="내용 개체 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9" name="Rectangle 6"/>
          <p:cNvSpPr>
            <a:spLocks noGrp="1" noChangeArrowheads="1"/>
          </p:cNvSpPr>
          <p:nvPr>
            <p:ph type="sldNum" sz="quarter" idx="12"/>
          </p:nvPr>
        </p:nvSpPr>
        <p:spPr>
          <a:ln/>
        </p:spPr>
        <p:txBody>
          <a:bodyPr/>
          <a:lstStyle>
            <a:lvl1pPr>
              <a:defRPr/>
            </a:lvl1pPr>
          </a:lstStyle>
          <a:p>
            <a:pPr>
              <a:defRPr/>
            </a:pPr>
            <a:fld id="{D04D1E76-C538-4523-BD74-10F3EB369E1B}" type="slidenum">
              <a:rPr lang="en-US" altLang="ko-KR"/>
              <a:pPr>
                <a:defRPr/>
              </a:pPr>
              <a:t>‹#›</a:t>
            </a:fld>
            <a:r>
              <a:rPr lang="en-US" altLang="ko-KR"/>
              <a:t>&lt;#&gt;</a:t>
            </a:r>
          </a:p>
        </p:txBody>
      </p:sp>
    </p:spTree>
    <p:extLst>
      <p:ext uri="{BB962C8B-B14F-4D97-AF65-F5344CB8AC3E}">
        <p14:creationId xmlns:p14="http://schemas.microsoft.com/office/powerpoint/2010/main" val="4274625718"/>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5" name="Rectangle 6"/>
          <p:cNvSpPr>
            <a:spLocks noGrp="1" noChangeArrowheads="1"/>
          </p:cNvSpPr>
          <p:nvPr>
            <p:ph type="sldNum" sz="quarter" idx="12"/>
          </p:nvPr>
        </p:nvSpPr>
        <p:spPr>
          <a:ln/>
        </p:spPr>
        <p:txBody>
          <a:bodyPr/>
          <a:lstStyle>
            <a:lvl1pPr>
              <a:defRPr/>
            </a:lvl1pPr>
          </a:lstStyle>
          <a:p>
            <a:pPr>
              <a:defRPr/>
            </a:pPr>
            <a:fld id="{46BCA45B-4A57-4564-BA1E-8241CDC1C188}" type="slidenum">
              <a:rPr lang="en-US" altLang="ko-KR"/>
              <a:pPr>
                <a:defRPr/>
              </a:pPr>
              <a:t>‹#›</a:t>
            </a:fld>
            <a:r>
              <a:rPr lang="en-US" altLang="ko-KR"/>
              <a:t>&lt;#&gt;</a:t>
            </a:r>
          </a:p>
        </p:txBody>
      </p:sp>
    </p:spTree>
    <p:extLst>
      <p:ext uri="{BB962C8B-B14F-4D97-AF65-F5344CB8AC3E}">
        <p14:creationId xmlns:p14="http://schemas.microsoft.com/office/powerpoint/2010/main" val="1792948240"/>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fld id="{0A489AAC-0DB9-4BF5-A8EE-39B0201D8CF4}" type="slidenum">
              <a:rPr lang="en-US" altLang="ko-KR"/>
              <a:pPr>
                <a:defRPr/>
              </a:pPr>
              <a:t>‹#›</a:t>
            </a:fld>
            <a:r>
              <a:rPr lang="en-US" altLang="ko-KR"/>
              <a:t>&lt;#&gt;</a:t>
            </a:r>
          </a:p>
        </p:txBody>
      </p:sp>
    </p:spTree>
    <p:extLst>
      <p:ext uri="{BB962C8B-B14F-4D97-AF65-F5344CB8AC3E}">
        <p14:creationId xmlns:p14="http://schemas.microsoft.com/office/powerpoint/2010/main" val="3760824842"/>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66F6983D-5B4B-4DB9-A38A-79B0938A6FE1}" type="slidenum">
              <a:rPr lang="en-US" altLang="ko-KR"/>
              <a:pPr>
                <a:defRPr/>
              </a:pPr>
              <a:t>‹#›</a:t>
            </a:fld>
            <a:r>
              <a:rPr lang="en-US" altLang="ko-KR"/>
              <a:t>&lt;#&gt;</a:t>
            </a:r>
          </a:p>
        </p:txBody>
      </p:sp>
    </p:spTree>
    <p:extLst>
      <p:ext uri="{BB962C8B-B14F-4D97-AF65-F5344CB8AC3E}">
        <p14:creationId xmlns:p14="http://schemas.microsoft.com/office/powerpoint/2010/main" val="2639942485"/>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AFA260E7-8187-4794-ADCD-190530E3919A}" type="slidenum">
              <a:rPr lang="en-US" altLang="ko-KR"/>
              <a:pPr>
                <a:defRPr/>
              </a:pPr>
              <a:t>‹#›</a:t>
            </a:fld>
            <a:r>
              <a:rPr lang="en-US" altLang="ko-KR"/>
              <a:t>&lt;#&gt;</a:t>
            </a:r>
          </a:p>
        </p:txBody>
      </p:sp>
    </p:spTree>
    <p:extLst>
      <p:ext uri="{BB962C8B-B14F-4D97-AF65-F5344CB8AC3E}">
        <p14:creationId xmlns:p14="http://schemas.microsoft.com/office/powerpoint/2010/main" val="1248413199"/>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FC9DA5A5-BED4-4FEA-B2EF-ADC4D773D17C}" type="slidenum">
              <a:rPr lang="en-US" altLang="ko-KR"/>
              <a:pPr>
                <a:defRPr/>
              </a:pPr>
              <a:t>‹#›</a:t>
            </a:fld>
            <a:r>
              <a:rPr lang="en-US" altLang="ko-KR"/>
              <a:t>&lt;#&gt;</a:t>
            </a:r>
          </a:p>
        </p:txBody>
      </p:sp>
    </p:spTree>
    <p:extLst>
      <p:ext uri="{BB962C8B-B14F-4D97-AF65-F5344CB8AC3E}">
        <p14:creationId xmlns:p14="http://schemas.microsoft.com/office/powerpoint/2010/main" val="1248278632"/>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6629400" y="274638"/>
            <a:ext cx="2057400" cy="5851525"/>
          </a:xfrm>
        </p:spPr>
        <p:txBody>
          <a:bodyPr vert="eaVert"/>
          <a:lstStyle/>
          <a:p>
            <a:r>
              <a:rPr lang="ko-KR" altLang="en-US" smtClean="0"/>
              <a:t>마스터 제목 스타일 편집</a:t>
            </a:r>
            <a:endParaRPr lang="ko-KR" altLang="en-US"/>
          </a:p>
        </p:txBody>
      </p:sp>
      <p:sp>
        <p:nvSpPr>
          <p:cNvPr id="3" name="세로 텍스트 개체 틀 2"/>
          <p:cNvSpPr>
            <a:spLocks noGrp="1"/>
          </p:cNvSpPr>
          <p:nvPr>
            <p:ph type="body" orient="vert" idx="1"/>
          </p:nvPr>
        </p:nvSpPr>
        <p:spPr>
          <a:xfrm>
            <a:off x="457200" y="274638"/>
            <a:ext cx="6019800" cy="5851525"/>
          </a:xfrm>
        </p:spPr>
        <p:txBody>
          <a:bodyPr vert="eaVert"/>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6" name="Rectangle 6"/>
          <p:cNvSpPr>
            <a:spLocks noGrp="1" noChangeArrowheads="1"/>
          </p:cNvSpPr>
          <p:nvPr>
            <p:ph type="sldNum" sz="quarter" idx="12"/>
          </p:nvPr>
        </p:nvSpPr>
        <p:spPr>
          <a:ln/>
        </p:spPr>
        <p:txBody>
          <a:bodyPr/>
          <a:lstStyle>
            <a:lvl1pPr>
              <a:defRPr/>
            </a:lvl1pPr>
          </a:lstStyle>
          <a:p>
            <a:pPr>
              <a:defRPr/>
            </a:pPr>
            <a:fld id="{D731EF82-9A16-4DEF-A023-4519398F1120}" type="slidenum">
              <a:rPr lang="en-US" altLang="ko-KR"/>
              <a:pPr>
                <a:defRPr/>
              </a:pPr>
              <a:t>‹#›</a:t>
            </a:fld>
            <a:r>
              <a:rPr lang="en-US" altLang="ko-KR"/>
              <a:t>&lt;#&gt;</a:t>
            </a:r>
          </a:p>
        </p:txBody>
      </p:sp>
    </p:spTree>
    <p:extLst>
      <p:ext uri="{BB962C8B-B14F-4D97-AF65-F5344CB8AC3E}">
        <p14:creationId xmlns:p14="http://schemas.microsoft.com/office/powerpoint/2010/main" val="1267575377"/>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4" name="Rectangle 6"/>
          <p:cNvSpPr>
            <a:spLocks noGrp="1" noChangeArrowheads="1"/>
          </p:cNvSpPr>
          <p:nvPr>
            <p:ph type="sldNum" sz="quarter" idx="12"/>
          </p:nvPr>
        </p:nvSpPr>
        <p:spPr>
          <a:ln/>
        </p:spPr>
        <p:txBody>
          <a:bodyPr/>
          <a:lstStyle>
            <a:lvl1pPr>
              <a:defRPr/>
            </a:lvl1pPr>
          </a:lstStyle>
          <a:p>
            <a:pPr>
              <a:defRPr/>
            </a:pPr>
            <a:fld id="{06064946-97A3-4E3B-8401-4AF61ABD6EEC}" type="slidenum">
              <a:rPr lang="en-US" altLang="ko-KR"/>
              <a:pPr>
                <a:defRPr/>
              </a:pPr>
              <a:t>‹#›</a:t>
            </a:fld>
            <a:r>
              <a:rPr lang="en-US" altLang="ko-KR"/>
              <a:t>&lt;#&gt;</a:t>
            </a:r>
          </a:p>
        </p:txBody>
      </p:sp>
    </p:spTree>
    <p:extLst>
      <p:ext uri="{BB962C8B-B14F-4D97-AF65-F5344CB8AC3E}">
        <p14:creationId xmlns:p14="http://schemas.microsoft.com/office/powerpoint/2010/main" val="184455105"/>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457200" y="273050"/>
            <a:ext cx="3008313" cy="1162050"/>
          </a:xfrm>
        </p:spPr>
        <p:txBody>
          <a:bodyPr anchor="b"/>
          <a:lstStyle>
            <a:lvl1pPr algn="l">
              <a:defRPr sz="2000" b="1"/>
            </a:lvl1pPr>
          </a:lstStyle>
          <a:p>
            <a:r>
              <a:rPr lang="ko-KR" altLang="en-US" smtClean="0"/>
              <a:t>마스터 제목 스타일 편집</a:t>
            </a:r>
            <a:endParaRPr lang="ko-KR" altLang="en-US"/>
          </a:p>
        </p:txBody>
      </p:sp>
      <p:sp>
        <p:nvSpPr>
          <p:cNvPr id="3" name="내용 개체 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텍스트 개체 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42CC9E81-051C-43B5-B439-AA810E148DC6}" type="slidenum">
              <a:rPr lang="en-US" altLang="ko-KR"/>
              <a:pPr>
                <a:defRPr/>
              </a:pPr>
              <a:t>‹#›</a:t>
            </a:fld>
            <a:r>
              <a:rPr lang="en-US" altLang="ko-KR"/>
              <a:t>&lt;#&gt;</a:t>
            </a:r>
          </a:p>
        </p:txBody>
      </p:sp>
    </p:spTree>
    <p:extLst>
      <p:ext uri="{BB962C8B-B14F-4D97-AF65-F5344CB8AC3E}">
        <p14:creationId xmlns:p14="http://schemas.microsoft.com/office/powerpoint/2010/main" val="1038496842"/>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1792288" y="4800600"/>
            <a:ext cx="5486400" cy="566738"/>
          </a:xfrm>
        </p:spPr>
        <p:txBody>
          <a:bodyPr anchor="b"/>
          <a:lstStyle>
            <a:lvl1pPr algn="l">
              <a:defRPr sz="2000" b="1"/>
            </a:lvl1pPr>
          </a:lstStyle>
          <a:p>
            <a:r>
              <a:rPr lang="ko-KR" altLang="en-US" smtClean="0"/>
              <a:t>마스터 제목 스타일 편집</a:t>
            </a:r>
            <a:endParaRPr lang="ko-KR" altLang="en-US"/>
          </a:p>
        </p:txBody>
      </p:sp>
      <p:sp>
        <p:nvSpPr>
          <p:cNvPr id="3" name="그림 개체 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ko-KR" altLang="en-US" noProof="0" smtClean="0"/>
          </a:p>
        </p:txBody>
      </p:sp>
      <p:sp>
        <p:nvSpPr>
          <p:cNvPr id="4" name="텍스트 개체 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ko-KR" altLang="en-US" smtClean="0"/>
              <a:t>마스터 텍스트 스타일을 편집합니다</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ko-K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ko-KR"/>
          </a:p>
        </p:txBody>
      </p:sp>
      <p:sp>
        <p:nvSpPr>
          <p:cNvPr id="7" name="Rectangle 6"/>
          <p:cNvSpPr>
            <a:spLocks noGrp="1" noChangeArrowheads="1"/>
          </p:cNvSpPr>
          <p:nvPr>
            <p:ph type="sldNum" sz="quarter" idx="12"/>
          </p:nvPr>
        </p:nvSpPr>
        <p:spPr>
          <a:ln/>
        </p:spPr>
        <p:txBody>
          <a:bodyPr/>
          <a:lstStyle>
            <a:lvl1pPr>
              <a:defRPr/>
            </a:lvl1pPr>
          </a:lstStyle>
          <a:p>
            <a:pPr>
              <a:defRPr/>
            </a:pPr>
            <a:fld id="{FE3BDDCC-88AB-4CE2-BA0F-CBB4176550A7}" type="slidenum">
              <a:rPr lang="en-US" altLang="ko-KR"/>
              <a:pPr>
                <a:defRPr/>
              </a:pPr>
              <a:t>‹#›</a:t>
            </a:fld>
            <a:r>
              <a:rPr lang="en-US" altLang="ko-KR"/>
              <a:t>&lt;#&gt;</a:t>
            </a:r>
          </a:p>
        </p:txBody>
      </p:sp>
    </p:spTree>
    <p:extLst>
      <p:ext uri="{BB962C8B-B14F-4D97-AF65-F5344CB8AC3E}">
        <p14:creationId xmlns:p14="http://schemas.microsoft.com/office/powerpoint/2010/main" val="303379153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3.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4.jpe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5.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4.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1.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email"/>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ko-KR" altLang="en-US" smtClean="0"/>
              <a:t>마스터 제목 스타일 편집</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chemeClr val="tx1"/>
                </a:solidFill>
                <a:latin typeface="+mn-lt"/>
                <a:ea typeface="+mn-ea"/>
              </a:defRPr>
            </a:lvl1pPr>
          </a:lstStyle>
          <a:p>
            <a:pPr>
              <a:defRPr/>
            </a:pPr>
            <a:endParaRPr lang="en-US" altLang="ko-K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ea typeface="+mn-ea"/>
              </a:defRPr>
            </a:lvl1pPr>
          </a:lstStyle>
          <a:p>
            <a:pPr>
              <a:defRPr/>
            </a:pPr>
            <a:endParaRPr lang="en-US" altLang="ko-K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a:solidFill>
                  <a:schemeClr val="tx1"/>
                </a:solidFill>
                <a:latin typeface="+mn-lt"/>
                <a:ea typeface="+mn-ea"/>
              </a:defRPr>
            </a:lvl1pPr>
          </a:lstStyle>
          <a:p>
            <a:pPr>
              <a:defRPr/>
            </a:pPr>
            <a:fld id="{3A0B630A-C618-4943-A2C2-CE8D3F488C6A}" type="slidenum">
              <a:rPr lang="en-US" altLang="ko-KR"/>
              <a:pPr>
                <a:defRPr/>
              </a:pPr>
              <a:t>‹#›</a:t>
            </a:fld>
            <a:r>
              <a:rPr lang="en-US" altLang="ko-KR"/>
              <a:t>&lt;#&gt;</a:t>
            </a:r>
          </a:p>
        </p:txBody>
      </p:sp>
    </p:spTree>
  </p:cSld>
  <p:clrMap bg1="lt1" tx1="dk1" bg2="lt2" tx2="dk2" accent1="accent1" accent2="accent2" accent3="accent3" accent4="accent4" accent5="accent5" accent6="accent6" hlink="hlink" folHlink="folHlink"/>
  <p:sldLayoutIdLst>
    <p:sldLayoutId id="2147487577" r:id="rId1"/>
    <p:sldLayoutId id="2147487502" r:id="rId2"/>
    <p:sldLayoutId id="2147487503" r:id="rId3"/>
    <p:sldLayoutId id="2147487504" r:id="rId4"/>
    <p:sldLayoutId id="2147487505" r:id="rId5"/>
    <p:sldLayoutId id="2147487506" r:id="rId6"/>
    <p:sldLayoutId id="2147487507" r:id="rId7"/>
    <p:sldLayoutId id="2147487508" r:id="rId8"/>
    <p:sldLayoutId id="2147487509" r:id="rId9"/>
    <p:sldLayoutId id="2147487510" r:id="rId10"/>
    <p:sldLayoutId id="2147487511" r:id="rId11"/>
  </p:sldLayoutIdLst>
  <p:transition/>
  <p:timing>
    <p:tnLst>
      <p:par>
        <p:cTn id="1" dur="indefinite" restart="never" nodeType="tmRoot"/>
      </p:par>
    </p:tnLst>
  </p:timing>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4" cstate="email"/>
          <a:srcRect/>
          <a:stretch>
            <a:fillRect/>
          </a:stretch>
        </a:blipFill>
        <a:effectLst/>
      </p:bgPr>
    </p:bg>
    <p:spTree>
      <p:nvGrpSpPr>
        <p:cNvPr id="1" name=""/>
        <p:cNvGrpSpPr/>
        <p:nvPr/>
      </p:nvGrpSpPr>
      <p:grpSpPr>
        <a:xfrm>
          <a:off x="0" y="0"/>
          <a:ext cx="0" cy="0"/>
          <a:chOff x="0" y="0"/>
          <a:chExt cx="0" cy="0"/>
        </a:xfrm>
      </p:grpSpPr>
      <p:sp>
        <p:nvSpPr>
          <p:cNvPr id="5836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chemeClr val="tx1"/>
                </a:solidFill>
                <a:latin typeface="+mn-lt"/>
                <a:ea typeface="+mn-ea"/>
              </a:defRPr>
            </a:lvl1pPr>
          </a:lstStyle>
          <a:p>
            <a:pPr>
              <a:defRPr/>
            </a:pPr>
            <a:endParaRPr lang="en-US" altLang="ko-KR"/>
          </a:p>
        </p:txBody>
      </p:sp>
      <p:sp>
        <p:nvSpPr>
          <p:cNvPr id="5836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ea typeface="+mn-ea"/>
              </a:defRPr>
            </a:lvl1pPr>
          </a:lstStyle>
          <a:p>
            <a:pPr>
              <a:defRPr/>
            </a:pPr>
            <a:endParaRPr lang="en-US" altLang="ko-KR"/>
          </a:p>
        </p:txBody>
      </p:sp>
      <p:sp>
        <p:nvSpPr>
          <p:cNvPr id="5836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chemeClr val="tx1"/>
                </a:solidFill>
                <a:latin typeface="+mn-lt"/>
                <a:ea typeface="+mn-ea"/>
              </a:defRPr>
            </a:lvl1pPr>
          </a:lstStyle>
          <a:p>
            <a:pPr>
              <a:defRPr/>
            </a:pPr>
            <a:r>
              <a:rPr lang="en-US" altLang="ko-KR"/>
              <a:t>#/156</a:t>
            </a:r>
          </a:p>
        </p:txBody>
      </p:sp>
    </p:spTree>
  </p:cSld>
  <p:clrMap bg1="lt1" tx1="dk1" bg2="lt2" tx2="dk2" accent1="accent1" accent2="accent2" accent3="accent3" accent4="accent4" accent5="accent5" accent6="accent6" hlink="hlink" folHlink="folHlink"/>
  <p:sldLayoutIdLst>
    <p:sldLayoutId id="2147487512" r:id="rId1"/>
    <p:sldLayoutId id="2147487513" r:id="rId2"/>
    <p:sldLayoutId id="2147487514" r:id="rId3"/>
    <p:sldLayoutId id="2147487515" r:id="rId4"/>
    <p:sldLayoutId id="2147487516" r:id="rId5"/>
    <p:sldLayoutId id="2147487517" r:id="rId6"/>
    <p:sldLayoutId id="2147487518" r:id="rId7"/>
    <p:sldLayoutId id="2147487519" r:id="rId8"/>
    <p:sldLayoutId id="2147487520" r:id="rId9"/>
    <p:sldLayoutId id="2147487521" r:id="rId10"/>
    <p:sldLayoutId id="2147487522" r:id="rId11"/>
    <p:sldLayoutId id="2147487591" r:id="rId12"/>
  </p:sldLayoutIdLst>
  <p:timing>
    <p:tnLst>
      <p:par>
        <p:cTn id="1" dur="indefinite" restart="never" nodeType="tmRoot"/>
      </p:par>
    </p:tnLst>
  </p:timing>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email"/>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ko-KR" altLang="en-US" smtClean="0"/>
              <a:t>마스터 제목 스타일 편집</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p>
        </p:txBody>
      </p:sp>
      <p:sp>
        <p:nvSpPr>
          <p:cNvPr id="9410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chemeClr val="tx1"/>
                </a:solidFill>
                <a:latin typeface="+mn-lt"/>
                <a:ea typeface="+mn-ea"/>
              </a:defRPr>
            </a:lvl1pPr>
          </a:lstStyle>
          <a:p>
            <a:pPr>
              <a:defRPr/>
            </a:pPr>
            <a:endParaRPr lang="en-US" altLang="ko-KR"/>
          </a:p>
        </p:txBody>
      </p:sp>
      <p:sp>
        <p:nvSpPr>
          <p:cNvPr id="9410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ea typeface="+mn-ea"/>
              </a:defRPr>
            </a:lvl1pPr>
          </a:lstStyle>
          <a:p>
            <a:pPr>
              <a:defRPr/>
            </a:pPr>
            <a:endParaRPr lang="en-US" altLang="ko-KR"/>
          </a:p>
        </p:txBody>
      </p:sp>
      <p:sp>
        <p:nvSpPr>
          <p:cNvPr id="9410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mn-lt"/>
                <a:ea typeface="+mn-ea"/>
              </a:defRPr>
            </a:lvl1pPr>
          </a:lstStyle>
          <a:p>
            <a:pPr>
              <a:defRPr/>
            </a:pPr>
            <a:fld id="{AFD5014E-85C8-4C4A-A3B9-EC483D7B96AC}" type="slidenum">
              <a:rPr lang="en-US" altLang="ko-KR"/>
              <a:pPr>
                <a:defRPr/>
              </a:pPr>
              <a:t>‹#›</a:t>
            </a:fld>
            <a:endParaRPr lang="en-US" altLang="ko-KR"/>
          </a:p>
        </p:txBody>
      </p:sp>
    </p:spTree>
  </p:cSld>
  <p:clrMap bg1="lt1" tx1="dk1" bg2="lt2" tx2="dk2" accent1="accent1" accent2="accent2" accent3="accent3" accent4="accent4" accent5="accent5" accent6="accent6" hlink="hlink" folHlink="folHlink"/>
  <p:sldLayoutIdLst>
    <p:sldLayoutId id="2147487523" r:id="rId1"/>
    <p:sldLayoutId id="2147487524" r:id="rId2"/>
    <p:sldLayoutId id="2147487525" r:id="rId3"/>
    <p:sldLayoutId id="2147487526" r:id="rId4"/>
    <p:sldLayoutId id="2147487527" r:id="rId5"/>
    <p:sldLayoutId id="2147487528" r:id="rId6"/>
    <p:sldLayoutId id="2147487529" r:id="rId7"/>
    <p:sldLayoutId id="2147487530" r:id="rId8"/>
    <p:sldLayoutId id="2147487531" r:id="rId9"/>
    <p:sldLayoutId id="2147487532" r:id="rId10"/>
    <p:sldLayoutId id="2147487533" r:id="rId11"/>
  </p:sldLayoutIdLst>
  <p:timing>
    <p:tnLst>
      <p:par>
        <p:cTn id="1" dur="indefinite" restart="never" nodeType="tmRoot"/>
      </p:par>
    </p:tnLst>
  </p:timing>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cstate="email"/>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ko-KR" altLang="en-US" smtClean="0"/>
              <a:t>마스터 제목 스타일 편집</a:t>
            </a:r>
          </a:p>
        </p:txBody>
      </p:sp>
      <p:sp>
        <p:nvSpPr>
          <p:cNvPr id="40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p>
        </p:txBody>
      </p:sp>
      <p:sp>
        <p:nvSpPr>
          <p:cNvPr id="9635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chemeClr val="tx1"/>
                </a:solidFill>
                <a:latin typeface="+mn-lt"/>
                <a:ea typeface="+mn-ea"/>
              </a:defRPr>
            </a:lvl1pPr>
          </a:lstStyle>
          <a:p>
            <a:pPr>
              <a:defRPr/>
            </a:pPr>
            <a:endParaRPr lang="en-US" altLang="ko-KR"/>
          </a:p>
        </p:txBody>
      </p:sp>
      <p:sp>
        <p:nvSpPr>
          <p:cNvPr id="9635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ea typeface="+mn-ea"/>
              </a:defRPr>
            </a:lvl1pPr>
          </a:lstStyle>
          <a:p>
            <a:pPr>
              <a:defRPr/>
            </a:pPr>
            <a:endParaRPr lang="en-US" altLang="ko-KR"/>
          </a:p>
        </p:txBody>
      </p:sp>
      <p:sp>
        <p:nvSpPr>
          <p:cNvPr id="963590" name="Rectangle 6"/>
          <p:cNvSpPr>
            <a:spLocks noGrp="1" noChangeArrowheads="1"/>
          </p:cNvSpPr>
          <p:nvPr>
            <p:ph type="sldNum" sz="quarter" idx="4"/>
          </p:nvPr>
        </p:nvSpPr>
        <p:spPr bwMode="auto">
          <a:xfrm>
            <a:off x="6975475" y="6524625"/>
            <a:ext cx="2133600" cy="2603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mn-lt"/>
                <a:ea typeface="+mn-ea"/>
              </a:defRPr>
            </a:lvl1pPr>
          </a:lstStyle>
          <a:p>
            <a:pPr>
              <a:defRPr/>
            </a:pPr>
            <a:fld id="{457C7DAA-A3F6-408D-9BF0-9A2EC5AFA942}" type="slidenum">
              <a:rPr lang="en-US" altLang="ko-KR"/>
              <a:pPr>
                <a:defRPr/>
              </a:pPr>
              <a:t>‹#›</a:t>
            </a:fld>
            <a:endParaRPr lang="en-US" altLang="ko-KR"/>
          </a:p>
        </p:txBody>
      </p:sp>
    </p:spTree>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 id="2147487545" r:id="rId12"/>
  </p:sldLayoutIdLst>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email"/>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ko-KR" altLang="en-US" smtClean="0"/>
              <a:t>마스터 제목 스타일 편집</a:t>
            </a:r>
          </a:p>
        </p:txBody>
      </p:sp>
      <p:sp>
        <p:nvSpPr>
          <p:cNvPr id="6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latin typeface="+mn-lt"/>
                <a:ea typeface="+mn-ea"/>
              </a:defRPr>
            </a:lvl1pPr>
          </a:lstStyle>
          <a:p>
            <a:pPr>
              <a:defRPr/>
            </a:pPr>
            <a:endParaRPr lang="en-US" altLang="ko-K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latin typeface="+mn-lt"/>
                <a:ea typeface="+mn-ea"/>
              </a:defRPr>
            </a:lvl1pPr>
          </a:lstStyle>
          <a:p>
            <a:pPr>
              <a:defRPr/>
            </a:pPr>
            <a:endParaRPr lang="en-US" altLang="ko-K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latin typeface="+mn-lt"/>
                <a:ea typeface="+mn-ea"/>
              </a:defRPr>
            </a:lvl1pPr>
          </a:lstStyle>
          <a:p>
            <a:pPr>
              <a:defRPr/>
            </a:pPr>
            <a:fld id="{06E7897A-FF85-4257-9F78-E81C71103CEA}" type="slidenum">
              <a:rPr lang="en-US" altLang="ko-KR"/>
              <a:pPr>
                <a:defRPr/>
              </a:pPr>
              <a:t>‹#›</a:t>
            </a:fld>
            <a:endParaRPr lang="en-US" altLang="ko-KR"/>
          </a:p>
        </p:txBody>
      </p:sp>
    </p:spTree>
  </p:cSld>
  <p:clrMap bg1="lt1" tx1="dk1" bg2="lt2" tx2="dk2" accent1="accent1" accent2="accent2" accent3="accent3" accent4="accent4" accent5="accent5" accent6="accent6" hlink="hlink" folHlink="folHlink"/>
  <p:sldLayoutIdLst>
    <p:sldLayoutId id="2147487546" r:id="rId1"/>
    <p:sldLayoutId id="2147487547" r:id="rId2"/>
    <p:sldLayoutId id="2147487548" r:id="rId3"/>
    <p:sldLayoutId id="2147487549" r:id="rId4"/>
    <p:sldLayoutId id="2147487550" r:id="rId5"/>
    <p:sldLayoutId id="2147487551" r:id="rId6"/>
    <p:sldLayoutId id="2147487552" r:id="rId7"/>
    <p:sldLayoutId id="2147487553" r:id="rId8"/>
    <p:sldLayoutId id="2147487554" r:id="rId9"/>
    <p:sldLayoutId id="2147487555" r:id="rId10"/>
    <p:sldLayoutId id="2147487556" r:id="rId11"/>
  </p:sldLayoutIdLst>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email"/>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ko-KR" altLang="en-US" smtClean="0"/>
              <a:t>마스터 제목 스타일 편집</a:t>
            </a:r>
          </a:p>
        </p:txBody>
      </p:sp>
      <p:sp>
        <p:nvSpPr>
          <p:cNvPr id="81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mn-ea"/>
              </a:defRPr>
            </a:lvl1pPr>
          </a:lstStyle>
          <a:p>
            <a:pPr>
              <a:defRPr/>
            </a:pPr>
            <a:endParaRPr lang="en-US" altLang="ko-K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defRPr>
            </a:lvl1pPr>
          </a:lstStyle>
          <a:p>
            <a:pPr>
              <a:defRPr/>
            </a:pPr>
            <a:endParaRPr lang="en-US" altLang="ko-K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a:solidFill>
                  <a:srgbClr val="000000"/>
                </a:solidFill>
                <a:latin typeface="+mn-lt"/>
                <a:ea typeface="+mn-ea"/>
              </a:defRPr>
            </a:lvl1pPr>
          </a:lstStyle>
          <a:p>
            <a:pPr>
              <a:defRPr/>
            </a:pPr>
            <a:fld id="{CD88571D-E099-4994-8518-68A6730E2153}" type="slidenum">
              <a:rPr lang="en-US" altLang="ko-KR"/>
              <a:pPr>
                <a:defRPr/>
              </a:pPr>
              <a:t>‹#›</a:t>
            </a:fld>
            <a:r>
              <a:rPr lang="en-US" altLang="ko-KR"/>
              <a:t>&lt;#&gt;</a:t>
            </a:r>
          </a:p>
        </p:txBody>
      </p:sp>
    </p:spTree>
  </p:cSld>
  <p:clrMap bg1="lt1" tx1="dk1" bg2="lt2" tx2="dk2" accent1="accent1" accent2="accent2" accent3="accent3" accent4="accent4" accent5="accent5" accent6="accent6" hlink="hlink" folHlink="folHlink"/>
  <p:sldLayoutIdLst>
    <p:sldLayoutId id="2147487590" r:id="rId1"/>
    <p:sldLayoutId id="2147487567" r:id="rId2"/>
    <p:sldLayoutId id="2147487568" r:id="rId3"/>
    <p:sldLayoutId id="2147487569" r:id="rId4"/>
    <p:sldLayoutId id="2147487570" r:id="rId5"/>
    <p:sldLayoutId id="2147487571" r:id="rId6"/>
    <p:sldLayoutId id="2147487572" r:id="rId7"/>
    <p:sldLayoutId id="2147487573" r:id="rId8"/>
    <p:sldLayoutId id="2147487574" r:id="rId9"/>
    <p:sldLayoutId id="2147487575" r:id="rId10"/>
    <p:sldLayoutId id="2147487576" r:id="rId11"/>
  </p:sldLayoutIdLst>
  <p:transition/>
  <p:timing>
    <p:tnLst>
      <p:par>
        <p:cTn id="1" dur="indefinite" restart="never" nodeType="tmRoot"/>
      </p:par>
    </p:tnLst>
  </p:timing>
  <p:hf hdr="0" ftr="0" dt="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7200"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440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71600"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8800"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900" indent="-342900"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latinLnBrk="1" hangingPunct="0">
        <a:spcBef>
          <a:spcPct val="20000"/>
        </a:spcBef>
        <a:spcAft>
          <a:spcPct val="0"/>
        </a:spcAft>
        <a:buChar char="–"/>
        <a:defRPr kumimoji="1" sz="2800">
          <a:solidFill>
            <a:schemeClr val="tx1"/>
          </a:solidFill>
          <a:latin typeface="+mn-lt"/>
          <a:ea typeface="+mn-ea"/>
        </a:defRPr>
      </a:lvl2pPr>
      <a:lvl3pPr marL="1143000" indent="-228600" algn="l" rtl="0" eaLnBrk="0" fontAlgn="base" latinLnBrk="1" hangingPunct="0">
        <a:spcBef>
          <a:spcPct val="20000"/>
        </a:spcBef>
        <a:spcAft>
          <a:spcPct val="0"/>
        </a:spcAft>
        <a:buChar char="•"/>
        <a:defRPr kumimoji="1" sz="2400">
          <a:solidFill>
            <a:schemeClr val="tx1"/>
          </a:solidFill>
          <a:latin typeface="+mn-lt"/>
          <a:ea typeface="+mn-ea"/>
        </a:defRPr>
      </a:lvl3pPr>
      <a:lvl4pPr marL="1600200" indent="-228600" algn="l" rtl="0" eaLnBrk="0" fontAlgn="base" latinLnBrk="1" hangingPunct="0">
        <a:spcBef>
          <a:spcPct val="20000"/>
        </a:spcBef>
        <a:spcAft>
          <a:spcPct val="0"/>
        </a:spcAft>
        <a:buChar char="–"/>
        <a:defRPr kumimoji="1" sz="2000">
          <a:solidFill>
            <a:schemeClr val="tx1"/>
          </a:solidFill>
          <a:latin typeface="+mn-lt"/>
          <a:ea typeface="+mn-ea"/>
        </a:defRPr>
      </a:lvl4pPr>
      <a:lvl5pPr marL="2057400" indent="-228600" algn="l" rtl="0" eaLnBrk="0" fontAlgn="base" latinLnBrk="1" hangingPunct="0">
        <a:spcBef>
          <a:spcPct val="20000"/>
        </a:spcBef>
        <a:spcAft>
          <a:spcPct val="0"/>
        </a:spcAft>
        <a:buChar char="»"/>
        <a:defRPr kumimoji="1" sz="2000">
          <a:solidFill>
            <a:schemeClr val="tx1"/>
          </a:solidFill>
          <a:latin typeface="+mn-lt"/>
          <a:ea typeface="+mn-ea"/>
        </a:defRPr>
      </a:lvl5pPr>
      <a:lvl6pPr marL="2514600" indent="-228600" algn="l" rtl="0" fontAlgn="base" latinLnBrk="1">
        <a:spcBef>
          <a:spcPct val="20000"/>
        </a:spcBef>
        <a:spcAft>
          <a:spcPct val="0"/>
        </a:spcAft>
        <a:buChar char="»"/>
        <a:defRPr kumimoji="1" sz="2000">
          <a:solidFill>
            <a:schemeClr val="tx1"/>
          </a:solidFill>
          <a:latin typeface="+mn-lt"/>
          <a:ea typeface="+mn-ea"/>
        </a:defRPr>
      </a:lvl6pPr>
      <a:lvl7pPr marL="2971800" indent="-228600" algn="l" rtl="0" fontAlgn="base" latinLnBrk="1">
        <a:spcBef>
          <a:spcPct val="20000"/>
        </a:spcBef>
        <a:spcAft>
          <a:spcPct val="0"/>
        </a:spcAft>
        <a:buChar char="»"/>
        <a:defRPr kumimoji="1" sz="2000">
          <a:solidFill>
            <a:schemeClr val="tx1"/>
          </a:solidFill>
          <a:latin typeface="+mn-lt"/>
          <a:ea typeface="+mn-ea"/>
        </a:defRPr>
      </a:lvl7pPr>
      <a:lvl8pPr marL="3429000" indent="-228600" algn="l" rtl="0" fontAlgn="base" latinLnBrk="1">
        <a:spcBef>
          <a:spcPct val="20000"/>
        </a:spcBef>
        <a:spcAft>
          <a:spcPct val="0"/>
        </a:spcAft>
        <a:buChar char="»"/>
        <a:defRPr kumimoji="1" sz="2000">
          <a:solidFill>
            <a:schemeClr val="tx1"/>
          </a:solidFill>
          <a:latin typeface="+mn-lt"/>
          <a:ea typeface="+mn-ea"/>
        </a:defRPr>
      </a:lvl8pPr>
      <a:lvl9pPr marL="3886200" indent="-228600"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slide" Target="slide2.xml"/><Relationship Id="rId1" Type="http://schemas.openxmlformats.org/officeDocument/2006/relationships/slideLayout" Target="../slideLayouts/slideLayout30.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100.xml.rels><?xml version="1.0" encoding="UTF-8" standalone="yes"?>
<Relationships xmlns="http://schemas.openxmlformats.org/package/2006/relationships"><Relationship Id="rId8" Type="http://schemas.openxmlformats.org/officeDocument/2006/relationships/image" Target="../media/image296.png"/><Relationship Id="rId3" Type="http://schemas.openxmlformats.org/officeDocument/2006/relationships/image" Target="../media/image292.png"/><Relationship Id="rId7" Type="http://schemas.openxmlformats.org/officeDocument/2006/relationships/image" Target="../media/image295.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294.png"/><Relationship Id="rId5" Type="http://schemas.openxmlformats.org/officeDocument/2006/relationships/image" Target="../media/image293.png"/><Relationship Id="rId4" Type="http://schemas.openxmlformats.org/officeDocument/2006/relationships/image" Target="../media/image144.png"/></Relationships>
</file>

<file path=ppt/slides/_rels/slide101.xml.rels><?xml version="1.0" encoding="UTF-8" standalone="yes"?>
<Relationships xmlns="http://schemas.openxmlformats.org/package/2006/relationships"><Relationship Id="rId3" Type="http://schemas.openxmlformats.org/officeDocument/2006/relationships/image" Target="../media/image297.png"/><Relationship Id="rId7" Type="http://schemas.openxmlformats.org/officeDocument/2006/relationships/image" Target="../media/image301.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00.png"/><Relationship Id="rId5" Type="http://schemas.openxmlformats.org/officeDocument/2006/relationships/image" Target="../media/image299.png"/><Relationship Id="rId4" Type="http://schemas.openxmlformats.org/officeDocument/2006/relationships/image" Target="../media/image298.png"/></Relationships>
</file>

<file path=ppt/slides/_rels/slide102.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05.png"/><Relationship Id="rId5" Type="http://schemas.openxmlformats.org/officeDocument/2006/relationships/image" Target="../media/image304.png"/><Relationship Id="rId4" Type="http://schemas.openxmlformats.org/officeDocument/2006/relationships/image" Target="../media/image303.png"/></Relationships>
</file>

<file path=ppt/slides/_rels/slide103.xml.rels><?xml version="1.0" encoding="UTF-8" standalone="yes"?>
<Relationships xmlns="http://schemas.openxmlformats.org/package/2006/relationships"><Relationship Id="rId8" Type="http://schemas.openxmlformats.org/officeDocument/2006/relationships/image" Target="../media/image311.png"/><Relationship Id="rId3" Type="http://schemas.openxmlformats.org/officeDocument/2006/relationships/image" Target="../media/image306.png"/><Relationship Id="rId7" Type="http://schemas.openxmlformats.org/officeDocument/2006/relationships/image" Target="../media/image310.png"/><Relationship Id="rId12" Type="http://schemas.openxmlformats.org/officeDocument/2006/relationships/image" Target="../media/image315.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09.png"/><Relationship Id="rId11" Type="http://schemas.openxmlformats.org/officeDocument/2006/relationships/image" Target="../media/image314.png"/><Relationship Id="rId5" Type="http://schemas.openxmlformats.org/officeDocument/2006/relationships/image" Target="../media/image308.png"/><Relationship Id="rId10" Type="http://schemas.openxmlformats.org/officeDocument/2006/relationships/image" Target="../media/image313.png"/><Relationship Id="rId4" Type="http://schemas.openxmlformats.org/officeDocument/2006/relationships/image" Target="../media/image307.png"/><Relationship Id="rId9" Type="http://schemas.openxmlformats.org/officeDocument/2006/relationships/image" Target="../media/image312.png"/></Relationships>
</file>

<file path=ppt/slides/_rels/slide104.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slide" Target="slide108.xml"/><Relationship Id="rId1" Type="http://schemas.openxmlformats.org/officeDocument/2006/relationships/slideLayout" Target="../slideLayouts/slideLayout23.xml"/><Relationship Id="rId5" Type="http://schemas.openxmlformats.org/officeDocument/2006/relationships/image" Target="../media/image318.png"/><Relationship Id="rId4" Type="http://schemas.openxmlformats.org/officeDocument/2006/relationships/image" Target="../media/image317.png"/></Relationships>
</file>

<file path=ppt/slides/_rels/slide105.xml.rels><?xml version="1.0" encoding="UTF-8" standalone="yes"?>
<Relationships xmlns="http://schemas.openxmlformats.org/package/2006/relationships"><Relationship Id="rId8" Type="http://schemas.openxmlformats.org/officeDocument/2006/relationships/image" Target="../media/image324.png"/><Relationship Id="rId3" Type="http://schemas.openxmlformats.org/officeDocument/2006/relationships/image" Target="../media/image319.png"/><Relationship Id="rId7" Type="http://schemas.openxmlformats.org/officeDocument/2006/relationships/image" Target="../media/image323.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22.png"/><Relationship Id="rId5" Type="http://schemas.openxmlformats.org/officeDocument/2006/relationships/image" Target="../media/image321.png"/><Relationship Id="rId4" Type="http://schemas.openxmlformats.org/officeDocument/2006/relationships/image" Target="../media/image320.png"/><Relationship Id="rId9" Type="http://schemas.openxmlformats.org/officeDocument/2006/relationships/image" Target="../media/image325.png"/></Relationships>
</file>

<file path=ppt/slides/_rels/slide106.xml.rels><?xml version="1.0" encoding="UTF-8" standalone="yes"?>
<Relationships xmlns="http://schemas.openxmlformats.org/package/2006/relationships"><Relationship Id="rId8" Type="http://schemas.openxmlformats.org/officeDocument/2006/relationships/image" Target="../media/image331.png"/><Relationship Id="rId3" Type="http://schemas.openxmlformats.org/officeDocument/2006/relationships/image" Target="../media/image326.png"/><Relationship Id="rId7" Type="http://schemas.openxmlformats.org/officeDocument/2006/relationships/image" Target="../media/image330.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29.png"/><Relationship Id="rId5" Type="http://schemas.openxmlformats.org/officeDocument/2006/relationships/image" Target="../media/image328.png"/><Relationship Id="rId10" Type="http://schemas.openxmlformats.org/officeDocument/2006/relationships/image" Target="../media/image333.png"/><Relationship Id="rId4" Type="http://schemas.openxmlformats.org/officeDocument/2006/relationships/image" Target="../media/image327.png"/><Relationship Id="rId9" Type="http://schemas.openxmlformats.org/officeDocument/2006/relationships/image" Target="../media/image332.png"/></Relationships>
</file>

<file path=ppt/slides/_rels/slide107.xml.rels><?xml version="1.0" encoding="UTF-8" standalone="yes"?>
<Relationships xmlns="http://schemas.openxmlformats.org/package/2006/relationships"><Relationship Id="rId3" Type="http://schemas.openxmlformats.org/officeDocument/2006/relationships/image" Target="../media/image334.png"/><Relationship Id="rId7" Type="http://schemas.openxmlformats.org/officeDocument/2006/relationships/image" Target="../media/image338.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37.png"/><Relationship Id="rId5" Type="http://schemas.openxmlformats.org/officeDocument/2006/relationships/image" Target="../media/image336.png"/><Relationship Id="rId4" Type="http://schemas.openxmlformats.org/officeDocument/2006/relationships/image" Target="../media/image335.png"/></Relationships>
</file>

<file path=ppt/slides/_rels/slide108.xml.rels><?xml version="1.0" encoding="UTF-8" standalone="yes"?>
<Relationships xmlns="http://schemas.openxmlformats.org/package/2006/relationships"><Relationship Id="rId8" Type="http://schemas.openxmlformats.org/officeDocument/2006/relationships/image" Target="../media/image344.png"/><Relationship Id="rId3" Type="http://schemas.openxmlformats.org/officeDocument/2006/relationships/image" Target="../media/image339.png"/><Relationship Id="rId7" Type="http://schemas.openxmlformats.org/officeDocument/2006/relationships/image" Target="../media/image343.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42.png"/><Relationship Id="rId5" Type="http://schemas.openxmlformats.org/officeDocument/2006/relationships/image" Target="../media/image341.png"/><Relationship Id="rId10" Type="http://schemas.openxmlformats.org/officeDocument/2006/relationships/image" Target="../media/image346.png"/><Relationship Id="rId4" Type="http://schemas.openxmlformats.org/officeDocument/2006/relationships/image" Target="../media/image340.png"/><Relationship Id="rId9" Type="http://schemas.openxmlformats.org/officeDocument/2006/relationships/image" Target="../media/image345.png"/></Relationships>
</file>

<file path=ppt/slides/_rels/slide109.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50.png"/><Relationship Id="rId5" Type="http://schemas.openxmlformats.org/officeDocument/2006/relationships/image" Target="../media/image349.png"/><Relationship Id="rId4" Type="http://schemas.openxmlformats.org/officeDocument/2006/relationships/image" Target="../media/image348.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slide" Target="slide2.xml"/><Relationship Id="rId1" Type="http://schemas.openxmlformats.org/officeDocument/2006/relationships/slideLayout" Target="../slideLayouts/slideLayout30.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10.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354.png"/><Relationship Id="rId5" Type="http://schemas.openxmlformats.org/officeDocument/2006/relationships/image" Target="../media/image353.png"/><Relationship Id="rId4" Type="http://schemas.openxmlformats.org/officeDocument/2006/relationships/image" Target="../media/image352.png"/></Relationships>
</file>

<file path=ppt/slides/_rels/slide111.xml.rels><?xml version="1.0" encoding="UTF-8" standalone="yes"?>
<Relationships xmlns="http://schemas.openxmlformats.org/package/2006/relationships"><Relationship Id="rId2" Type="http://schemas.openxmlformats.org/officeDocument/2006/relationships/image" Target="../media/image355.png"/><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2" Type="http://schemas.openxmlformats.org/officeDocument/2006/relationships/image" Target="../media/image356.png"/><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image" Target="../media/image357.png"/><Relationship Id="rId1" Type="http://schemas.openxmlformats.org/officeDocument/2006/relationships/slideLayout" Target="../slideLayouts/slideLayout18.xml"/></Relationships>
</file>

<file path=ppt/slides/_rels/slide115.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18.xml"/></Relationships>
</file>

<file path=ppt/slides/_rels/slide116.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image" Target="../media/image359.png"/><Relationship Id="rId1" Type="http://schemas.openxmlformats.org/officeDocument/2006/relationships/slideLayout" Target="../slideLayouts/slideLayout18.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8.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slide" Target="slide2.xml"/><Relationship Id="rId7" Type="http://schemas.openxmlformats.org/officeDocument/2006/relationships/image" Target="../media/image22.png"/><Relationship Id="rId2" Type="http://schemas.openxmlformats.org/officeDocument/2006/relationships/notesSlide" Target="../notesSlides/notesSlide2.xml"/><Relationship Id="rId1" Type="http://schemas.openxmlformats.org/officeDocument/2006/relationships/slideLayout" Target="../slideLayouts/slideLayout30.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2" Type="http://schemas.openxmlformats.org/officeDocument/2006/relationships/image" Target="../media/image364.png"/><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image" Target="../media/image365.png"/><Relationship Id="rId1" Type="http://schemas.openxmlformats.org/officeDocument/2006/relationships/slideLayout" Target="../slideLayouts/slideLayout18.xml"/><Relationship Id="rId5" Type="http://schemas.openxmlformats.org/officeDocument/2006/relationships/image" Target="../media/image364.png"/><Relationship Id="rId4" Type="http://schemas.openxmlformats.org/officeDocument/2006/relationships/image" Target="../media/image367.png"/></Relationships>
</file>

<file path=ppt/slides/_rels/slide123.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image" Target="../media/image368.png"/><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image" Target="../media/image369.png"/><Relationship Id="rId1" Type="http://schemas.openxmlformats.org/officeDocument/2006/relationships/slideLayout" Target="../slideLayouts/slideLayout18.xml"/><Relationship Id="rId5" Type="http://schemas.openxmlformats.org/officeDocument/2006/relationships/image" Target="../media/image367.png"/><Relationship Id="rId4" Type="http://schemas.openxmlformats.org/officeDocument/2006/relationships/image" Target="../media/image364.png"/></Relationships>
</file>

<file path=ppt/slides/_rels/slide125.xml.rels><?xml version="1.0" encoding="UTF-8" standalone="yes"?>
<Relationships xmlns="http://schemas.openxmlformats.org/package/2006/relationships"><Relationship Id="rId2" Type="http://schemas.openxmlformats.org/officeDocument/2006/relationships/image" Target="../media/image370.png"/><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image" Target="../media/image371.png"/><Relationship Id="rId1" Type="http://schemas.openxmlformats.org/officeDocument/2006/relationships/slideLayout" Target="../slideLayouts/slideLayout18.xml"/><Relationship Id="rId4" Type="http://schemas.openxmlformats.org/officeDocument/2006/relationships/image" Target="../media/image367.png"/></Relationships>
</file>

<file path=ppt/slides/_rels/slide127.xml.rels><?xml version="1.0" encoding="UTF-8" standalone="yes"?>
<Relationships xmlns="http://schemas.openxmlformats.org/package/2006/relationships"><Relationship Id="rId2" Type="http://schemas.openxmlformats.org/officeDocument/2006/relationships/image" Target="../media/image372.png"/><Relationship Id="rId1" Type="http://schemas.openxmlformats.org/officeDocument/2006/relationships/slideLayout" Target="../slideLayouts/slideLayout18.xml"/></Relationships>
</file>

<file path=ppt/slides/_rels/slide128.xml.rels><?xml version="1.0" encoding="UTF-8" standalone="yes"?>
<Relationships xmlns="http://schemas.openxmlformats.org/package/2006/relationships"><Relationship Id="rId3" Type="http://schemas.openxmlformats.org/officeDocument/2006/relationships/image" Target="../media/image372.png"/><Relationship Id="rId2" Type="http://schemas.openxmlformats.org/officeDocument/2006/relationships/image" Target="../media/image373.png"/><Relationship Id="rId1" Type="http://schemas.openxmlformats.org/officeDocument/2006/relationships/slideLayout" Target="../slideLayouts/slideLayout18.xml"/><Relationship Id="rId4" Type="http://schemas.openxmlformats.org/officeDocument/2006/relationships/image" Target="../media/image367.png"/></Relationships>
</file>

<file path=ppt/slides/_rels/slide129.xml.rels><?xml version="1.0" encoding="UTF-8" standalone="yes"?>
<Relationships xmlns="http://schemas.openxmlformats.org/package/2006/relationships"><Relationship Id="rId2" Type="http://schemas.openxmlformats.org/officeDocument/2006/relationships/image" Target="../media/image374.png"/><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30.xml"/><Relationship Id="rId5" Type="http://schemas.openxmlformats.org/officeDocument/2006/relationships/image" Target="../media/image24.png"/><Relationship Id="rId4" Type="http://schemas.openxmlformats.org/officeDocument/2006/relationships/image" Target="../media/image23.png"/></Relationships>
</file>

<file path=ppt/slides/_rels/slide130.xml.rels><?xml version="1.0" encoding="UTF-8" standalone="yes"?>
<Relationships xmlns="http://schemas.openxmlformats.org/package/2006/relationships"><Relationship Id="rId2" Type="http://schemas.openxmlformats.org/officeDocument/2006/relationships/image" Target="../media/image375.png"/><Relationship Id="rId1" Type="http://schemas.openxmlformats.org/officeDocument/2006/relationships/slideLayout" Target="../slideLayouts/slideLayout18.xml"/></Relationships>
</file>

<file path=ppt/slides/_rels/slide131.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image" Target="../media/image376.png"/><Relationship Id="rId1" Type="http://schemas.openxmlformats.org/officeDocument/2006/relationships/slideLayout" Target="../slideLayouts/slideLayout18.xml"/></Relationships>
</file>

<file path=ppt/slides/_rels/slide132.xml.rels><?xml version="1.0" encoding="UTF-8" standalone="yes"?>
<Relationships xmlns="http://schemas.openxmlformats.org/package/2006/relationships"><Relationship Id="rId2" Type="http://schemas.openxmlformats.org/officeDocument/2006/relationships/image" Target="../media/image378.png"/><Relationship Id="rId1" Type="http://schemas.openxmlformats.org/officeDocument/2006/relationships/slideLayout" Target="../slideLayouts/slideLayout18.xml"/></Relationships>
</file>

<file path=ppt/slides/_rels/slide133.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image" Target="../media/image379.png"/><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5.xml.rels><?xml version="1.0" encoding="UTF-8" standalone="yes"?>
<Relationships xmlns="http://schemas.openxmlformats.org/package/2006/relationships"><Relationship Id="rId2" Type="http://schemas.openxmlformats.org/officeDocument/2006/relationships/image" Target="../media/image381.png"/><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18.xml"/></Relationships>
</file>

<file path=ppt/slides/_rels/slide137.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18.xml"/></Relationships>
</file>

<file path=ppt/slides/_rels/slide138.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image" Target="../media/image383.png"/><Relationship Id="rId1" Type="http://schemas.openxmlformats.org/officeDocument/2006/relationships/slideLayout" Target="../slideLayouts/slideLayout18.xml"/></Relationships>
</file>

<file path=ppt/slides/_rels/slide139.xml.rels><?xml version="1.0" encoding="UTF-8" standalone="yes"?>
<Relationships xmlns="http://schemas.openxmlformats.org/package/2006/relationships"><Relationship Id="rId2" Type="http://schemas.openxmlformats.org/officeDocument/2006/relationships/image" Target="../media/image385.png"/><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 Target="slide22.xml"/><Relationship Id="rId1" Type="http://schemas.openxmlformats.org/officeDocument/2006/relationships/slideLayout" Target="../slideLayouts/slideLayout30.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2" Type="http://schemas.openxmlformats.org/officeDocument/2006/relationships/image" Target="../media/image385.png"/><Relationship Id="rId1" Type="http://schemas.openxmlformats.org/officeDocument/2006/relationships/slideLayout" Target="../slideLayouts/slideLayout18.xml"/></Relationships>
</file>

<file path=ppt/slides/_rels/slide141.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18.xml"/></Relationships>
</file>

<file path=ppt/slides/_rels/slide142.xml.rels><?xml version="1.0" encoding="UTF-8" standalone="yes"?>
<Relationships xmlns="http://schemas.openxmlformats.org/package/2006/relationships"><Relationship Id="rId3" Type="http://schemas.openxmlformats.org/officeDocument/2006/relationships/image" Target="../media/image388.png"/><Relationship Id="rId2" Type="http://schemas.openxmlformats.org/officeDocument/2006/relationships/image" Target="../media/image387.png"/><Relationship Id="rId1" Type="http://schemas.openxmlformats.org/officeDocument/2006/relationships/slideLayout" Target="../slideLayouts/slideLayout18.xml"/></Relationships>
</file>

<file path=ppt/slides/_rels/slide143.xml.rels><?xml version="1.0" encoding="UTF-8" standalone="yes"?>
<Relationships xmlns="http://schemas.openxmlformats.org/package/2006/relationships"><Relationship Id="rId3" Type="http://schemas.openxmlformats.org/officeDocument/2006/relationships/image" Target="../media/image389.png"/><Relationship Id="rId2" Type="http://schemas.openxmlformats.org/officeDocument/2006/relationships/image" Target="../media/image386.png"/><Relationship Id="rId1" Type="http://schemas.openxmlformats.org/officeDocument/2006/relationships/slideLayout" Target="../slideLayouts/slideLayout18.xml"/><Relationship Id="rId6" Type="http://schemas.openxmlformats.org/officeDocument/2006/relationships/image" Target="../media/image392.png"/><Relationship Id="rId5" Type="http://schemas.openxmlformats.org/officeDocument/2006/relationships/image" Target="../media/image391.png"/><Relationship Id="rId4" Type="http://schemas.openxmlformats.org/officeDocument/2006/relationships/image" Target="../media/image390.png"/></Relationships>
</file>

<file path=ppt/slides/_rels/slide144.xml.rels><?xml version="1.0" encoding="UTF-8" standalone="yes"?>
<Relationships xmlns="http://schemas.openxmlformats.org/package/2006/relationships"><Relationship Id="rId2" Type="http://schemas.openxmlformats.org/officeDocument/2006/relationships/slide" Target="slide203.xml"/><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2" Type="http://schemas.openxmlformats.org/officeDocument/2006/relationships/slide" Target="slide203.xml"/><Relationship Id="rId1" Type="http://schemas.openxmlformats.org/officeDocument/2006/relationships/slideLayout" Target="../slideLayouts/slideLayout18.xml"/></Relationships>
</file>

<file path=ppt/slides/_rels/slide146.xml.rels><?xml version="1.0" encoding="UTF-8" standalone="yes"?>
<Relationships xmlns="http://schemas.openxmlformats.org/package/2006/relationships"><Relationship Id="rId2" Type="http://schemas.openxmlformats.org/officeDocument/2006/relationships/slide" Target="slide203.xml"/><Relationship Id="rId1" Type="http://schemas.openxmlformats.org/officeDocument/2006/relationships/slideLayout" Target="../slideLayouts/slideLayout18.xml"/></Relationships>
</file>

<file path=ppt/slides/_rels/slide147.xml.rels><?xml version="1.0" encoding="UTF-8" standalone="yes"?>
<Relationships xmlns="http://schemas.openxmlformats.org/package/2006/relationships"><Relationship Id="rId2" Type="http://schemas.openxmlformats.org/officeDocument/2006/relationships/slide" Target="slide203.xml"/><Relationship Id="rId1"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2" Type="http://schemas.openxmlformats.org/officeDocument/2006/relationships/image" Target="../media/image393.png"/><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 Target="slide22.xml"/><Relationship Id="rId1" Type="http://schemas.openxmlformats.org/officeDocument/2006/relationships/slideLayout" Target="../slideLayouts/slideLayout30.xml"/><Relationship Id="rId5" Type="http://schemas.openxmlformats.org/officeDocument/2006/relationships/image" Target="../media/image31.png"/><Relationship Id="rId4" Type="http://schemas.openxmlformats.org/officeDocument/2006/relationships/image" Target="../media/image30.png"/></Relationships>
</file>

<file path=ppt/slides/_rels/slide150.xml.rels><?xml version="1.0" encoding="UTF-8" standalone="yes"?>
<Relationships xmlns="http://schemas.openxmlformats.org/package/2006/relationships"><Relationship Id="rId2" Type="http://schemas.openxmlformats.org/officeDocument/2006/relationships/image" Target="../media/image393.png"/><Relationship Id="rId1" Type="http://schemas.openxmlformats.org/officeDocument/2006/relationships/slideLayout" Target="../slideLayouts/slideLayout1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2.xml.rels><?xml version="1.0" encoding="UTF-8" standalone="yes"?>
<Relationships xmlns="http://schemas.openxmlformats.org/package/2006/relationships"><Relationship Id="rId2" Type="http://schemas.openxmlformats.org/officeDocument/2006/relationships/image" Target="../media/image394.png"/><Relationship Id="rId1" Type="http://schemas.openxmlformats.org/officeDocument/2006/relationships/slideLayout" Target="../slideLayouts/slideLayout1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4.xml.rels><?xml version="1.0" encoding="UTF-8" standalone="yes"?>
<Relationships xmlns="http://schemas.openxmlformats.org/package/2006/relationships"><Relationship Id="rId2" Type="http://schemas.openxmlformats.org/officeDocument/2006/relationships/image" Target="../media/image394.png"/><Relationship Id="rId1"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6.xml.rels><?xml version="1.0" encoding="UTF-8" standalone="yes"?>
<Relationships xmlns="http://schemas.openxmlformats.org/package/2006/relationships"><Relationship Id="rId2" Type="http://schemas.openxmlformats.org/officeDocument/2006/relationships/image" Target="../media/image395.png"/><Relationship Id="rId1" Type="http://schemas.openxmlformats.org/officeDocument/2006/relationships/slideLayout" Target="../slideLayouts/slideLayout18.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8.xml.rels><?xml version="1.0" encoding="UTF-8" standalone="yes"?>
<Relationships xmlns="http://schemas.openxmlformats.org/package/2006/relationships"><Relationship Id="rId2" Type="http://schemas.openxmlformats.org/officeDocument/2006/relationships/image" Target="../media/image395.png"/><Relationship Id="rId1" Type="http://schemas.openxmlformats.org/officeDocument/2006/relationships/slideLayout" Target="../slideLayouts/slideLayout1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2.png"/><Relationship Id="rId7" Type="http://schemas.openxmlformats.org/officeDocument/2006/relationships/image" Target="../media/image35.png"/><Relationship Id="rId2" Type="http://schemas.openxmlformats.org/officeDocument/2006/relationships/slide" Target="slide22.xml"/><Relationship Id="rId1" Type="http://schemas.openxmlformats.org/officeDocument/2006/relationships/slideLayout" Target="../slideLayouts/slideLayout30.xml"/><Relationship Id="rId6" Type="http://schemas.openxmlformats.org/officeDocument/2006/relationships/image" Target="../media/image34.png"/><Relationship Id="rId5" Type="http://schemas.microsoft.com/office/2007/relationships/hdphoto" Target="../media/hdphoto1.wdp"/><Relationship Id="rId4" Type="http://schemas.openxmlformats.org/officeDocument/2006/relationships/image" Target="../media/image33.png"/><Relationship Id="rId9" Type="http://schemas.openxmlformats.org/officeDocument/2006/relationships/image" Target="../media/image37.png"/></Relationships>
</file>

<file path=ppt/slides/_rels/slide160.xml.rels><?xml version="1.0" encoding="UTF-8" standalone="yes"?>
<Relationships xmlns="http://schemas.openxmlformats.org/package/2006/relationships"><Relationship Id="rId2" Type="http://schemas.openxmlformats.org/officeDocument/2006/relationships/image" Target="../media/image396.png"/><Relationship Id="rId1" Type="http://schemas.openxmlformats.org/officeDocument/2006/relationships/slideLayout" Target="../slideLayouts/slideLayout18.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2.xml.rels><?xml version="1.0" encoding="UTF-8" standalone="yes"?>
<Relationships xmlns="http://schemas.openxmlformats.org/package/2006/relationships"><Relationship Id="rId2" Type="http://schemas.openxmlformats.org/officeDocument/2006/relationships/image" Target="../media/image396.png"/><Relationship Id="rId1" Type="http://schemas.openxmlformats.org/officeDocument/2006/relationships/slideLayout" Target="../slideLayouts/slideLayout18.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4.xml.rels><?xml version="1.0" encoding="UTF-8" standalone="yes"?>
<Relationships xmlns="http://schemas.openxmlformats.org/package/2006/relationships"><Relationship Id="rId2" Type="http://schemas.openxmlformats.org/officeDocument/2006/relationships/image" Target="../media/image397.png"/><Relationship Id="rId1" Type="http://schemas.openxmlformats.org/officeDocument/2006/relationships/slideLayout" Target="../slideLayouts/slideLayout18.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8.xml.rels><?xml version="1.0" encoding="UTF-8" standalone="yes"?>
<Relationships xmlns="http://schemas.openxmlformats.org/package/2006/relationships"><Relationship Id="rId2" Type="http://schemas.openxmlformats.org/officeDocument/2006/relationships/image" Target="../media/image398.png"/><Relationship Id="rId1" Type="http://schemas.openxmlformats.org/officeDocument/2006/relationships/slideLayout" Target="../slideLayouts/slideLayout1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slide" Target="slide22.xml"/><Relationship Id="rId1" Type="http://schemas.openxmlformats.org/officeDocument/2006/relationships/slideLayout" Target="../slideLayouts/slideLayout30.xml"/><Relationship Id="rId5" Type="http://schemas.openxmlformats.org/officeDocument/2006/relationships/image" Target="../media/image40.png"/><Relationship Id="rId4" Type="http://schemas.openxmlformats.org/officeDocument/2006/relationships/image" Target="../media/image39.png"/></Relationships>
</file>

<file path=ppt/slides/_rels/slide170.xml.rels><?xml version="1.0" encoding="UTF-8" standalone="yes"?>
<Relationships xmlns="http://schemas.openxmlformats.org/package/2006/relationships"><Relationship Id="rId2" Type="http://schemas.openxmlformats.org/officeDocument/2006/relationships/image" Target="../media/image398.png"/><Relationship Id="rId1" Type="http://schemas.openxmlformats.org/officeDocument/2006/relationships/slideLayout" Target="../slideLayouts/slideLayout1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2.xml.rels><?xml version="1.0" encoding="UTF-8" standalone="yes"?>
<Relationships xmlns="http://schemas.openxmlformats.org/package/2006/relationships"><Relationship Id="rId2" Type="http://schemas.openxmlformats.org/officeDocument/2006/relationships/image" Target="../media/image399.png"/><Relationship Id="rId1" Type="http://schemas.openxmlformats.org/officeDocument/2006/relationships/slideLayout" Target="../slideLayouts/slideLayout1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4.xml.rels><?xml version="1.0" encoding="UTF-8" standalone="yes"?>
<Relationships xmlns="http://schemas.openxmlformats.org/package/2006/relationships"><Relationship Id="rId2" Type="http://schemas.openxmlformats.org/officeDocument/2006/relationships/image" Target="../media/image399.png"/><Relationship Id="rId1" Type="http://schemas.openxmlformats.org/officeDocument/2006/relationships/slideLayout" Target="../slideLayouts/slideLayout1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6.xml.rels><?xml version="1.0" encoding="UTF-8" standalone="yes"?>
<Relationships xmlns="http://schemas.openxmlformats.org/package/2006/relationships"><Relationship Id="rId2" Type="http://schemas.openxmlformats.org/officeDocument/2006/relationships/image" Target="../media/image400.png"/><Relationship Id="rId1" Type="http://schemas.openxmlformats.org/officeDocument/2006/relationships/slideLayout" Target="../slideLayouts/slideLayout1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9.xml.rels><?xml version="1.0" encoding="UTF-8" standalone="yes"?>
<Relationships xmlns="http://schemas.openxmlformats.org/package/2006/relationships"><Relationship Id="rId2" Type="http://schemas.openxmlformats.org/officeDocument/2006/relationships/image" Target="../media/image400.pn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slide" Target="slide22.xml"/><Relationship Id="rId1" Type="http://schemas.openxmlformats.org/officeDocument/2006/relationships/slideLayout" Target="../slideLayouts/slideLayout30.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8" Type="http://schemas.openxmlformats.org/officeDocument/2006/relationships/image" Target="../media/image51.png"/><Relationship Id="rId13" Type="http://schemas.openxmlformats.org/officeDocument/2006/relationships/image" Target="../media/image55.png"/><Relationship Id="rId3" Type="http://schemas.openxmlformats.org/officeDocument/2006/relationships/image" Target="../media/image46.png"/><Relationship Id="rId7" Type="http://schemas.openxmlformats.org/officeDocument/2006/relationships/image" Target="../media/image50.png"/><Relationship Id="rId12" Type="http://schemas.openxmlformats.org/officeDocument/2006/relationships/image" Target="../media/image54.png"/><Relationship Id="rId2" Type="http://schemas.openxmlformats.org/officeDocument/2006/relationships/slide" Target="slide22.xml"/><Relationship Id="rId1" Type="http://schemas.openxmlformats.org/officeDocument/2006/relationships/slideLayout" Target="../slideLayouts/slideLayout30.xml"/><Relationship Id="rId6" Type="http://schemas.openxmlformats.org/officeDocument/2006/relationships/image" Target="../media/image49.png"/><Relationship Id="rId11" Type="http://schemas.microsoft.com/office/2007/relationships/hdphoto" Target="../media/hdphoto2.wdp"/><Relationship Id="rId5" Type="http://schemas.openxmlformats.org/officeDocument/2006/relationships/image" Target="../media/image48.png"/><Relationship Id="rId10" Type="http://schemas.openxmlformats.org/officeDocument/2006/relationships/image" Target="../media/image53.png"/><Relationship Id="rId4" Type="http://schemas.openxmlformats.org/officeDocument/2006/relationships/image" Target="../media/image47.png"/><Relationship Id="rId9" Type="http://schemas.openxmlformats.org/officeDocument/2006/relationships/image" Target="../media/image52.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 Target="slide22.xml"/><Relationship Id="rId1" Type="http://schemas.openxmlformats.org/officeDocument/2006/relationships/slideLayout" Target="../slideLayouts/slideLayout3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5.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38.xml"/><Relationship Id="rId1" Type="http://schemas.openxmlformats.org/officeDocument/2006/relationships/slideLayout" Target="../slideLayouts/slideLayout18.xml"/><Relationship Id="rId4" Type="http://schemas.openxmlformats.org/officeDocument/2006/relationships/image" Target="../media/image402.png"/></Relationships>
</file>

<file path=ppt/slides/_rels/slide206.xml.rels><?xml version="1.0" encoding="UTF-8" standalone="yes"?>
<Relationships xmlns="http://schemas.openxmlformats.org/package/2006/relationships"><Relationship Id="rId8" Type="http://schemas.openxmlformats.org/officeDocument/2006/relationships/image" Target="../media/image409.png"/><Relationship Id="rId3" Type="http://schemas.openxmlformats.org/officeDocument/2006/relationships/image" Target="../media/image404.png"/><Relationship Id="rId7" Type="http://schemas.openxmlformats.org/officeDocument/2006/relationships/image" Target="../media/image408.png"/><Relationship Id="rId2" Type="http://schemas.openxmlformats.org/officeDocument/2006/relationships/image" Target="../media/image403.png"/><Relationship Id="rId1" Type="http://schemas.openxmlformats.org/officeDocument/2006/relationships/slideLayout" Target="../slideLayouts/slideLayout18.xml"/><Relationship Id="rId6" Type="http://schemas.openxmlformats.org/officeDocument/2006/relationships/image" Target="../media/image407.png"/><Relationship Id="rId5" Type="http://schemas.openxmlformats.org/officeDocument/2006/relationships/image" Target="../media/image406.png"/><Relationship Id="rId4" Type="http://schemas.openxmlformats.org/officeDocument/2006/relationships/image" Target="../media/image405.png"/><Relationship Id="rId9" Type="http://schemas.openxmlformats.org/officeDocument/2006/relationships/image" Target="../media/image410.png"/></Relationships>
</file>

<file path=ppt/slides/_rels/slide207.xml.rels><?xml version="1.0" encoding="UTF-8" standalone="yes"?>
<Relationships xmlns="http://schemas.openxmlformats.org/package/2006/relationships"><Relationship Id="rId2" Type="http://schemas.openxmlformats.org/officeDocument/2006/relationships/image" Target="../media/image411.pn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2" Type="http://schemas.openxmlformats.org/officeDocument/2006/relationships/image" Target="../media/image412.png"/><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2" Type="http://schemas.openxmlformats.org/officeDocument/2006/relationships/image" Target="../media/image413.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414.PNG"/><Relationship Id="rId1" Type="http://schemas.openxmlformats.org/officeDocument/2006/relationships/slideLayout" Target="../slideLayouts/slideLayout18.xml"/></Relationships>
</file>

<file path=ppt/slides/_rels/slide211.xml.rels><?xml version="1.0" encoding="UTF-8" standalone="yes"?>
<Relationships xmlns="http://schemas.openxmlformats.org/package/2006/relationships"><Relationship Id="rId2" Type="http://schemas.openxmlformats.org/officeDocument/2006/relationships/image" Target="../media/image415.png"/><Relationship Id="rId1" Type="http://schemas.openxmlformats.org/officeDocument/2006/relationships/slideLayout" Target="../slideLayouts/slideLayout18.xml"/></Relationships>
</file>

<file path=ppt/slides/_rels/slide212.xml.rels><?xml version="1.0" encoding="UTF-8" standalone="yes"?>
<Relationships xmlns="http://schemas.openxmlformats.org/package/2006/relationships"><Relationship Id="rId2" Type="http://schemas.openxmlformats.org/officeDocument/2006/relationships/image" Target="../media/image416.png"/><Relationship Id="rId1" Type="http://schemas.openxmlformats.org/officeDocument/2006/relationships/slideLayout" Target="../slideLayouts/slideLayout18.xml"/></Relationships>
</file>

<file path=ppt/slides/_rels/slide213.xml.rels><?xml version="1.0" encoding="UTF-8" standalone="yes"?>
<Relationships xmlns="http://schemas.openxmlformats.org/package/2006/relationships"><Relationship Id="rId2" Type="http://schemas.openxmlformats.org/officeDocument/2006/relationships/image" Target="../media/image417.png"/><Relationship Id="rId1" Type="http://schemas.openxmlformats.org/officeDocument/2006/relationships/slideLayout" Target="../slideLayouts/slideLayout18.xml"/></Relationships>
</file>

<file path=ppt/slides/_rels/slide214.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image" Target="../media/image418.png"/><Relationship Id="rId1" Type="http://schemas.openxmlformats.org/officeDocument/2006/relationships/slideLayout" Target="../slideLayouts/slideLayout1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6.xml.rels><?xml version="1.0" encoding="UTF-8" standalone="yes"?>
<Relationships xmlns="http://schemas.openxmlformats.org/package/2006/relationships"><Relationship Id="rId3" Type="http://schemas.openxmlformats.org/officeDocument/2006/relationships/image" Target="../media/image421.emf"/><Relationship Id="rId2" Type="http://schemas.openxmlformats.org/officeDocument/2006/relationships/image" Target="../media/image420.png"/><Relationship Id="rId1" Type="http://schemas.openxmlformats.org/officeDocument/2006/relationships/slideLayout" Target="../slideLayouts/slideLayout18.xml"/></Relationships>
</file>

<file path=ppt/slides/_rels/slide217.xml.rels><?xml version="1.0" encoding="UTF-8" standalone="yes"?>
<Relationships xmlns="http://schemas.openxmlformats.org/package/2006/relationships"><Relationship Id="rId2" Type="http://schemas.openxmlformats.org/officeDocument/2006/relationships/image" Target="../media/image422.emf"/><Relationship Id="rId1" Type="http://schemas.openxmlformats.org/officeDocument/2006/relationships/slideLayout" Target="../slideLayouts/slideLayout18.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29.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4.xml"/></Relationships>
</file>

<file path=ppt/slides/_rels/slide2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4.xml"/></Relationships>
</file>

<file path=ppt/slides/_rels/slide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slide" Target="slide6.xml"/><Relationship Id="rId1" Type="http://schemas.openxmlformats.org/officeDocument/2006/relationships/slideLayout" Target="../slideLayouts/slideLayout7.xml"/><Relationship Id="rId6" Type="http://schemas.openxmlformats.org/officeDocument/2006/relationships/slide" Target="slide228.xml"/><Relationship Id="rId5" Type="http://schemas.openxmlformats.org/officeDocument/2006/relationships/slide" Target="slide21.xml"/><Relationship Id="rId4" Type="http://schemas.openxmlformats.org/officeDocument/2006/relationships/slide" Target="slide27.xml"/></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7" Type="http://schemas.openxmlformats.org/officeDocument/2006/relationships/image" Target="../media/image5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7.png"/></Relationships>
</file>

<file path=ppt/slides/_rels/slide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60.png"/><Relationship Id="rId4" Type="http://schemas.openxmlformats.org/officeDocument/2006/relationships/image" Target="../media/image59.png"/></Relationships>
</file>

<file path=ppt/slides/_rels/slide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 Id="rId5" Type="http://schemas.openxmlformats.org/officeDocument/2006/relationships/image" Target="../media/image65.png"/><Relationship Id="rId4" Type="http://schemas.openxmlformats.org/officeDocument/2006/relationships/image" Target="../media/image64.png"/></Relationships>
</file>

<file path=ppt/slides/_rels/slide34.xml.rels><?xml version="1.0" encoding="UTF-8" standalone="yes"?>
<Relationships xmlns="http://schemas.openxmlformats.org/package/2006/relationships"><Relationship Id="rId8" Type="http://schemas.openxmlformats.org/officeDocument/2006/relationships/image" Target="../media/image69.png"/><Relationship Id="rId13" Type="http://schemas.openxmlformats.org/officeDocument/2006/relationships/image" Target="../media/image74.png"/><Relationship Id="rId3" Type="http://schemas.openxmlformats.org/officeDocument/2006/relationships/slide" Target="slide27.xml"/><Relationship Id="rId7" Type="http://schemas.openxmlformats.org/officeDocument/2006/relationships/image" Target="../media/image68.png"/><Relationship Id="rId12" Type="http://schemas.openxmlformats.org/officeDocument/2006/relationships/image" Target="../media/image73.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67.png"/><Relationship Id="rId11" Type="http://schemas.openxmlformats.org/officeDocument/2006/relationships/image" Target="../media/image72.png"/><Relationship Id="rId5" Type="http://schemas.microsoft.com/office/2007/relationships/hdphoto" Target="../media/hdphoto3.wdp"/><Relationship Id="rId10" Type="http://schemas.openxmlformats.org/officeDocument/2006/relationships/image" Target="../media/image71.png"/><Relationship Id="rId4" Type="http://schemas.openxmlformats.org/officeDocument/2006/relationships/image" Target="../media/image66.png"/><Relationship Id="rId9" Type="http://schemas.openxmlformats.org/officeDocument/2006/relationships/image" Target="../media/image70.png"/><Relationship Id="rId14" Type="http://schemas.openxmlformats.org/officeDocument/2006/relationships/image" Target="../media/image75.png"/></Relationships>
</file>

<file path=ppt/slides/_rels/slide35.xml.rels><?xml version="1.0" encoding="UTF-8" standalone="yes"?>
<Relationships xmlns="http://schemas.openxmlformats.org/package/2006/relationships"><Relationship Id="rId8" Type="http://schemas.openxmlformats.org/officeDocument/2006/relationships/image" Target="../media/image69.png"/><Relationship Id="rId13" Type="http://schemas.openxmlformats.org/officeDocument/2006/relationships/image" Target="../media/image75.png"/><Relationship Id="rId3" Type="http://schemas.openxmlformats.org/officeDocument/2006/relationships/slide" Target="slide27.xml"/><Relationship Id="rId7" Type="http://schemas.openxmlformats.org/officeDocument/2006/relationships/image" Target="../media/image68.png"/><Relationship Id="rId12" Type="http://schemas.openxmlformats.org/officeDocument/2006/relationships/image" Target="../media/image74.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67.png"/><Relationship Id="rId11" Type="http://schemas.openxmlformats.org/officeDocument/2006/relationships/image" Target="../media/image73.png"/><Relationship Id="rId5" Type="http://schemas.microsoft.com/office/2007/relationships/hdphoto" Target="../media/hdphoto3.wdp"/><Relationship Id="rId10" Type="http://schemas.openxmlformats.org/officeDocument/2006/relationships/image" Target="../media/image72.png"/><Relationship Id="rId4" Type="http://schemas.openxmlformats.org/officeDocument/2006/relationships/image" Target="../media/image66.png"/><Relationship Id="rId9" Type="http://schemas.openxmlformats.org/officeDocument/2006/relationships/image" Target="../media/image70.png"/></Relationships>
</file>

<file path=ppt/slides/_rels/slide36.xml.rels><?xml version="1.0" encoding="UTF-8" standalone="yes"?>
<Relationships xmlns="http://schemas.openxmlformats.org/package/2006/relationships"><Relationship Id="rId8" Type="http://schemas.openxmlformats.org/officeDocument/2006/relationships/image" Target="../media/image70.png"/><Relationship Id="rId13" Type="http://schemas.openxmlformats.org/officeDocument/2006/relationships/image" Target="../media/image77.png"/><Relationship Id="rId3" Type="http://schemas.openxmlformats.org/officeDocument/2006/relationships/slide" Target="slide27.xml"/><Relationship Id="rId7" Type="http://schemas.openxmlformats.org/officeDocument/2006/relationships/image" Target="../media/image69.png"/><Relationship Id="rId12" Type="http://schemas.openxmlformats.org/officeDocument/2006/relationships/image" Target="../media/image75.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68.png"/><Relationship Id="rId11" Type="http://schemas.openxmlformats.org/officeDocument/2006/relationships/image" Target="../media/image74.png"/><Relationship Id="rId5" Type="http://schemas.openxmlformats.org/officeDocument/2006/relationships/image" Target="../media/image67.png"/><Relationship Id="rId10" Type="http://schemas.openxmlformats.org/officeDocument/2006/relationships/image" Target="../media/image73.png"/><Relationship Id="rId4" Type="http://schemas.openxmlformats.org/officeDocument/2006/relationships/image" Target="../media/image76.png"/><Relationship Id="rId9" Type="http://schemas.openxmlformats.org/officeDocument/2006/relationships/image" Target="../media/image72.png"/><Relationship Id="rId14" Type="http://schemas.microsoft.com/office/2007/relationships/hdphoto" Target="../media/hdphoto4.wdp"/></Relationships>
</file>

<file path=ppt/slides/_rels/slide37.xml.rels><?xml version="1.0" encoding="UTF-8" standalone="yes"?>
<Relationships xmlns="http://schemas.openxmlformats.org/package/2006/relationships"><Relationship Id="rId8" Type="http://schemas.openxmlformats.org/officeDocument/2006/relationships/image" Target="../media/image70.png"/><Relationship Id="rId13" Type="http://schemas.openxmlformats.org/officeDocument/2006/relationships/image" Target="../media/image74.png"/><Relationship Id="rId3" Type="http://schemas.openxmlformats.org/officeDocument/2006/relationships/slide" Target="slide27.xml"/><Relationship Id="rId7" Type="http://schemas.openxmlformats.org/officeDocument/2006/relationships/image" Target="../media/image69.png"/><Relationship Id="rId12" Type="http://schemas.openxmlformats.org/officeDocument/2006/relationships/image" Target="../media/image73.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78.png"/><Relationship Id="rId11" Type="http://schemas.openxmlformats.org/officeDocument/2006/relationships/image" Target="../media/image72.png"/><Relationship Id="rId5" Type="http://schemas.openxmlformats.org/officeDocument/2006/relationships/image" Target="../media/image68.png"/><Relationship Id="rId10" Type="http://schemas.microsoft.com/office/2007/relationships/hdphoto" Target="../media/hdphoto5.wdp"/><Relationship Id="rId4" Type="http://schemas.openxmlformats.org/officeDocument/2006/relationships/image" Target="../media/image67.png"/><Relationship Id="rId9" Type="http://schemas.openxmlformats.org/officeDocument/2006/relationships/image" Target="../media/image71.png"/></Relationships>
</file>

<file path=ppt/slides/_rels/slide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slide" Target="slide6.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80.png"/><Relationship Id="rId5" Type="http://schemas.openxmlformats.org/officeDocument/2006/relationships/image" Target="file:///C:\DOCUME~1\SGEC\LOCALS~1\Temp\hunclip1\09\huntemp.files\img0001.jpg" TargetMode="External"/><Relationship Id="rId4" Type="http://schemas.openxmlformats.org/officeDocument/2006/relationships/image" Target="../media/image79.jpeg"/></Relationships>
</file>

<file path=ppt/slides/_rels/slide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jpeg"/><Relationship Id="rId1" Type="http://schemas.openxmlformats.org/officeDocument/2006/relationships/slideLayout" Target="../slideLayouts/slideLayout7.xml"/><Relationship Id="rId5" Type="http://schemas.openxmlformats.org/officeDocument/2006/relationships/image" Target="../media/image82.png"/><Relationship Id="rId4" Type="http://schemas.openxmlformats.org/officeDocument/2006/relationships/image" Target="../media/image81.png"/></Relationships>
</file>

<file path=ppt/slides/_rels/slide43.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53.xml"/></Relationships>
</file>

<file path=ppt/slides/_rels/slide4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53.xml"/><Relationship Id="rId6" Type="http://schemas.openxmlformats.org/officeDocument/2006/relationships/image" Target="../media/image83.png"/><Relationship Id="rId5" Type="http://schemas.openxmlformats.org/officeDocument/2006/relationships/image" Target="../media/image87.png"/><Relationship Id="rId4" Type="http://schemas.openxmlformats.org/officeDocument/2006/relationships/image" Target="../media/image86.png"/></Relationships>
</file>

<file path=ppt/slides/_rels/slide4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4.png"/><Relationship Id="rId1" Type="http://schemas.openxmlformats.org/officeDocument/2006/relationships/slideLayout" Target="../slideLayouts/slideLayout53.xml"/></Relationships>
</file>

<file path=ppt/slides/_rels/slide4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53.xml"/></Relationships>
</file>

<file path=ppt/slides/_rels/slide4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53.xm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notesSlide" Target="../notesSlides/notesSlide6.xml"/><Relationship Id="rId7" Type="http://schemas.openxmlformats.org/officeDocument/2006/relationships/image" Target="../media/image92.png"/><Relationship Id="rId2" Type="http://schemas.openxmlformats.org/officeDocument/2006/relationships/slideLayout" Target="../slideLayouts/slideLayout18.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91.png"/><Relationship Id="rId10" Type="http://schemas.openxmlformats.org/officeDocument/2006/relationships/slide" Target="slide3.xml"/><Relationship Id="rId4" Type="http://schemas.openxmlformats.org/officeDocument/2006/relationships/oleObject" Target="../embeddings/oleObject1.bin"/><Relationship Id="rId9" Type="http://schemas.openxmlformats.org/officeDocument/2006/relationships/image" Target="../media/image93.png"/></Relationships>
</file>

<file path=ppt/slides/_rels/slide49.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94.png"/><Relationship Id="rId7" Type="http://schemas.openxmlformats.org/officeDocument/2006/relationships/image" Target="../media/image98.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image" Target="../media/image95.png"/><Relationship Id="rId9" Type="http://schemas.openxmlformats.org/officeDocument/2006/relationships/image" Target="../media/image100.png"/></Relationships>
</file>

<file path=ppt/slides/_rels/slide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slide" Target="slide6.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95.png"/><Relationship Id="rId7" Type="http://schemas.openxmlformats.org/officeDocument/2006/relationships/image" Target="../media/image97.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02.png"/><Relationship Id="rId5" Type="http://schemas.openxmlformats.org/officeDocument/2006/relationships/image" Target="../media/image101.png"/><Relationship Id="rId4" Type="http://schemas.openxmlformats.org/officeDocument/2006/relationships/image" Target="../media/image96.png"/></Relationships>
</file>

<file path=ppt/slides/_rels/slide51.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03.png"/><Relationship Id="rId7" Type="http://schemas.openxmlformats.org/officeDocument/2006/relationships/image" Target="../media/image107.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06.png"/><Relationship Id="rId5" Type="http://schemas.openxmlformats.org/officeDocument/2006/relationships/image" Target="../media/image105.png"/><Relationship Id="rId10" Type="http://schemas.openxmlformats.org/officeDocument/2006/relationships/image" Target="../media/image100.png"/><Relationship Id="rId4" Type="http://schemas.openxmlformats.org/officeDocument/2006/relationships/image" Target="../media/image104.png"/><Relationship Id="rId9" Type="http://schemas.openxmlformats.org/officeDocument/2006/relationships/image" Target="../media/image109.png"/></Relationships>
</file>

<file path=ppt/slides/_rels/slide52.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7.png"/><Relationship Id="rId7" Type="http://schemas.openxmlformats.org/officeDocument/2006/relationships/image" Target="../media/image113.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slides/_rels/slide5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107.png"/><Relationship Id="rId7" Type="http://schemas.openxmlformats.org/officeDocument/2006/relationships/image" Target="../media/image117.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0.png"/></Relationships>
</file>

<file path=ppt/slides/_rels/slide54.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07.png"/><Relationship Id="rId7" Type="http://schemas.openxmlformats.org/officeDocument/2006/relationships/image" Target="../media/image119.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18.png"/><Relationship Id="rId5" Type="http://schemas.openxmlformats.org/officeDocument/2006/relationships/image" Target="../media/image96.png"/><Relationship Id="rId10" Type="http://schemas.openxmlformats.org/officeDocument/2006/relationships/image" Target="../media/image100.png"/><Relationship Id="rId4" Type="http://schemas.openxmlformats.org/officeDocument/2006/relationships/image" Target="../media/image111.png"/><Relationship Id="rId9" Type="http://schemas.openxmlformats.org/officeDocument/2006/relationships/image" Target="../media/image121.png"/></Relationships>
</file>

<file path=ppt/slides/_rels/slide55.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0.png"/><Relationship Id="rId7" Type="http://schemas.openxmlformats.org/officeDocument/2006/relationships/image" Target="../media/image125.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png"/></Relationships>
</file>

<file path=ppt/slides/_rels/slide56.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27.png"/><Relationship Id="rId2" Type="http://schemas.openxmlformats.org/officeDocument/2006/relationships/slide" Target="slide3.xml"/><Relationship Id="rId1" Type="http://schemas.openxmlformats.org/officeDocument/2006/relationships/slideLayout" Target="../slideLayouts/slideLayout23.xml"/><Relationship Id="rId6" Type="http://schemas.openxmlformats.org/officeDocument/2006/relationships/image" Target="../media/image107.png"/><Relationship Id="rId5" Type="http://schemas.openxmlformats.org/officeDocument/2006/relationships/image" Target="../media/image113.png"/><Relationship Id="rId4" Type="http://schemas.openxmlformats.org/officeDocument/2006/relationships/image" Target="../media/image126.png"/></Relationships>
</file>

<file path=ppt/slides/_rels/slide5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image" Target="../media/image100.png"/><Relationship Id="rId5" Type="http://schemas.openxmlformats.org/officeDocument/2006/relationships/image" Target="../media/image128.png"/><Relationship Id="rId4" Type="http://schemas.openxmlformats.org/officeDocument/2006/relationships/image" Target="../media/image105.png"/></Relationships>
</file>

<file path=ppt/slides/_rels/slide58.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100.png"/><Relationship Id="rId2" Type="http://schemas.openxmlformats.org/officeDocument/2006/relationships/notesSlide" Target="../notesSlides/notesSlide8.xml"/><Relationship Id="rId1" Type="http://schemas.openxmlformats.org/officeDocument/2006/relationships/slideLayout" Target="../slideLayouts/slideLayout18.xml"/><Relationship Id="rId6" Type="http://schemas.openxmlformats.org/officeDocument/2006/relationships/image" Target="../media/image129.png"/><Relationship Id="rId5" Type="http://schemas.openxmlformats.org/officeDocument/2006/relationships/image" Target="../media/image128.png"/><Relationship Id="rId4" Type="http://schemas.openxmlformats.org/officeDocument/2006/relationships/image" Target="../media/image105.png"/></Relationships>
</file>

<file path=ppt/slides/_rels/slide59.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100.png"/><Relationship Id="rId2" Type="http://schemas.openxmlformats.org/officeDocument/2006/relationships/notesSlide" Target="../notesSlides/notesSlide9.xml"/><Relationship Id="rId1" Type="http://schemas.openxmlformats.org/officeDocument/2006/relationships/slideLayout" Target="../slideLayouts/slideLayout18.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6.xml.rels><?xml version="1.0" encoding="UTF-8" standalone="yes"?>
<Relationships xmlns="http://schemas.openxmlformats.org/package/2006/relationships"><Relationship Id="rId3" Type="http://schemas.openxmlformats.org/officeDocument/2006/relationships/slide" Target="slide228.xml"/><Relationship Id="rId2" Type="http://schemas.openxmlformats.org/officeDocument/2006/relationships/slide" Target="slide27.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32.png"/><Relationship Id="rId7" Type="http://schemas.openxmlformats.org/officeDocument/2006/relationships/image" Target="../media/image136.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35.png"/><Relationship Id="rId5" Type="http://schemas.openxmlformats.org/officeDocument/2006/relationships/image" Target="../media/image134.png"/><Relationship Id="rId4" Type="http://schemas.openxmlformats.org/officeDocument/2006/relationships/image" Target="../media/image133.png"/></Relationships>
</file>

<file path=ppt/slides/_rels/slide6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39.png"/></Relationships>
</file>

<file path=ppt/slides/_rels/slide6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00.png"/><Relationship Id="rId5" Type="http://schemas.openxmlformats.org/officeDocument/2006/relationships/image" Target="../media/image144.png"/><Relationship Id="rId4" Type="http://schemas.openxmlformats.org/officeDocument/2006/relationships/image" Target="../media/image143.png"/></Relationships>
</file>

<file path=ppt/slides/_rels/slide63.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image" Target="../media/image145.png"/><Relationship Id="rId7" Type="http://schemas.openxmlformats.org/officeDocument/2006/relationships/image" Target="../media/image149.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48.png"/><Relationship Id="rId5" Type="http://schemas.openxmlformats.org/officeDocument/2006/relationships/image" Target="../media/image147.png"/><Relationship Id="rId10" Type="http://schemas.openxmlformats.org/officeDocument/2006/relationships/image" Target="../media/image152.png"/><Relationship Id="rId4" Type="http://schemas.openxmlformats.org/officeDocument/2006/relationships/image" Target="../media/image146.png"/><Relationship Id="rId9" Type="http://schemas.openxmlformats.org/officeDocument/2006/relationships/image" Target="../media/image151.png"/></Relationships>
</file>

<file path=ppt/slides/_rels/slide64.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48.png"/><Relationship Id="rId7" Type="http://schemas.openxmlformats.org/officeDocument/2006/relationships/image" Target="../media/image156.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55.png"/><Relationship Id="rId11" Type="http://schemas.openxmlformats.org/officeDocument/2006/relationships/image" Target="../media/image152.png"/><Relationship Id="rId5" Type="http://schemas.openxmlformats.org/officeDocument/2006/relationships/image" Target="../media/image154.png"/><Relationship Id="rId10" Type="http://schemas.openxmlformats.org/officeDocument/2006/relationships/image" Target="../media/image151.png"/><Relationship Id="rId4" Type="http://schemas.openxmlformats.org/officeDocument/2006/relationships/image" Target="../media/image153.png"/><Relationship Id="rId9" Type="http://schemas.openxmlformats.org/officeDocument/2006/relationships/image" Target="../media/image150.png"/></Relationships>
</file>

<file path=ppt/slides/_rels/slide6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s>
</file>

<file path=ppt/slides/_rels/slide66.xml.rels><?xml version="1.0" encoding="UTF-8" standalone="yes"?>
<Relationships xmlns="http://schemas.openxmlformats.org/package/2006/relationships"><Relationship Id="rId3" Type="http://schemas.openxmlformats.org/officeDocument/2006/relationships/slide" Target="slide114.xml"/><Relationship Id="rId2" Type="http://schemas.openxmlformats.org/officeDocument/2006/relationships/notesSlide" Target="../notesSlides/notesSlide10.xml"/><Relationship Id="rId1" Type="http://schemas.openxmlformats.org/officeDocument/2006/relationships/slideLayout" Target="../slideLayouts/slideLayout18.xml"/><Relationship Id="rId5" Type="http://schemas.openxmlformats.org/officeDocument/2006/relationships/image" Target="../media/image163.png"/><Relationship Id="rId4" Type="http://schemas.openxmlformats.org/officeDocument/2006/relationships/image" Target="../media/image162.png"/></Relationships>
</file>

<file path=ppt/slides/_rels/slide67.xml.rels><?xml version="1.0" encoding="UTF-8" standalone="yes"?>
<Relationships xmlns="http://schemas.openxmlformats.org/package/2006/relationships"><Relationship Id="rId8" Type="http://schemas.openxmlformats.org/officeDocument/2006/relationships/image" Target="../media/image168.png"/><Relationship Id="rId3" Type="http://schemas.openxmlformats.org/officeDocument/2006/relationships/slide" Target="slide3.xml"/><Relationship Id="rId7" Type="http://schemas.openxmlformats.org/officeDocument/2006/relationships/image" Target="../media/image167.png"/><Relationship Id="rId2" Type="http://schemas.openxmlformats.org/officeDocument/2006/relationships/notesSlide" Target="../notesSlides/notesSlide11.xml"/><Relationship Id="rId1" Type="http://schemas.openxmlformats.org/officeDocument/2006/relationships/slideLayout" Target="../slideLayouts/slideLayout18.xml"/><Relationship Id="rId6" Type="http://schemas.openxmlformats.org/officeDocument/2006/relationships/image" Target="../media/image166.png"/><Relationship Id="rId5" Type="http://schemas.openxmlformats.org/officeDocument/2006/relationships/image" Target="../media/image165.png"/><Relationship Id="rId10" Type="http://schemas.openxmlformats.org/officeDocument/2006/relationships/image" Target="../media/image170.png"/><Relationship Id="rId4" Type="http://schemas.openxmlformats.org/officeDocument/2006/relationships/image" Target="../media/image164.png"/><Relationship Id="rId9" Type="http://schemas.openxmlformats.org/officeDocument/2006/relationships/image" Target="../media/image169.png"/></Relationships>
</file>

<file path=ppt/slides/_rels/slide6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xml"/><Relationship Id="rId1" Type="http://schemas.openxmlformats.org/officeDocument/2006/relationships/slideLayout" Target="../slideLayouts/slideLayout18.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6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3.xml"/><Relationship Id="rId1" Type="http://schemas.openxmlformats.org/officeDocument/2006/relationships/slideLayout" Target="../slideLayouts/slideLayout18.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s>
</file>

<file path=ppt/slides/_rels/slide7.xml.rels><?xml version="1.0" encoding="UTF-8" standalone="yes"?>
<Relationships xmlns="http://schemas.openxmlformats.org/package/2006/relationships"><Relationship Id="rId3" Type="http://schemas.openxmlformats.org/officeDocument/2006/relationships/slide" Target="slide86.xml"/><Relationship Id="rId2" Type="http://schemas.openxmlformats.org/officeDocument/2006/relationships/slide" Target="slide54.xml"/><Relationship Id="rId1" Type="http://schemas.openxmlformats.org/officeDocument/2006/relationships/slideLayout" Target="../slideLayouts/slideLayout7.xml"/><Relationship Id="rId5" Type="http://schemas.openxmlformats.org/officeDocument/2006/relationships/slide" Target="slide228.xml"/><Relationship Id="rId4" Type="http://schemas.openxmlformats.org/officeDocument/2006/relationships/slide" Target="slide27.xml"/></Relationships>
</file>

<file path=ppt/slides/_rels/slide7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4.xml"/><Relationship Id="rId1" Type="http://schemas.openxmlformats.org/officeDocument/2006/relationships/slideLayout" Target="../slideLayouts/slideLayout18.xml"/><Relationship Id="rId5" Type="http://schemas.openxmlformats.org/officeDocument/2006/relationships/image" Target="../media/image178.png"/><Relationship Id="rId4" Type="http://schemas.openxmlformats.org/officeDocument/2006/relationships/image" Target="../media/image177.png"/></Relationships>
</file>

<file path=ppt/slides/_rels/slide7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5.xml"/><Relationship Id="rId1" Type="http://schemas.openxmlformats.org/officeDocument/2006/relationships/slideLayout" Target="../slideLayouts/slideLayout18.xml"/><Relationship Id="rId5" Type="http://schemas.openxmlformats.org/officeDocument/2006/relationships/image" Target="../media/image180.png"/><Relationship Id="rId4" Type="http://schemas.openxmlformats.org/officeDocument/2006/relationships/image" Target="../media/image179.png"/></Relationships>
</file>

<file path=ppt/slides/_rels/slide7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6.xml"/><Relationship Id="rId1" Type="http://schemas.openxmlformats.org/officeDocument/2006/relationships/slideLayout" Target="../slideLayouts/slideLayout18.xml"/><Relationship Id="rId5" Type="http://schemas.openxmlformats.org/officeDocument/2006/relationships/image" Target="../media/image182.png"/><Relationship Id="rId4" Type="http://schemas.openxmlformats.org/officeDocument/2006/relationships/image" Target="../media/image181.png"/></Relationships>
</file>

<file path=ppt/slides/_rels/slide73.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186.png"/><Relationship Id="rId2" Type="http://schemas.openxmlformats.org/officeDocument/2006/relationships/notesSlide" Target="../notesSlides/notesSlide17.xml"/><Relationship Id="rId1" Type="http://schemas.openxmlformats.org/officeDocument/2006/relationships/slideLayout" Target="../slideLayouts/slideLayout18.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83.png"/></Relationships>
</file>

<file path=ppt/slides/_rels/slide74.xml.rels><?xml version="1.0" encoding="UTF-8" standalone="yes"?>
<Relationships xmlns="http://schemas.openxmlformats.org/package/2006/relationships"><Relationship Id="rId8" Type="http://schemas.openxmlformats.org/officeDocument/2006/relationships/image" Target="../media/image190.png"/><Relationship Id="rId3" Type="http://schemas.openxmlformats.org/officeDocument/2006/relationships/slide" Target="slide3.xml"/><Relationship Id="rId7" Type="http://schemas.openxmlformats.org/officeDocument/2006/relationships/image" Target="../media/image189.png"/><Relationship Id="rId2" Type="http://schemas.openxmlformats.org/officeDocument/2006/relationships/notesSlide" Target="../notesSlides/notesSlide18.xml"/><Relationship Id="rId1" Type="http://schemas.openxmlformats.org/officeDocument/2006/relationships/slideLayout" Target="../slideLayouts/slideLayout18.xml"/><Relationship Id="rId6" Type="http://schemas.openxmlformats.org/officeDocument/2006/relationships/image" Target="../media/image188.png"/><Relationship Id="rId5" Type="http://schemas.openxmlformats.org/officeDocument/2006/relationships/image" Target="../media/image187.png"/><Relationship Id="rId4" Type="http://schemas.openxmlformats.org/officeDocument/2006/relationships/image" Target="../media/image100.png"/><Relationship Id="rId9" Type="http://schemas.openxmlformats.org/officeDocument/2006/relationships/image" Target="../media/image191.png"/></Relationships>
</file>

<file path=ppt/slides/_rels/slide75.xml.rels><?xml version="1.0" encoding="UTF-8" standalone="yes"?>
<Relationships xmlns="http://schemas.openxmlformats.org/package/2006/relationships"><Relationship Id="rId8" Type="http://schemas.openxmlformats.org/officeDocument/2006/relationships/image" Target="../media/image196.png"/><Relationship Id="rId3" Type="http://schemas.openxmlformats.org/officeDocument/2006/relationships/slide" Target="slide3.xml"/><Relationship Id="rId7" Type="http://schemas.openxmlformats.org/officeDocument/2006/relationships/image" Target="../media/image195.png"/><Relationship Id="rId2" Type="http://schemas.openxmlformats.org/officeDocument/2006/relationships/notesSlide" Target="../notesSlides/notesSlide19.xml"/><Relationship Id="rId1" Type="http://schemas.openxmlformats.org/officeDocument/2006/relationships/slideLayout" Target="../slideLayouts/slideLayout18.xml"/><Relationship Id="rId6" Type="http://schemas.openxmlformats.org/officeDocument/2006/relationships/image" Target="../media/image194.png"/><Relationship Id="rId5" Type="http://schemas.openxmlformats.org/officeDocument/2006/relationships/image" Target="../media/image193.png"/><Relationship Id="rId4" Type="http://schemas.openxmlformats.org/officeDocument/2006/relationships/image" Target="../media/image192.png"/><Relationship Id="rId9" Type="http://schemas.openxmlformats.org/officeDocument/2006/relationships/image" Target="../media/image197.png"/></Relationships>
</file>

<file path=ppt/slides/_rels/slide76.xml.rels><?xml version="1.0" encoding="UTF-8" standalone="yes"?>
<Relationships xmlns="http://schemas.openxmlformats.org/package/2006/relationships"><Relationship Id="rId8" Type="http://schemas.openxmlformats.org/officeDocument/2006/relationships/image" Target="../media/image202.png"/><Relationship Id="rId3" Type="http://schemas.openxmlformats.org/officeDocument/2006/relationships/slide" Target="slide3.xml"/><Relationship Id="rId7" Type="http://schemas.openxmlformats.org/officeDocument/2006/relationships/image" Target="../media/image201.png"/><Relationship Id="rId2" Type="http://schemas.openxmlformats.org/officeDocument/2006/relationships/notesSlide" Target="../notesSlides/notesSlide20.xml"/><Relationship Id="rId1" Type="http://schemas.openxmlformats.org/officeDocument/2006/relationships/slideLayout" Target="../slideLayouts/slideLayout18.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 Id="rId9" Type="http://schemas.openxmlformats.org/officeDocument/2006/relationships/image" Target="../media/image203.png"/></Relationships>
</file>

<file path=ppt/slides/_rels/slide77.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slide" Target="slide3.xml"/><Relationship Id="rId7" Type="http://schemas.openxmlformats.org/officeDocument/2006/relationships/image" Target="../media/image207.png"/><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204.png"/></Relationships>
</file>

<file path=ppt/slides/_rels/slide7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slide" Target="slide3.xml"/><Relationship Id="rId7" Type="http://schemas.openxmlformats.org/officeDocument/2006/relationships/image" Target="../media/image209.png"/><Relationship Id="rId2" Type="http://schemas.openxmlformats.org/officeDocument/2006/relationships/notesSlide" Target="../notesSlides/notesSlide22.xml"/><Relationship Id="rId1" Type="http://schemas.openxmlformats.org/officeDocument/2006/relationships/slideLayout" Target="../slideLayouts/slideLayout18.xml"/><Relationship Id="rId6" Type="http://schemas.microsoft.com/office/2007/relationships/hdphoto" Target="../media/hdphoto6.wdp"/><Relationship Id="rId5" Type="http://schemas.openxmlformats.org/officeDocument/2006/relationships/image" Target="../media/image208.png"/><Relationship Id="rId10" Type="http://schemas.openxmlformats.org/officeDocument/2006/relationships/image" Target="../media/image211.png"/><Relationship Id="rId4" Type="http://schemas.openxmlformats.org/officeDocument/2006/relationships/image" Target="../media/image100.png"/><Relationship Id="rId9" Type="http://schemas.openxmlformats.org/officeDocument/2006/relationships/image" Target="../media/image210.png"/></Relationships>
</file>

<file path=ppt/slides/_rels/slide79.xml.rels><?xml version="1.0" encoding="UTF-8" standalone="yes"?>
<Relationships xmlns="http://schemas.openxmlformats.org/package/2006/relationships"><Relationship Id="rId8" Type="http://schemas.openxmlformats.org/officeDocument/2006/relationships/image" Target="../media/image215.png"/><Relationship Id="rId3" Type="http://schemas.openxmlformats.org/officeDocument/2006/relationships/slide" Target="slide3.xml"/><Relationship Id="rId7" Type="http://schemas.openxmlformats.org/officeDocument/2006/relationships/image" Target="../media/image214.png"/><Relationship Id="rId2" Type="http://schemas.openxmlformats.org/officeDocument/2006/relationships/notesSlide" Target="../notesSlides/notesSlide23.xml"/><Relationship Id="rId1" Type="http://schemas.openxmlformats.org/officeDocument/2006/relationships/slideLayout" Target="../slideLayouts/slideLayout18.xml"/><Relationship Id="rId6" Type="http://schemas.openxmlformats.org/officeDocument/2006/relationships/image" Target="../media/image213.png"/><Relationship Id="rId5" Type="http://schemas.microsoft.com/office/2007/relationships/hdphoto" Target="../media/hdphoto8.wdp"/><Relationship Id="rId10" Type="http://schemas.openxmlformats.org/officeDocument/2006/relationships/image" Target="../media/image217.png"/><Relationship Id="rId4" Type="http://schemas.openxmlformats.org/officeDocument/2006/relationships/image" Target="../media/image212.png"/><Relationship Id="rId9" Type="http://schemas.openxmlformats.org/officeDocument/2006/relationships/image" Target="../media/image216.png"/></Relationships>
</file>

<file path=ppt/slides/_rels/slide8.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slide" Target="slide137.xml"/><Relationship Id="rId1" Type="http://schemas.openxmlformats.org/officeDocument/2006/relationships/slideLayout" Target="../slideLayouts/slideLayout7.xml"/><Relationship Id="rId4" Type="http://schemas.openxmlformats.org/officeDocument/2006/relationships/slide" Target="slide86.xml"/></Relationships>
</file>

<file path=ppt/slides/_rels/slide80.xml.rels><?xml version="1.0" encoding="UTF-8" standalone="yes"?>
<Relationships xmlns="http://schemas.openxmlformats.org/package/2006/relationships"><Relationship Id="rId8" Type="http://schemas.openxmlformats.org/officeDocument/2006/relationships/image" Target="../media/image222.png"/><Relationship Id="rId3" Type="http://schemas.openxmlformats.org/officeDocument/2006/relationships/slide" Target="slide3.xml"/><Relationship Id="rId7" Type="http://schemas.openxmlformats.org/officeDocument/2006/relationships/image" Target="../media/image221.png"/><Relationship Id="rId12" Type="http://schemas.openxmlformats.org/officeDocument/2006/relationships/image" Target="../media/image216.png"/><Relationship Id="rId2" Type="http://schemas.openxmlformats.org/officeDocument/2006/relationships/notesSlide" Target="../notesSlides/notesSlide24.xml"/><Relationship Id="rId1" Type="http://schemas.openxmlformats.org/officeDocument/2006/relationships/slideLayout" Target="../slideLayouts/slideLayout18.xml"/><Relationship Id="rId6" Type="http://schemas.openxmlformats.org/officeDocument/2006/relationships/image" Target="../media/image220.png"/><Relationship Id="rId11" Type="http://schemas.openxmlformats.org/officeDocument/2006/relationships/image" Target="../media/image213.png"/><Relationship Id="rId5" Type="http://schemas.openxmlformats.org/officeDocument/2006/relationships/image" Target="../media/image219.png"/><Relationship Id="rId10" Type="http://schemas.microsoft.com/office/2007/relationships/hdphoto" Target="../media/hdphoto8.wdp"/><Relationship Id="rId4" Type="http://schemas.openxmlformats.org/officeDocument/2006/relationships/image" Target="../media/image218.png"/><Relationship Id="rId9" Type="http://schemas.openxmlformats.org/officeDocument/2006/relationships/image" Target="../media/image212.png"/></Relationships>
</file>

<file path=ppt/slides/_rels/slide81.xml.rels><?xml version="1.0" encoding="UTF-8" standalone="yes"?>
<Relationships xmlns="http://schemas.openxmlformats.org/package/2006/relationships"><Relationship Id="rId8" Type="http://schemas.microsoft.com/office/2007/relationships/hdphoto" Target="../media/hdphoto10.wdp"/><Relationship Id="rId3" Type="http://schemas.openxmlformats.org/officeDocument/2006/relationships/slide" Target="slide3.xml"/><Relationship Id="rId7" Type="http://schemas.openxmlformats.org/officeDocument/2006/relationships/image" Target="../media/image225.png"/><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microsoft.com/office/2007/relationships/hdphoto" Target="../media/hdphoto9.wdp"/><Relationship Id="rId5" Type="http://schemas.openxmlformats.org/officeDocument/2006/relationships/image" Target="../media/image224.png"/><Relationship Id="rId4" Type="http://schemas.openxmlformats.org/officeDocument/2006/relationships/image" Target="../media/image223.png"/><Relationship Id="rId9" Type="http://schemas.openxmlformats.org/officeDocument/2006/relationships/image" Target="../media/image226.png"/></Relationships>
</file>

<file path=ppt/slides/_rels/slide82.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100.pn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229.png"/><Relationship Id="rId5" Type="http://schemas.openxmlformats.org/officeDocument/2006/relationships/image" Target="../media/image228.png"/><Relationship Id="rId4" Type="http://schemas.openxmlformats.org/officeDocument/2006/relationships/image" Target="../media/image227.png"/></Relationships>
</file>

<file path=ppt/slides/_rels/slide83.xml.rels><?xml version="1.0" encoding="UTF-8" standalone="yes"?>
<Relationships xmlns="http://schemas.openxmlformats.org/package/2006/relationships"><Relationship Id="rId8" Type="http://schemas.microsoft.com/office/2007/relationships/hdphoto" Target="../media/hdphoto12.wdp"/><Relationship Id="rId3" Type="http://schemas.openxmlformats.org/officeDocument/2006/relationships/slide" Target="slide3.xml"/><Relationship Id="rId7" Type="http://schemas.openxmlformats.org/officeDocument/2006/relationships/image" Target="../media/image232.pn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231.png"/><Relationship Id="rId5" Type="http://schemas.microsoft.com/office/2007/relationships/hdphoto" Target="../media/hdphoto11.wdp"/><Relationship Id="rId10" Type="http://schemas.openxmlformats.org/officeDocument/2006/relationships/image" Target="../media/image234.png"/><Relationship Id="rId4" Type="http://schemas.openxmlformats.org/officeDocument/2006/relationships/image" Target="../media/image230.png"/><Relationship Id="rId9" Type="http://schemas.openxmlformats.org/officeDocument/2006/relationships/image" Target="../media/image233.png"/></Relationships>
</file>

<file path=ppt/slides/_rels/slide84.xml.rels><?xml version="1.0" encoding="UTF-8" standalone="yes"?>
<Relationships xmlns="http://schemas.openxmlformats.org/package/2006/relationships"><Relationship Id="rId8" Type="http://schemas.microsoft.com/office/2007/relationships/hdphoto" Target="../media/hdphoto12.wdp"/><Relationship Id="rId3" Type="http://schemas.openxmlformats.org/officeDocument/2006/relationships/slide" Target="slide3.xml"/><Relationship Id="rId7" Type="http://schemas.openxmlformats.org/officeDocument/2006/relationships/image" Target="../media/image232.png"/><Relationship Id="rId2" Type="http://schemas.openxmlformats.org/officeDocument/2006/relationships/notesSlide" Target="../notesSlides/notesSlide28.xml"/><Relationship Id="rId1" Type="http://schemas.openxmlformats.org/officeDocument/2006/relationships/slideLayout" Target="../slideLayouts/slideLayout18.xml"/><Relationship Id="rId6" Type="http://schemas.openxmlformats.org/officeDocument/2006/relationships/image" Target="../media/image231.png"/><Relationship Id="rId5" Type="http://schemas.microsoft.com/office/2007/relationships/hdphoto" Target="../media/hdphoto11.wdp"/><Relationship Id="rId4" Type="http://schemas.openxmlformats.org/officeDocument/2006/relationships/image" Target="../media/image230.png"/><Relationship Id="rId9" Type="http://schemas.openxmlformats.org/officeDocument/2006/relationships/image" Target="../media/image235.png"/></Relationships>
</file>

<file path=ppt/slides/_rels/slide85.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29.xml"/><Relationship Id="rId1" Type="http://schemas.openxmlformats.org/officeDocument/2006/relationships/slideLayout" Target="../slideLayouts/slideLayout18.xml"/><Relationship Id="rId5" Type="http://schemas.openxmlformats.org/officeDocument/2006/relationships/image" Target="../media/image237.png"/><Relationship Id="rId4" Type="http://schemas.openxmlformats.org/officeDocument/2006/relationships/image" Target="../media/image236.png"/></Relationships>
</file>

<file path=ppt/slides/_rels/slide86.xml.rels><?xml version="1.0" encoding="UTF-8" standalone="yes"?>
<Relationships xmlns="http://schemas.openxmlformats.org/package/2006/relationships"><Relationship Id="rId3" Type="http://schemas.openxmlformats.org/officeDocument/2006/relationships/slide" Target="slide28.xml"/><Relationship Id="rId7" Type="http://schemas.openxmlformats.org/officeDocument/2006/relationships/image" Target="../media/image241.png"/><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image" Target="../media/image240.png"/><Relationship Id="rId5" Type="http://schemas.openxmlformats.org/officeDocument/2006/relationships/image" Target="../media/image239.png"/><Relationship Id="rId4" Type="http://schemas.openxmlformats.org/officeDocument/2006/relationships/image" Target="../media/image238.png"/></Relationships>
</file>

<file path=ppt/slides/_rels/slide87.xml.rels><?xml version="1.0" encoding="UTF-8" standalone="yes"?>
<Relationships xmlns="http://schemas.openxmlformats.org/package/2006/relationships"><Relationship Id="rId8" Type="http://schemas.openxmlformats.org/officeDocument/2006/relationships/image" Target="../media/image246.png"/><Relationship Id="rId3" Type="http://schemas.openxmlformats.org/officeDocument/2006/relationships/slide" Target="slide3.xml"/><Relationship Id="rId7" Type="http://schemas.openxmlformats.org/officeDocument/2006/relationships/image" Target="../media/image245.png"/><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image" Target="../media/image244.png"/><Relationship Id="rId5" Type="http://schemas.openxmlformats.org/officeDocument/2006/relationships/image" Target="../media/image243.png"/><Relationship Id="rId4" Type="http://schemas.openxmlformats.org/officeDocument/2006/relationships/image" Target="../media/image242.png"/></Relationships>
</file>

<file path=ppt/slides/_rels/slide88.xml.rels><?xml version="1.0" encoding="UTF-8" standalone="yes"?>
<Relationships xmlns="http://schemas.openxmlformats.org/package/2006/relationships"><Relationship Id="rId8" Type="http://schemas.openxmlformats.org/officeDocument/2006/relationships/image" Target="../media/image251.png"/><Relationship Id="rId3" Type="http://schemas.openxmlformats.org/officeDocument/2006/relationships/slide" Target="slide3.xml"/><Relationship Id="rId7" Type="http://schemas.openxmlformats.org/officeDocument/2006/relationships/image" Target="../media/image250.png"/><Relationship Id="rId2" Type="http://schemas.openxmlformats.org/officeDocument/2006/relationships/notesSlide" Target="../notesSlides/notesSlide32.xml"/><Relationship Id="rId1" Type="http://schemas.openxmlformats.org/officeDocument/2006/relationships/slideLayout" Target="../slideLayouts/slideLayout18.xml"/><Relationship Id="rId6" Type="http://schemas.openxmlformats.org/officeDocument/2006/relationships/image" Target="../media/image249.png"/><Relationship Id="rId5" Type="http://schemas.openxmlformats.org/officeDocument/2006/relationships/image" Target="../media/image248.png"/><Relationship Id="rId4" Type="http://schemas.openxmlformats.org/officeDocument/2006/relationships/image" Target="../media/image247.png"/><Relationship Id="rId9" Type="http://schemas.openxmlformats.org/officeDocument/2006/relationships/image" Target="../media/image252.png"/></Relationships>
</file>

<file path=ppt/slides/_rels/slide89.xml.rels><?xml version="1.0" encoding="UTF-8" standalone="yes"?>
<Relationships xmlns="http://schemas.openxmlformats.org/package/2006/relationships"><Relationship Id="rId8" Type="http://schemas.openxmlformats.org/officeDocument/2006/relationships/image" Target="../media/image255.png"/><Relationship Id="rId3" Type="http://schemas.openxmlformats.org/officeDocument/2006/relationships/slide" Target="slide3.xml"/><Relationship Id="rId7" Type="http://schemas.openxmlformats.org/officeDocument/2006/relationships/image" Target="../media/image254.png"/><Relationship Id="rId2" Type="http://schemas.openxmlformats.org/officeDocument/2006/relationships/notesSlide" Target="../notesSlides/notesSlide33.xml"/><Relationship Id="rId1" Type="http://schemas.openxmlformats.org/officeDocument/2006/relationships/slideLayout" Target="../slideLayouts/slideLayout18.xml"/><Relationship Id="rId6" Type="http://schemas.openxmlformats.org/officeDocument/2006/relationships/image" Target="../media/image250.png"/><Relationship Id="rId5" Type="http://schemas.openxmlformats.org/officeDocument/2006/relationships/image" Target="../media/image253.png"/><Relationship Id="rId4" Type="http://schemas.openxmlformats.org/officeDocument/2006/relationships/image" Target="../media/image252.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8" Type="http://schemas.openxmlformats.org/officeDocument/2006/relationships/image" Target="../media/image260.png"/><Relationship Id="rId3" Type="http://schemas.openxmlformats.org/officeDocument/2006/relationships/slide" Target="slide3.xml"/><Relationship Id="rId7" Type="http://schemas.openxmlformats.org/officeDocument/2006/relationships/image" Target="../media/image259.png"/><Relationship Id="rId2" Type="http://schemas.openxmlformats.org/officeDocument/2006/relationships/notesSlide" Target="../notesSlides/notesSlide34.xml"/><Relationship Id="rId1" Type="http://schemas.openxmlformats.org/officeDocument/2006/relationships/slideLayout" Target="../slideLayouts/slideLayout18.xml"/><Relationship Id="rId6" Type="http://schemas.openxmlformats.org/officeDocument/2006/relationships/image" Target="../media/image258.png"/><Relationship Id="rId5" Type="http://schemas.openxmlformats.org/officeDocument/2006/relationships/image" Target="../media/image257.png"/><Relationship Id="rId10" Type="http://schemas.openxmlformats.org/officeDocument/2006/relationships/image" Target="../media/image262.png"/><Relationship Id="rId4" Type="http://schemas.openxmlformats.org/officeDocument/2006/relationships/image" Target="../media/image256.png"/><Relationship Id="rId9" Type="http://schemas.openxmlformats.org/officeDocument/2006/relationships/image" Target="../media/image261.png"/></Relationships>
</file>

<file path=ppt/slides/_rels/slide9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5.xml"/><Relationship Id="rId1" Type="http://schemas.openxmlformats.org/officeDocument/2006/relationships/slideLayout" Target="../slideLayouts/slideLayout18.xml"/><Relationship Id="rId5" Type="http://schemas.openxmlformats.org/officeDocument/2006/relationships/image" Target="../media/image264.png"/><Relationship Id="rId4" Type="http://schemas.openxmlformats.org/officeDocument/2006/relationships/image" Target="../media/image263.png"/></Relationships>
</file>

<file path=ppt/slides/_rels/slide92.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slide" Target="slide3.xml"/><Relationship Id="rId7" Type="http://schemas.openxmlformats.org/officeDocument/2006/relationships/image" Target="../media/image268.png"/><Relationship Id="rId2" Type="http://schemas.openxmlformats.org/officeDocument/2006/relationships/notesSlide" Target="../notesSlides/notesSlide36.xml"/><Relationship Id="rId1" Type="http://schemas.openxmlformats.org/officeDocument/2006/relationships/slideLayout" Target="../slideLayouts/slideLayout18.xml"/><Relationship Id="rId6" Type="http://schemas.openxmlformats.org/officeDocument/2006/relationships/image" Target="../media/image267.png"/><Relationship Id="rId5" Type="http://schemas.openxmlformats.org/officeDocument/2006/relationships/image" Target="../media/image266.png"/><Relationship Id="rId10" Type="http://schemas.openxmlformats.org/officeDocument/2006/relationships/image" Target="../media/image271.png"/><Relationship Id="rId4" Type="http://schemas.openxmlformats.org/officeDocument/2006/relationships/image" Target="../media/image265.png"/><Relationship Id="rId9" Type="http://schemas.openxmlformats.org/officeDocument/2006/relationships/image" Target="../media/image270.png"/></Relationships>
</file>

<file path=ppt/slides/_rels/slide9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7.xml"/><Relationship Id="rId1" Type="http://schemas.openxmlformats.org/officeDocument/2006/relationships/slideLayout" Target="../slideLayouts/slideLayout18.xml"/><Relationship Id="rId6" Type="http://schemas.openxmlformats.org/officeDocument/2006/relationships/image" Target="../media/image274.png"/><Relationship Id="rId5" Type="http://schemas.openxmlformats.org/officeDocument/2006/relationships/image" Target="../media/image273.png"/><Relationship Id="rId4" Type="http://schemas.openxmlformats.org/officeDocument/2006/relationships/image" Target="../media/image272.png"/></Relationships>
</file>

<file path=ppt/slides/_rels/slide94.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278.png"/><Relationship Id="rId2" Type="http://schemas.openxmlformats.org/officeDocument/2006/relationships/slide" Target="slide28.xml"/><Relationship Id="rId1" Type="http://schemas.openxmlformats.org/officeDocument/2006/relationships/slideLayout" Target="../slideLayouts/slideLayout23.xml"/><Relationship Id="rId6" Type="http://schemas.openxmlformats.org/officeDocument/2006/relationships/image" Target="../media/image277.png"/><Relationship Id="rId5" Type="http://schemas.openxmlformats.org/officeDocument/2006/relationships/image" Target="../media/image276.png"/><Relationship Id="rId4" Type="http://schemas.openxmlformats.org/officeDocument/2006/relationships/image" Target="../media/image275.png"/></Relationships>
</file>

<file path=ppt/slides/_rels/slide9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 Target="slide28.xml"/><Relationship Id="rId1" Type="http://schemas.openxmlformats.org/officeDocument/2006/relationships/slideLayout" Target="../slideLayouts/slideLayout23.xml"/><Relationship Id="rId5" Type="http://schemas.openxmlformats.org/officeDocument/2006/relationships/image" Target="../media/image280.png"/><Relationship Id="rId4" Type="http://schemas.openxmlformats.org/officeDocument/2006/relationships/image" Target="../media/image279.png"/></Relationships>
</file>

<file path=ppt/slides/_rels/slide96.xml.rels><?xml version="1.0" encoding="UTF-8" standalone="yes"?>
<Relationships xmlns="http://schemas.openxmlformats.org/package/2006/relationships"><Relationship Id="rId3" Type="http://schemas.openxmlformats.org/officeDocument/2006/relationships/image" Target="../media/image281.png"/><Relationship Id="rId7" Type="http://schemas.openxmlformats.org/officeDocument/2006/relationships/image" Target="../media/image100.png"/><Relationship Id="rId2" Type="http://schemas.openxmlformats.org/officeDocument/2006/relationships/slide" Target="slide28.xml"/><Relationship Id="rId1" Type="http://schemas.openxmlformats.org/officeDocument/2006/relationships/slideLayout" Target="../slideLayouts/slideLayout23.xml"/><Relationship Id="rId6" Type="http://schemas.microsoft.com/office/2007/relationships/hdphoto" Target="../media/hdphoto14.wdp"/><Relationship Id="rId5" Type="http://schemas.openxmlformats.org/officeDocument/2006/relationships/image" Target="../media/image282.png"/><Relationship Id="rId4" Type="http://schemas.microsoft.com/office/2007/relationships/hdphoto" Target="../media/hdphoto13.wdp"/></Relationships>
</file>

<file path=ppt/slides/_rels/slide97.xml.rels><?xml version="1.0" encoding="UTF-8" standalone="yes"?>
<Relationships xmlns="http://schemas.openxmlformats.org/package/2006/relationships"><Relationship Id="rId3" Type="http://schemas.openxmlformats.org/officeDocument/2006/relationships/image" Target="../media/image283.png"/><Relationship Id="rId7" Type="http://schemas.openxmlformats.org/officeDocument/2006/relationships/image" Target="../media/image287.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286.png"/><Relationship Id="rId5" Type="http://schemas.openxmlformats.org/officeDocument/2006/relationships/image" Target="../media/image285.png"/><Relationship Id="rId4" Type="http://schemas.openxmlformats.org/officeDocument/2006/relationships/image" Target="../media/image284.png"/></Relationships>
</file>

<file path=ppt/slides/_rels/slide98.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slide" Target="slide108.xml"/><Relationship Id="rId1" Type="http://schemas.openxmlformats.org/officeDocument/2006/relationships/slideLayout" Target="../slideLayouts/slideLayout23.xml"/><Relationship Id="rId5" Type="http://schemas.openxmlformats.org/officeDocument/2006/relationships/image" Target="../media/image289.png"/><Relationship Id="rId4" Type="http://schemas.openxmlformats.org/officeDocument/2006/relationships/image" Target="../media/image108.png"/></Relationships>
</file>

<file path=ppt/slides/_rels/slide99.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slide" Target="slide108.xml"/><Relationship Id="rId1" Type="http://schemas.openxmlformats.org/officeDocument/2006/relationships/slideLayout" Target="../slideLayouts/slideLayout23.xml"/><Relationship Id="rId6" Type="http://schemas.openxmlformats.org/officeDocument/2006/relationships/image" Target="../media/image143.png"/><Relationship Id="rId5" Type="http://schemas.openxmlformats.org/officeDocument/2006/relationships/image" Target="../media/image129.png"/><Relationship Id="rId4" Type="http://schemas.openxmlformats.org/officeDocument/2006/relationships/image" Target="../media/image29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Text Box 2"/>
          <p:cNvSpPr txBox="1">
            <a:spLocks noChangeArrowheads="1"/>
          </p:cNvSpPr>
          <p:nvPr/>
        </p:nvSpPr>
        <p:spPr bwMode="auto">
          <a:xfrm>
            <a:off x="2198688" y="1209675"/>
            <a:ext cx="46497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0"/>
              </a:spcBef>
              <a:buFontTx/>
              <a:buNone/>
            </a:pPr>
            <a:r>
              <a:rPr lang="en-US" altLang="ko-KR" b="1" dirty="0" smtClean="0">
                <a:solidFill>
                  <a:srgbClr val="66FFFF"/>
                </a:solidFill>
                <a:latin typeface="Verdana" pitchFamily="34" charset="0"/>
              </a:rPr>
              <a:t>RB7300T PJT</a:t>
            </a:r>
          </a:p>
          <a:p>
            <a:pPr algn="ctr" eaLnBrk="1" hangingPunct="1">
              <a:spcBef>
                <a:spcPct val="0"/>
              </a:spcBef>
              <a:buFontTx/>
              <a:buNone/>
            </a:pPr>
            <a:r>
              <a:rPr lang="en-US" altLang="ko-KR" b="1" dirty="0" smtClean="0">
                <a:solidFill>
                  <a:srgbClr val="66FFFF"/>
                </a:solidFill>
                <a:latin typeface="Verdana" pitchFamily="34" charset="0"/>
              </a:rPr>
              <a:t>TRAINING MANUAL</a:t>
            </a:r>
            <a:endParaRPr lang="en-US" altLang="ko-KR" b="1" dirty="0">
              <a:solidFill>
                <a:srgbClr val="66FFFF"/>
              </a:solidFill>
              <a:latin typeface="Verdana" pitchFamily="34" charset="0"/>
            </a:endParaRPr>
          </a:p>
        </p:txBody>
      </p:sp>
      <p:sp>
        <p:nvSpPr>
          <p:cNvPr id="1044485" name="Text Box 5"/>
          <p:cNvSpPr txBox="1">
            <a:spLocks noChangeArrowheads="1"/>
          </p:cNvSpPr>
          <p:nvPr/>
        </p:nvSpPr>
        <p:spPr bwMode="auto">
          <a:xfrm>
            <a:off x="757873" y="781690"/>
            <a:ext cx="752922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0"/>
              </a:spcBef>
              <a:buFontTx/>
              <a:buNone/>
            </a:pPr>
            <a:r>
              <a:rPr lang="en-US" altLang="ko-KR" sz="2000" b="1" dirty="0">
                <a:latin typeface="Arial" charset="0"/>
              </a:rPr>
              <a:t>SAMSUNG </a:t>
            </a:r>
            <a:r>
              <a:rPr lang="en-US" altLang="ko-KR" sz="2000" b="1" dirty="0" smtClean="0">
                <a:latin typeface="Arial" charset="0"/>
              </a:rPr>
              <a:t>Bottom Mounted Freezer Refrigerator</a:t>
            </a:r>
            <a:endParaRPr lang="en-US" altLang="ko-KR" sz="2000" b="1" dirty="0">
              <a:latin typeface="Arial" charset="0"/>
            </a:endParaRPr>
          </a:p>
        </p:txBody>
      </p:sp>
      <p:sp>
        <p:nvSpPr>
          <p:cNvPr id="566288" name="Text Box 16"/>
          <p:cNvSpPr txBox="1">
            <a:spLocks noChangeArrowheads="1"/>
          </p:cNvSpPr>
          <p:nvPr/>
        </p:nvSpPr>
        <p:spPr bwMode="auto">
          <a:xfrm>
            <a:off x="1262147" y="3022367"/>
            <a:ext cx="434234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1527175" indent="-1527175"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600" b="1" dirty="0">
                <a:solidFill>
                  <a:schemeClr val="bg1"/>
                </a:solidFill>
                <a:latin typeface="Arial" charset="0"/>
              </a:rPr>
              <a:t>BOTTOM MOUNTED FREEZER TYPE</a:t>
            </a:r>
          </a:p>
          <a:p>
            <a:pPr eaLnBrk="1" hangingPunct="1">
              <a:spcBef>
                <a:spcPct val="0"/>
              </a:spcBef>
              <a:buFontTx/>
              <a:buNone/>
            </a:pPr>
            <a:r>
              <a:rPr lang="en-US" altLang="ko-KR" sz="1600" b="1" dirty="0">
                <a:solidFill>
                  <a:schemeClr val="bg1"/>
                </a:solidFill>
                <a:latin typeface="Arial" charset="0"/>
              </a:rPr>
              <a:t>BASIC MODEL : </a:t>
            </a:r>
            <a:r>
              <a:rPr lang="en-US" altLang="ko-KR" sz="1600" b="1" dirty="0" smtClean="0">
                <a:solidFill>
                  <a:schemeClr val="bg1"/>
                </a:solidFill>
                <a:latin typeface="Arial" charset="0"/>
              </a:rPr>
              <a:t>RL38T775CSR/EG</a:t>
            </a:r>
          </a:p>
          <a:p>
            <a:pPr eaLnBrk="1" hangingPunct="1">
              <a:spcBef>
                <a:spcPct val="0"/>
              </a:spcBef>
              <a:buFontTx/>
              <a:buNone/>
            </a:pPr>
            <a:r>
              <a:rPr lang="en-US" altLang="ko-KR" sz="1600" b="1" dirty="0" smtClean="0">
                <a:solidFill>
                  <a:schemeClr val="bg1"/>
                </a:solidFill>
                <a:latin typeface="Arial" charset="0"/>
              </a:rPr>
              <a:t>MODEL </a:t>
            </a:r>
            <a:r>
              <a:rPr lang="en-US" altLang="ko-KR" sz="1600" b="1" dirty="0">
                <a:solidFill>
                  <a:schemeClr val="bg1"/>
                </a:solidFill>
                <a:latin typeface="Arial" charset="0"/>
              </a:rPr>
              <a:t>CODE  </a:t>
            </a:r>
            <a:r>
              <a:rPr lang="en-US" altLang="ko-KR" sz="1600" b="1" dirty="0" smtClean="0">
                <a:solidFill>
                  <a:schemeClr val="bg1"/>
                </a:solidFill>
                <a:latin typeface="Arial" charset="0"/>
              </a:rPr>
              <a:t>: RB38T* / RB36T* / RB34T*</a:t>
            </a:r>
          </a:p>
          <a:p>
            <a:pPr eaLnBrk="1" hangingPunct="1">
              <a:spcBef>
                <a:spcPct val="0"/>
              </a:spcBef>
              <a:buFontTx/>
              <a:buNone/>
            </a:pPr>
            <a:r>
              <a:rPr lang="en-US" altLang="ko-KR" sz="1600" b="1" dirty="0">
                <a:solidFill>
                  <a:schemeClr val="bg1"/>
                </a:solidFill>
                <a:latin typeface="Arial" charset="0"/>
              </a:rPr>
              <a:t> </a:t>
            </a:r>
            <a:r>
              <a:rPr lang="en-US" altLang="ko-KR" sz="1600" b="1" dirty="0" smtClean="0">
                <a:solidFill>
                  <a:schemeClr val="bg1"/>
                </a:solidFill>
                <a:latin typeface="Arial" charset="0"/>
              </a:rPr>
              <a:t>                       </a:t>
            </a:r>
            <a:r>
              <a:rPr lang="ko-KR" altLang="en-US" sz="1600" b="1" dirty="0" smtClean="0">
                <a:solidFill>
                  <a:schemeClr val="bg1"/>
                </a:solidFill>
                <a:latin typeface="Arial" charset="0"/>
              </a:rPr>
              <a:t>　</a:t>
            </a:r>
            <a:r>
              <a:rPr lang="en-US" altLang="ko-KR" sz="1600" b="1" dirty="0" smtClean="0">
                <a:solidFill>
                  <a:schemeClr val="bg1"/>
                </a:solidFill>
                <a:latin typeface="Arial" charset="0"/>
              </a:rPr>
              <a:t> RL38T* / RL36T* / RL34T*</a:t>
            </a:r>
          </a:p>
          <a:p>
            <a:pPr eaLnBrk="1" hangingPunct="1">
              <a:spcBef>
                <a:spcPct val="0"/>
              </a:spcBef>
              <a:buFontTx/>
              <a:buNone/>
            </a:pPr>
            <a:r>
              <a:rPr lang="en-US" altLang="ko-KR" sz="1600" b="1" dirty="0" smtClean="0">
                <a:solidFill>
                  <a:schemeClr val="bg1"/>
                </a:solidFill>
                <a:latin typeface="Arial" charset="0"/>
              </a:rPr>
              <a:t>                            RB38A* / RB34A*</a:t>
            </a:r>
          </a:p>
          <a:p>
            <a:pPr eaLnBrk="1" hangingPunct="1">
              <a:spcBef>
                <a:spcPct val="0"/>
              </a:spcBef>
              <a:buFontTx/>
              <a:buNone/>
            </a:pPr>
            <a:r>
              <a:rPr lang="en-US" altLang="ko-KR" sz="1600" b="1" dirty="0">
                <a:solidFill>
                  <a:schemeClr val="bg1"/>
                </a:solidFill>
                <a:latin typeface="Arial" charset="0"/>
              </a:rPr>
              <a:t> </a:t>
            </a:r>
            <a:r>
              <a:rPr lang="en-US" altLang="ko-KR" sz="1600" b="1" dirty="0" smtClean="0">
                <a:solidFill>
                  <a:schemeClr val="bg1"/>
                </a:solidFill>
                <a:latin typeface="Arial" charset="0"/>
              </a:rPr>
              <a:t>                           RL38A* / RL34A*</a:t>
            </a:r>
          </a:p>
          <a:p>
            <a:pPr eaLnBrk="1" hangingPunct="1">
              <a:spcBef>
                <a:spcPct val="0"/>
              </a:spcBef>
              <a:buFontTx/>
              <a:buNone/>
            </a:pPr>
            <a:r>
              <a:rPr lang="en-US" altLang="ko-KR" sz="1600" b="1" dirty="0">
                <a:solidFill>
                  <a:schemeClr val="bg1"/>
                </a:solidFill>
                <a:latin typeface="Arial" charset="0"/>
              </a:rPr>
              <a:t> </a:t>
            </a:r>
            <a:r>
              <a:rPr lang="en-US" altLang="ko-KR" sz="1600" b="1" dirty="0" smtClean="0">
                <a:solidFill>
                  <a:schemeClr val="bg1"/>
                </a:solidFill>
                <a:latin typeface="Arial" charset="0"/>
              </a:rPr>
              <a:t>                           RB38B* / RB33B*</a:t>
            </a:r>
            <a:endParaRPr lang="en-US" altLang="ko-KR" sz="1600" b="1" dirty="0">
              <a:solidFill>
                <a:schemeClr val="bg1"/>
              </a:solidFill>
              <a:latin typeface="Arial" charset="0"/>
            </a:endParaRPr>
          </a:p>
        </p:txBody>
      </p:sp>
      <p:sp>
        <p:nvSpPr>
          <p:cNvPr id="13" name="Text Box 3"/>
          <p:cNvSpPr txBox="1">
            <a:spLocks noChangeArrowheads="1"/>
          </p:cNvSpPr>
          <p:nvPr/>
        </p:nvSpPr>
        <p:spPr bwMode="auto">
          <a:xfrm>
            <a:off x="568325" y="6196013"/>
            <a:ext cx="968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1800" b="1" dirty="0" smtClean="0">
                <a:solidFill>
                  <a:srgbClr val="3366FF"/>
                </a:solidFill>
                <a:latin typeface="Arial" panose="020B0604020202020204" pitchFamily="34" charset="0"/>
              </a:rPr>
              <a:t>2021</a:t>
            </a:r>
            <a:endParaRPr lang="en-US" altLang="ko-KR" sz="1800" b="1" dirty="0">
              <a:solidFill>
                <a:srgbClr val="3366FF"/>
              </a:solidFill>
              <a:latin typeface="Arial" panose="020B0604020202020204" pitchFamily="34" charset="0"/>
            </a:endParaRPr>
          </a:p>
        </p:txBody>
      </p:sp>
      <p:pic>
        <p:nvPicPr>
          <p:cNvPr id="6" name="그림 5"/>
          <p:cNvPicPr>
            <a:picLocks noChangeAspect="1"/>
          </p:cNvPicPr>
          <p:nvPr/>
        </p:nvPicPr>
        <p:blipFill>
          <a:blip r:embed="rId3"/>
          <a:stretch>
            <a:fillRect/>
          </a:stretch>
        </p:blipFill>
        <p:spPr>
          <a:xfrm>
            <a:off x="6116002" y="3022367"/>
            <a:ext cx="1114425" cy="3714749"/>
          </a:xfrm>
          <a:prstGeom prst="rect">
            <a:avLst/>
          </a:prstGeom>
        </p:spPr>
      </p:pic>
      <p:pic>
        <p:nvPicPr>
          <p:cNvPr id="7" name="그림 6"/>
          <p:cNvPicPr>
            <a:picLocks noChangeAspect="1"/>
          </p:cNvPicPr>
          <p:nvPr/>
        </p:nvPicPr>
        <p:blipFill>
          <a:blip r:embed="rId4"/>
          <a:stretch>
            <a:fillRect/>
          </a:stretch>
        </p:blipFill>
        <p:spPr>
          <a:xfrm>
            <a:off x="7436167" y="3314700"/>
            <a:ext cx="1109850" cy="3399556"/>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566274"/>
                                        </p:tgtEl>
                                        <p:attrNameLst>
                                          <p:attrName>style.visibility</p:attrName>
                                        </p:attrNameLst>
                                      </p:cBhvr>
                                      <p:to>
                                        <p:strVal val="visible"/>
                                      </p:to>
                                    </p:set>
                                    <p:animEffect transition="in" filter="fade">
                                      <p:cBhvr>
                                        <p:cTn id="7" dur="1000"/>
                                        <p:tgtEl>
                                          <p:spTgt spid="566274"/>
                                        </p:tgtEl>
                                      </p:cBhvr>
                                    </p:animEffect>
                                    <p:anim calcmode="lin" valueType="num">
                                      <p:cBhvr>
                                        <p:cTn id="8" dur="1000" fill="hold"/>
                                        <p:tgtEl>
                                          <p:spTgt spid="566274"/>
                                        </p:tgtEl>
                                        <p:attrNameLst>
                                          <p:attrName>ppt_w</p:attrName>
                                        </p:attrNameLst>
                                      </p:cBhvr>
                                      <p:tavLst>
                                        <p:tav tm="0" fmla="#ppt_w*sin(2.5*pi*$)">
                                          <p:val>
                                            <p:fltVal val="0"/>
                                          </p:val>
                                        </p:tav>
                                        <p:tav tm="100000">
                                          <p:val>
                                            <p:fltVal val="1"/>
                                          </p:val>
                                        </p:tav>
                                      </p:tavLst>
                                    </p:anim>
                                    <p:anim calcmode="lin" valueType="num">
                                      <p:cBhvr>
                                        <p:cTn id="9" dur="1000" fill="hold"/>
                                        <p:tgtEl>
                                          <p:spTgt spid="566274"/>
                                        </p:tgtEl>
                                        <p:attrNameLst>
                                          <p:attrName>ppt_h</p:attrName>
                                        </p:attrNameLst>
                                      </p:cBhvr>
                                      <p:tavLst>
                                        <p:tav tm="0">
                                          <p:val>
                                            <p:strVal val="#ppt_h"/>
                                          </p:val>
                                        </p:tav>
                                        <p:tav tm="100000">
                                          <p:val>
                                            <p:strVal val="#ppt_h"/>
                                          </p:val>
                                        </p:tav>
                                      </p:tavLst>
                                    </p:anim>
                                  </p:childTnLst>
                                </p:cTn>
                              </p:par>
                            </p:childTnLst>
                          </p:cTn>
                        </p:par>
                        <p:par>
                          <p:cTn id="10" fill="hold" nodeType="afterGroup">
                            <p:stCondLst>
                              <p:cond delay="3300"/>
                            </p:stCondLst>
                            <p:childTnLst>
                              <p:par>
                                <p:cTn id="11" presetID="56" presetClass="entr" presetSubtype="0" fill="hold" grpId="0" nodeType="afterEffect">
                                  <p:stCondLst>
                                    <p:cond delay="0"/>
                                  </p:stCondLst>
                                  <p:iterate type="lt">
                                    <p:tmPct val="10000"/>
                                  </p:iterate>
                                  <p:childTnLst>
                                    <p:set>
                                      <p:cBhvr>
                                        <p:cTn id="12" dur="1" fill="hold">
                                          <p:stCondLst>
                                            <p:cond delay="0"/>
                                          </p:stCondLst>
                                        </p:cTn>
                                        <p:tgtEl>
                                          <p:spTgt spid="1044485"/>
                                        </p:tgtEl>
                                        <p:attrNameLst>
                                          <p:attrName>style.visibility</p:attrName>
                                        </p:attrNameLst>
                                      </p:cBhvr>
                                      <p:to>
                                        <p:strVal val="visible"/>
                                      </p:to>
                                    </p:set>
                                    <p:anim by="(-#ppt_w*2)" calcmode="lin" valueType="num">
                                      <p:cBhvr rctx="PPT">
                                        <p:cTn id="13" dur="500" autoRev="1" fill="hold">
                                          <p:stCondLst>
                                            <p:cond delay="0"/>
                                          </p:stCondLst>
                                        </p:cTn>
                                        <p:tgtEl>
                                          <p:spTgt spid="1044485"/>
                                        </p:tgtEl>
                                        <p:attrNameLst>
                                          <p:attrName>ppt_w</p:attrName>
                                        </p:attrNameLst>
                                      </p:cBhvr>
                                    </p:anim>
                                    <p:anim by="(#ppt_w*0.50)" calcmode="lin" valueType="num">
                                      <p:cBhvr>
                                        <p:cTn id="14" dur="500" decel="50000" autoRev="1" fill="hold">
                                          <p:stCondLst>
                                            <p:cond delay="0"/>
                                          </p:stCondLst>
                                        </p:cTn>
                                        <p:tgtEl>
                                          <p:spTgt spid="1044485"/>
                                        </p:tgtEl>
                                        <p:attrNameLst>
                                          <p:attrName>ppt_x</p:attrName>
                                        </p:attrNameLst>
                                      </p:cBhvr>
                                    </p:anim>
                                    <p:anim from="(-#ppt_h/2)" to="(#ppt_y)" calcmode="lin" valueType="num">
                                      <p:cBhvr>
                                        <p:cTn id="15" dur="1000" fill="hold">
                                          <p:stCondLst>
                                            <p:cond delay="0"/>
                                          </p:stCondLst>
                                        </p:cTn>
                                        <p:tgtEl>
                                          <p:spTgt spid="1044485"/>
                                        </p:tgtEl>
                                        <p:attrNameLst>
                                          <p:attrName>ppt_y</p:attrName>
                                        </p:attrNameLst>
                                      </p:cBhvr>
                                    </p:anim>
                                    <p:animRot by="21600000">
                                      <p:cBhvr>
                                        <p:cTn id="16" dur="1000" fill="hold">
                                          <p:stCondLst>
                                            <p:cond delay="0"/>
                                          </p:stCondLst>
                                        </p:cTn>
                                        <p:tgtEl>
                                          <p:spTgt spid="1044485"/>
                                        </p:tgtEl>
                                        <p:attrNameLst>
                                          <p:attrName>r</p:attrName>
                                        </p:attrNameLst>
                                      </p:cBhvr>
                                    </p:animRot>
                                  </p:childTnLst>
                                </p:cTn>
                              </p:par>
                            </p:childTnLst>
                          </p:cTn>
                        </p:par>
                        <p:par>
                          <p:cTn id="17" fill="hold" nodeType="afterGroup">
                            <p:stCondLst>
                              <p:cond delay="8100"/>
                            </p:stCondLst>
                            <p:childTnLst>
                              <p:par>
                                <p:cTn id="18" presetID="10" presetClass="entr" presetSubtype="0" fill="hold" grpId="0" nodeType="afterEffect">
                                  <p:stCondLst>
                                    <p:cond delay="0"/>
                                  </p:stCondLst>
                                  <p:childTnLst>
                                    <p:set>
                                      <p:cBhvr>
                                        <p:cTn id="19" dur="1" fill="hold">
                                          <p:stCondLst>
                                            <p:cond delay="0"/>
                                          </p:stCondLst>
                                        </p:cTn>
                                        <p:tgtEl>
                                          <p:spTgt spid="566288"/>
                                        </p:tgtEl>
                                        <p:attrNameLst>
                                          <p:attrName>style.visibility</p:attrName>
                                        </p:attrNameLst>
                                      </p:cBhvr>
                                      <p:to>
                                        <p:strVal val="visible"/>
                                      </p:to>
                                    </p:set>
                                    <p:animEffect transition="in" filter="fade">
                                      <p:cBhvr>
                                        <p:cTn id="20" dur="1000"/>
                                        <p:tgtEl>
                                          <p:spTgt spid="5662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74" grpId="0" autoUpdateAnimBg="0"/>
      <p:bldP spid="1044485" grpId="0" autoUpdateAnimBg="0" rev="1"/>
      <p:bldP spid="56628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직사각형 8"/>
          <p:cNvSpPr>
            <a:spLocks noChangeArrowheads="1"/>
          </p:cNvSpPr>
          <p:nvPr/>
        </p:nvSpPr>
        <p:spPr bwMode="auto">
          <a:xfrm>
            <a:off x="768550" y="1314450"/>
            <a:ext cx="3599227" cy="2339975"/>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grpSp>
        <p:nvGrpSpPr>
          <p:cNvPr id="63" name="그룹 9"/>
          <p:cNvGrpSpPr>
            <a:grpSpLocks/>
          </p:cNvGrpSpPr>
          <p:nvPr/>
        </p:nvGrpSpPr>
        <p:grpSpPr bwMode="auto">
          <a:xfrm>
            <a:off x="4876236" y="1314450"/>
            <a:ext cx="3615302" cy="2339975"/>
            <a:chOff x="753429" y="2714017"/>
            <a:chExt cx="3615055" cy="2340000"/>
          </a:xfrm>
        </p:grpSpPr>
        <p:sp>
          <p:nvSpPr>
            <p:cNvPr id="65" name="직사각형 30"/>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6" name="Text Box 16"/>
            <p:cNvSpPr txBox="1">
              <a:spLocks noChangeArrowheads="1"/>
            </p:cNvSpPr>
            <p:nvPr/>
          </p:nvSpPr>
          <p:spPr bwMode="auto">
            <a:xfrm>
              <a:off x="758756" y="2716566"/>
              <a:ext cx="3605313" cy="423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Use only correctly rated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replacement components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and parts.</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67" name="Text Box 16"/>
            <p:cNvSpPr txBox="1">
              <a:spLocks noChangeArrowheads="1"/>
            </p:cNvSpPr>
            <p:nvPr/>
          </p:nvSpPr>
          <p:spPr bwMode="auto">
            <a:xfrm>
              <a:off x="753429" y="3123020"/>
              <a:ext cx="3369187" cy="48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Check the correct model,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rated voltage</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 rated current,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operating temperature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etc</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68" name="그룹 9"/>
          <p:cNvGrpSpPr>
            <a:grpSpLocks/>
          </p:cNvGrpSpPr>
          <p:nvPr/>
        </p:nvGrpSpPr>
        <p:grpSpPr bwMode="auto">
          <a:xfrm>
            <a:off x="768350" y="3789363"/>
            <a:ext cx="3627438" cy="2339975"/>
            <a:chOff x="768484" y="2714017"/>
            <a:chExt cx="3628017" cy="2340000"/>
          </a:xfrm>
        </p:grpSpPr>
        <p:sp>
          <p:nvSpPr>
            <p:cNvPr id="69" name="직사각형 38"/>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0" name="Text Box 16"/>
            <p:cNvSpPr txBox="1">
              <a:spLocks noChangeArrowheads="1"/>
            </p:cNvSpPr>
            <p:nvPr/>
          </p:nvSpPr>
          <p:spPr bwMode="auto">
            <a:xfrm>
              <a:off x="777811" y="2729363"/>
              <a:ext cx="3618690" cy="48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Upon repair, make sure that all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harnesses are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watertight and are secured.</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71" name="Text Box 16"/>
            <p:cNvSpPr txBox="1">
              <a:spLocks noChangeArrowheads="1"/>
            </p:cNvSpPr>
            <p:nvPr/>
          </p:nvSpPr>
          <p:spPr bwMode="auto">
            <a:xfrm>
              <a:off x="788182" y="3174601"/>
              <a:ext cx="3591604" cy="42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300"/>
                </a:lnSpc>
                <a:spcBef>
                  <a:spcPts val="3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Secure harnesses tightly in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positon to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prevent damage and the ingress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of moisture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or water.</a:t>
              </a:r>
              <a:endParaRPr lang="en-US" altLang="ko-KR" sz="1200" b="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72" name="그룹 9"/>
          <p:cNvGrpSpPr>
            <a:grpSpLocks/>
          </p:cNvGrpSpPr>
          <p:nvPr/>
        </p:nvGrpSpPr>
        <p:grpSpPr bwMode="auto">
          <a:xfrm>
            <a:off x="4889500" y="3789362"/>
            <a:ext cx="3600450" cy="2339974"/>
            <a:chOff x="768484" y="2714017"/>
            <a:chExt cx="3600000" cy="2340000"/>
          </a:xfrm>
        </p:grpSpPr>
        <p:sp>
          <p:nvSpPr>
            <p:cNvPr id="73" name="직사각형 42"/>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4" name="Text Box 16"/>
            <p:cNvSpPr txBox="1">
              <a:spLocks noChangeArrowheads="1"/>
            </p:cNvSpPr>
            <p:nvPr/>
          </p:nvSpPr>
          <p:spPr bwMode="auto">
            <a:xfrm>
              <a:off x="771666" y="2724609"/>
              <a:ext cx="3345811" cy="701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Upon repair, completely remove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any dust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or other foreign substances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from housing, harness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 connector, etc.</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75" name="Text Box 16"/>
            <p:cNvSpPr txBox="1">
              <a:spLocks noChangeArrowheads="1"/>
            </p:cNvSpPr>
            <p:nvPr/>
          </p:nvSpPr>
          <p:spPr bwMode="auto">
            <a:xfrm>
              <a:off x="771666" y="3362490"/>
              <a:ext cx="3483375" cy="48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Cleaning will prevent possible risk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of fire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or malfunction.</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76" name="Group 10"/>
          <p:cNvGrpSpPr>
            <a:grpSpLocks/>
          </p:cNvGrpSpPr>
          <p:nvPr/>
        </p:nvGrpSpPr>
        <p:grpSpPr bwMode="auto">
          <a:xfrm>
            <a:off x="7596188" y="207963"/>
            <a:ext cx="1120775" cy="304800"/>
            <a:chOff x="4896" y="370"/>
            <a:chExt cx="706" cy="192"/>
          </a:xfrm>
        </p:grpSpPr>
        <p:sp>
          <p:nvSpPr>
            <p:cNvPr id="77"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8"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1. </a:t>
            </a:r>
            <a:r>
              <a:rPr lang="en-US" altLang="ko-KR" sz="2400" b="0">
                <a:solidFill>
                  <a:srgbClr val="B2B2B2"/>
                </a:solidFill>
                <a:latin typeface="Arial Black" panose="020B0A04020102020204" pitchFamily="34" charset="0"/>
                <a:ea typeface="HY울릉도L" pitchFamily="18" charset="-127"/>
              </a:rPr>
              <a:t>Product Information</a:t>
            </a:r>
          </a:p>
        </p:txBody>
      </p:sp>
      <p:sp>
        <p:nvSpPr>
          <p:cNvPr id="8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0748B6F-452D-4BCD-B486-E2A3CF59FF99}" type="slidenum">
              <a:rPr lang="en-US" altLang="ko-KR" sz="1400" b="0"/>
              <a:pPr algn="r" eaLnBrk="1" hangingPunct="1">
                <a:lnSpc>
                  <a:spcPct val="110000"/>
                </a:lnSpc>
                <a:spcBef>
                  <a:spcPct val="0"/>
                </a:spcBef>
                <a:buFont typeface="Wingdings" panose="05000000000000000000" pitchFamily="2" charset="2"/>
                <a:buNone/>
              </a:pPr>
              <a:t>10</a:t>
            </a:fld>
            <a:endParaRPr lang="en-US" altLang="ko-KR" sz="1400" b="0"/>
          </a:p>
        </p:txBody>
      </p:sp>
      <p:pic>
        <p:nvPicPr>
          <p:cNvPr id="85"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0065" y="2259042"/>
            <a:ext cx="1715934" cy="13448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6" name="직사각형 85"/>
          <p:cNvSpPr/>
          <p:nvPr/>
        </p:nvSpPr>
        <p:spPr>
          <a:xfrm rot="1420230">
            <a:off x="6626352" y="2283970"/>
            <a:ext cx="1220207" cy="488339"/>
          </a:xfrm>
          <a:prstGeom prst="rect">
            <a:avLst/>
          </a:prstGeom>
        </p:spPr>
        <p:txBody>
          <a:bodyPr wrap="none">
            <a:spAutoFit/>
          </a:bodyPr>
          <a:lstStyle/>
          <a:p>
            <a:r>
              <a:rPr lang="en-US" altLang="ko-KR" sz="1200" dirty="0">
                <a:solidFill>
                  <a:schemeClr val="tx1"/>
                </a:solidFill>
              </a:rPr>
              <a:t>Rated</a:t>
            </a:r>
          </a:p>
          <a:p>
            <a:r>
              <a:rPr lang="en-US" altLang="ko-KR" sz="1200" dirty="0">
                <a:solidFill>
                  <a:schemeClr val="tx1"/>
                </a:solidFill>
              </a:rPr>
              <a:t>components</a:t>
            </a:r>
            <a:endParaRPr lang="ko-KR" altLang="en-US" sz="1200" dirty="0">
              <a:solidFill>
                <a:schemeClr val="tx1"/>
              </a:solidFill>
            </a:endParaRPr>
          </a:p>
        </p:txBody>
      </p:sp>
      <p:pic>
        <p:nvPicPr>
          <p:cNvPr id="87"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7786" y="4709666"/>
            <a:ext cx="1455187" cy="13258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8" name="Picture 9"/>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6710208" y="4758121"/>
            <a:ext cx="1369764" cy="12715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Text Box 16"/>
          <p:cNvSpPr txBox="1">
            <a:spLocks noChangeArrowheads="1"/>
          </p:cNvSpPr>
          <p:nvPr/>
        </p:nvSpPr>
        <p:spPr bwMode="auto">
          <a:xfrm>
            <a:off x="777875" y="1312802"/>
            <a:ext cx="3584575"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After repair, Ensure the product is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fully reassembled</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35" name="Text Box 16"/>
          <p:cNvSpPr txBox="1">
            <a:spLocks noChangeArrowheads="1"/>
          </p:cNvSpPr>
          <p:nvPr/>
        </p:nvSpPr>
        <p:spPr bwMode="auto">
          <a:xfrm>
            <a:off x="777875" y="1747381"/>
            <a:ext cx="3536950" cy="686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It should be returned to the </a:t>
            </a:r>
            <a:r>
              <a:rPr lang="en-US" altLang="ko-KR" sz="1200" dirty="0" err="1" smtClean="0">
                <a:solidFill>
                  <a:srgbClr val="000000"/>
                </a:solidFill>
                <a:latin typeface="Arial" panose="020B0604020202020204" pitchFamily="34" charset="0"/>
                <a:ea typeface="헤드라인" pitchFamily="18" charset="-127"/>
                <a:cs typeface="Arial" panose="020B0604020202020204" pitchFamily="34" charset="0"/>
              </a:rPr>
              <a:t>the</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 previous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state, with all parts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and covers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correctly secured in position.</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pic>
        <p:nvPicPr>
          <p:cNvPr id="36" name="그림 33" descr="Untitled-2.png"/>
          <p:cNvPicPr>
            <a:picLocks noChangeAspect="1"/>
          </p:cNvPicPr>
          <p:nvPr/>
        </p:nvPicPr>
        <p:blipFill>
          <a:blip r:embed="rId6" cstate="print"/>
          <a:srcRect/>
          <a:stretch>
            <a:fillRect/>
          </a:stretch>
        </p:blipFill>
        <p:spPr bwMode="auto">
          <a:xfrm>
            <a:off x="1801326" y="2359818"/>
            <a:ext cx="1389063" cy="112553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3491644918"/>
              </p:ext>
            </p:extLst>
          </p:nvPr>
        </p:nvGraphicFramePr>
        <p:xfrm>
          <a:off x="773113" y="1311275"/>
          <a:ext cx="7737475" cy="5023622"/>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2529728">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7. With the freezer door sitting on the bottom hinge, slowly pull the bottom hinge to remove it </a:t>
                      </a:r>
                      <a:r>
                        <a:rPr kumimoji="1" lang="en-US" altLang="ko-KR" sz="1200" b="0" i="0" u="none" strike="noStrike" cap="none" spc="-20" normalizeH="0" baseline="0" dirty="0" smtClean="0">
                          <a:ln>
                            <a:noFill/>
                          </a:ln>
                          <a:solidFill>
                            <a:schemeClr val="tx1"/>
                          </a:solidFill>
                          <a:effectLst/>
                          <a:latin typeface="Arial" pitchFamily="34" charset="0"/>
                          <a:ea typeface="굴림" pitchFamily="50" charset="-127"/>
                        </a:rPr>
                        <a:t>from the holder on the bottom of the refrigerator.</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Once the bottom hinge is removed from the holder, remove it from the freezer door, and then pull the freezer door down to remove it from the middle hinge.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To prevent the freezer door from falling, make sure to hold the freezer door tight until it is safely removed from the middle hinge.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62681">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8. Use a Phillips screwdriver and socket wrench (10 mm) to remove the screws fastening the middle hinge.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6456462"/>
                  </a:ext>
                </a:extLst>
              </a:tr>
              <a:tr h="1145059">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9. Remove the middle hinge screw covers, and then use a Phillips screwdriver to remove the screw.</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66653854"/>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100</a:t>
            </a:fld>
            <a:endParaRPr lang="en-US" altLang="ko-KR" sz="1400" b="0"/>
          </a:p>
        </p:txBody>
      </p:sp>
      <p:pic>
        <p:nvPicPr>
          <p:cNvPr id="4" name="그림 3"/>
          <p:cNvPicPr>
            <a:picLocks noChangeAspect="1"/>
          </p:cNvPicPr>
          <p:nvPr/>
        </p:nvPicPr>
        <p:blipFill>
          <a:blip r:embed="rId3"/>
          <a:stretch>
            <a:fillRect/>
          </a:stretch>
        </p:blipFill>
        <p:spPr>
          <a:xfrm>
            <a:off x="6289185" y="5513253"/>
            <a:ext cx="897584" cy="531707"/>
          </a:xfrm>
          <a:prstGeom prst="rect">
            <a:avLst/>
          </a:prstGeom>
        </p:spPr>
      </p:pic>
      <p:pic>
        <p:nvPicPr>
          <p:cNvPr id="12" name="그림 11"/>
          <p:cNvPicPr>
            <a:picLocks noChangeAspect="1"/>
          </p:cNvPicPr>
          <p:nvPr/>
        </p:nvPicPr>
        <p:blipFill>
          <a:blip r:embed="rId4"/>
          <a:stretch>
            <a:fillRect/>
          </a:stretch>
        </p:blipFill>
        <p:spPr>
          <a:xfrm>
            <a:off x="6485320" y="1649129"/>
            <a:ext cx="1823468" cy="2360028"/>
          </a:xfrm>
          <a:prstGeom prst="rect">
            <a:avLst/>
          </a:prstGeom>
        </p:spPr>
      </p:pic>
      <p:pic>
        <p:nvPicPr>
          <p:cNvPr id="6" name="그림 5"/>
          <p:cNvPicPr>
            <a:picLocks noChangeAspect="1"/>
          </p:cNvPicPr>
          <p:nvPr/>
        </p:nvPicPr>
        <p:blipFill>
          <a:blip r:embed="rId5"/>
          <a:stretch>
            <a:fillRect/>
          </a:stretch>
        </p:blipFill>
        <p:spPr>
          <a:xfrm>
            <a:off x="6289185" y="4221650"/>
            <a:ext cx="951953" cy="758945"/>
          </a:xfrm>
          <a:prstGeom prst="rect">
            <a:avLst/>
          </a:prstGeom>
        </p:spPr>
      </p:pic>
      <p:pic>
        <p:nvPicPr>
          <p:cNvPr id="7" name="그림 6"/>
          <p:cNvPicPr>
            <a:picLocks noChangeAspect="1"/>
          </p:cNvPicPr>
          <p:nvPr/>
        </p:nvPicPr>
        <p:blipFill>
          <a:blip r:embed="rId6"/>
          <a:stretch>
            <a:fillRect/>
          </a:stretch>
        </p:blipFill>
        <p:spPr>
          <a:xfrm>
            <a:off x="7453856" y="4211240"/>
            <a:ext cx="1040256" cy="769356"/>
          </a:xfrm>
          <a:prstGeom prst="rect">
            <a:avLst/>
          </a:prstGeom>
        </p:spPr>
      </p:pic>
      <p:pic>
        <p:nvPicPr>
          <p:cNvPr id="8" name="그림 7"/>
          <p:cNvPicPr>
            <a:picLocks noChangeAspect="1"/>
          </p:cNvPicPr>
          <p:nvPr/>
        </p:nvPicPr>
        <p:blipFill>
          <a:blip r:embed="rId7"/>
          <a:stretch>
            <a:fillRect/>
          </a:stretch>
        </p:blipFill>
        <p:spPr>
          <a:xfrm>
            <a:off x="7446858" y="5182679"/>
            <a:ext cx="836812" cy="596427"/>
          </a:xfrm>
          <a:prstGeom prst="rect">
            <a:avLst/>
          </a:prstGeom>
        </p:spPr>
      </p:pic>
      <p:pic>
        <p:nvPicPr>
          <p:cNvPr id="9" name="그림 8"/>
          <p:cNvPicPr>
            <a:picLocks noChangeAspect="1"/>
          </p:cNvPicPr>
          <p:nvPr/>
        </p:nvPicPr>
        <p:blipFill>
          <a:blip r:embed="rId8"/>
          <a:stretch>
            <a:fillRect/>
          </a:stretch>
        </p:blipFill>
        <p:spPr>
          <a:xfrm>
            <a:off x="7446858" y="5749734"/>
            <a:ext cx="834895" cy="583729"/>
          </a:xfrm>
          <a:prstGeom prst="rect">
            <a:avLst/>
          </a:prstGeom>
        </p:spPr>
      </p:pic>
      <p:sp>
        <p:nvSpPr>
          <p:cNvPr id="17"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396001894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738253593"/>
              </p:ext>
            </p:extLst>
          </p:nvPr>
        </p:nvGraphicFramePr>
        <p:xfrm>
          <a:off x="773113" y="1311275"/>
          <a:ext cx="7737475" cy="3557287"/>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32000">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10. On the opposite side, use a Phillips screwdriver to fasten the screw, and then put on the middle hinge screw covers.</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39133">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11. Remove the bottom hinge screw cover and put it on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6456462"/>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101</a:t>
            </a:fld>
            <a:endParaRPr lang="en-US" altLang="ko-KR" sz="1400" b="0"/>
          </a:p>
        </p:txBody>
      </p:sp>
      <p:pic>
        <p:nvPicPr>
          <p:cNvPr id="2" name="그림 1"/>
          <p:cNvPicPr>
            <a:picLocks noChangeAspect="1"/>
          </p:cNvPicPr>
          <p:nvPr/>
        </p:nvPicPr>
        <p:blipFill>
          <a:blip r:embed="rId3"/>
          <a:stretch>
            <a:fillRect/>
          </a:stretch>
        </p:blipFill>
        <p:spPr>
          <a:xfrm>
            <a:off x="6686936" y="2977224"/>
            <a:ext cx="1690216" cy="1031233"/>
          </a:xfrm>
          <a:prstGeom prst="rect">
            <a:avLst/>
          </a:prstGeom>
        </p:spPr>
      </p:pic>
      <p:pic>
        <p:nvPicPr>
          <p:cNvPr id="3" name="그림 2"/>
          <p:cNvPicPr>
            <a:picLocks noChangeAspect="1"/>
          </p:cNvPicPr>
          <p:nvPr/>
        </p:nvPicPr>
        <p:blipFill>
          <a:blip r:embed="rId4"/>
          <a:stretch>
            <a:fillRect/>
          </a:stretch>
        </p:blipFill>
        <p:spPr>
          <a:xfrm>
            <a:off x="6410782" y="1889859"/>
            <a:ext cx="970340" cy="791770"/>
          </a:xfrm>
          <a:prstGeom prst="rect">
            <a:avLst/>
          </a:prstGeom>
        </p:spPr>
      </p:pic>
      <p:pic>
        <p:nvPicPr>
          <p:cNvPr id="4" name="그림 3"/>
          <p:cNvPicPr>
            <a:picLocks noChangeAspect="1"/>
          </p:cNvPicPr>
          <p:nvPr/>
        </p:nvPicPr>
        <p:blipFill>
          <a:blip r:embed="rId5"/>
          <a:stretch>
            <a:fillRect/>
          </a:stretch>
        </p:blipFill>
        <p:spPr>
          <a:xfrm>
            <a:off x="7425039" y="1889859"/>
            <a:ext cx="1041632" cy="791770"/>
          </a:xfrm>
          <a:prstGeom prst="rect">
            <a:avLst/>
          </a:prstGeom>
        </p:spPr>
      </p:pic>
      <p:pic>
        <p:nvPicPr>
          <p:cNvPr id="6" name="그림 5"/>
          <p:cNvPicPr>
            <a:picLocks noChangeAspect="1"/>
          </p:cNvPicPr>
          <p:nvPr/>
        </p:nvPicPr>
        <p:blipFill>
          <a:blip r:embed="rId6"/>
          <a:stretch>
            <a:fillRect/>
          </a:stretch>
        </p:blipFill>
        <p:spPr>
          <a:xfrm>
            <a:off x="7425039" y="4090243"/>
            <a:ext cx="1044149" cy="514669"/>
          </a:xfrm>
          <a:prstGeom prst="rect">
            <a:avLst/>
          </a:prstGeom>
        </p:spPr>
      </p:pic>
      <p:pic>
        <p:nvPicPr>
          <p:cNvPr id="7" name="그림 6"/>
          <p:cNvPicPr>
            <a:picLocks noChangeAspect="1"/>
          </p:cNvPicPr>
          <p:nvPr/>
        </p:nvPicPr>
        <p:blipFill>
          <a:blip r:embed="rId7"/>
          <a:stretch>
            <a:fillRect/>
          </a:stretch>
        </p:blipFill>
        <p:spPr>
          <a:xfrm>
            <a:off x="6309154" y="4066140"/>
            <a:ext cx="909644" cy="562874"/>
          </a:xfrm>
          <a:prstGeom prst="rect">
            <a:avLst/>
          </a:prstGeom>
        </p:spPr>
      </p:pic>
      <p:sp>
        <p:nvSpPr>
          <p:cNvPr id="16"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346217991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1275233539"/>
              </p:ext>
            </p:extLst>
          </p:nvPr>
        </p:nvGraphicFramePr>
        <p:xfrm>
          <a:off x="773113" y="1311275"/>
          <a:ext cx="7737475" cy="4949482"/>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3386463">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12. Disassemble the bottom hinge and reverse all the parts.</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 </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Use a Phillips screwdriver to remove the screw fastening the fixer to the plate.</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b. </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Use a spanner (10 mm) to remove the nut and washer fastening the shaft.</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 </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Flip the plate, fasten the fixer with the screw, and then fasten the shaft to the washer and the nut.</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Make sure the washer is in the correct place.  If the shaft is fastened without the washer, the freezer door may fall and cause injury.</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76865">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13. Put the bottom hinge on the holder at the opposite side of where it was removed.</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102</a:t>
            </a:fld>
            <a:endParaRPr lang="en-US" altLang="ko-KR" sz="1400" b="0"/>
          </a:p>
        </p:txBody>
      </p:sp>
      <p:pic>
        <p:nvPicPr>
          <p:cNvPr id="2" name="그림 1"/>
          <p:cNvPicPr>
            <a:picLocks noChangeAspect="1"/>
          </p:cNvPicPr>
          <p:nvPr/>
        </p:nvPicPr>
        <p:blipFill>
          <a:blip r:embed="rId3"/>
          <a:stretch>
            <a:fillRect/>
          </a:stretch>
        </p:blipFill>
        <p:spPr>
          <a:xfrm>
            <a:off x="6305550" y="1641586"/>
            <a:ext cx="2182324" cy="1283155"/>
          </a:xfrm>
          <a:prstGeom prst="rect">
            <a:avLst/>
          </a:prstGeom>
        </p:spPr>
      </p:pic>
      <p:pic>
        <p:nvPicPr>
          <p:cNvPr id="4" name="그림 3"/>
          <p:cNvPicPr>
            <a:picLocks noChangeAspect="1"/>
          </p:cNvPicPr>
          <p:nvPr/>
        </p:nvPicPr>
        <p:blipFill>
          <a:blip r:embed="rId4"/>
          <a:stretch>
            <a:fillRect/>
          </a:stretch>
        </p:blipFill>
        <p:spPr>
          <a:xfrm>
            <a:off x="6727526" y="2891408"/>
            <a:ext cx="1362392" cy="831845"/>
          </a:xfrm>
          <a:prstGeom prst="rect">
            <a:avLst/>
          </a:prstGeom>
        </p:spPr>
      </p:pic>
      <p:pic>
        <p:nvPicPr>
          <p:cNvPr id="5" name="그림 4"/>
          <p:cNvPicPr>
            <a:picLocks noChangeAspect="1"/>
          </p:cNvPicPr>
          <p:nvPr/>
        </p:nvPicPr>
        <p:blipFill>
          <a:blip r:embed="rId5"/>
          <a:stretch>
            <a:fillRect/>
          </a:stretch>
        </p:blipFill>
        <p:spPr>
          <a:xfrm>
            <a:off x="6727525" y="4154155"/>
            <a:ext cx="1365409" cy="735220"/>
          </a:xfrm>
          <a:prstGeom prst="rect">
            <a:avLst/>
          </a:prstGeom>
        </p:spPr>
      </p:pic>
      <p:sp>
        <p:nvSpPr>
          <p:cNvPr id="6" name="아래쪽 화살표 5"/>
          <p:cNvSpPr/>
          <p:nvPr/>
        </p:nvSpPr>
        <p:spPr bwMode="auto">
          <a:xfrm flipH="1">
            <a:off x="7372865" y="3800780"/>
            <a:ext cx="115330" cy="331414"/>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7" name="그림 6"/>
          <p:cNvPicPr>
            <a:picLocks noChangeAspect="1"/>
          </p:cNvPicPr>
          <p:nvPr/>
        </p:nvPicPr>
        <p:blipFill>
          <a:blip r:embed="rId6"/>
          <a:stretch>
            <a:fillRect/>
          </a:stretch>
        </p:blipFill>
        <p:spPr>
          <a:xfrm>
            <a:off x="6727525" y="5061185"/>
            <a:ext cx="1397381" cy="1081953"/>
          </a:xfrm>
          <a:prstGeom prst="rect">
            <a:avLst/>
          </a:prstGeom>
        </p:spPr>
      </p:pic>
      <p:sp>
        <p:nvSpPr>
          <p:cNvPr id="16"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62339352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029465894"/>
              </p:ext>
            </p:extLst>
          </p:nvPr>
        </p:nvGraphicFramePr>
        <p:xfrm>
          <a:off x="773113" y="1311275"/>
          <a:ext cx="7737475" cy="4868141"/>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45987">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14. On the bottom of the freezer door, remove the door stopper and put it on the opposite side of the door.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 </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Use a Phillips screwdriver to remove and tighten the screw fastening the door stopper.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b. </a:t>
                      </a: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Flip the door stopper before putting it on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6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15. On the top of the freezer door, switch the position of the grommet and the grommet cover.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815694308"/>
                  </a:ext>
                </a:extLst>
              </a:tr>
              <a:tr h="136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16. Fasten the middle hinge to the opposite side of where it was removed.</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 Use a Phillips screwdriver and socket wrench (10 mm) to fasten the screws.</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15700491"/>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103</a:t>
            </a:fld>
            <a:endParaRPr lang="en-US" altLang="ko-KR" sz="1400" b="0"/>
          </a:p>
        </p:txBody>
      </p:sp>
      <p:pic>
        <p:nvPicPr>
          <p:cNvPr id="2" name="그림 1"/>
          <p:cNvPicPr>
            <a:picLocks noChangeAspect="1"/>
          </p:cNvPicPr>
          <p:nvPr/>
        </p:nvPicPr>
        <p:blipFill>
          <a:blip r:embed="rId3"/>
          <a:stretch>
            <a:fillRect/>
          </a:stretch>
        </p:blipFill>
        <p:spPr>
          <a:xfrm>
            <a:off x="6349271" y="1757422"/>
            <a:ext cx="584929" cy="458556"/>
          </a:xfrm>
          <a:prstGeom prst="rect">
            <a:avLst/>
          </a:prstGeom>
        </p:spPr>
      </p:pic>
      <p:pic>
        <p:nvPicPr>
          <p:cNvPr id="3" name="그림 2"/>
          <p:cNvPicPr>
            <a:picLocks noChangeAspect="1"/>
          </p:cNvPicPr>
          <p:nvPr/>
        </p:nvPicPr>
        <p:blipFill>
          <a:blip r:embed="rId4"/>
          <a:stretch>
            <a:fillRect/>
          </a:stretch>
        </p:blipFill>
        <p:spPr>
          <a:xfrm>
            <a:off x="6343307" y="3497410"/>
            <a:ext cx="547631" cy="415329"/>
          </a:xfrm>
          <a:prstGeom prst="rect">
            <a:avLst/>
          </a:prstGeom>
        </p:spPr>
      </p:pic>
      <p:pic>
        <p:nvPicPr>
          <p:cNvPr id="4" name="그림 3"/>
          <p:cNvPicPr>
            <a:picLocks noChangeAspect="1"/>
          </p:cNvPicPr>
          <p:nvPr/>
        </p:nvPicPr>
        <p:blipFill>
          <a:blip r:embed="rId5"/>
          <a:stretch>
            <a:fillRect/>
          </a:stretch>
        </p:blipFill>
        <p:spPr>
          <a:xfrm>
            <a:off x="6343307" y="4927888"/>
            <a:ext cx="2068856" cy="1232770"/>
          </a:xfrm>
          <a:prstGeom prst="rect">
            <a:avLst/>
          </a:prstGeom>
        </p:spPr>
      </p:pic>
      <p:pic>
        <p:nvPicPr>
          <p:cNvPr id="5" name="그림 4"/>
          <p:cNvPicPr>
            <a:picLocks noChangeAspect="1"/>
          </p:cNvPicPr>
          <p:nvPr/>
        </p:nvPicPr>
        <p:blipFill>
          <a:blip r:embed="rId6"/>
          <a:stretch>
            <a:fillRect/>
          </a:stretch>
        </p:blipFill>
        <p:spPr>
          <a:xfrm>
            <a:off x="6402023" y="2274386"/>
            <a:ext cx="1934004" cy="302890"/>
          </a:xfrm>
          <a:prstGeom prst="rect">
            <a:avLst/>
          </a:prstGeom>
        </p:spPr>
      </p:pic>
      <p:pic>
        <p:nvPicPr>
          <p:cNvPr id="6" name="그림 5"/>
          <p:cNvPicPr>
            <a:picLocks noChangeAspect="1"/>
          </p:cNvPicPr>
          <p:nvPr/>
        </p:nvPicPr>
        <p:blipFill>
          <a:blip r:embed="rId7"/>
          <a:stretch>
            <a:fillRect/>
          </a:stretch>
        </p:blipFill>
        <p:spPr>
          <a:xfrm>
            <a:off x="6343307" y="2662125"/>
            <a:ext cx="835835" cy="699109"/>
          </a:xfrm>
          <a:prstGeom prst="rect">
            <a:avLst/>
          </a:prstGeom>
        </p:spPr>
      </p:pic>
      <p:pic>
        <p:nvPicPr>
          <p:cNvPr id="7" name="그림 6"/>
          <p:cNvPicPr>
            <a:picLocks noChangeAspect="1"/>
          </p:cNvPicPr>
          <p:nvPr/>
        </p:nvPicPr>
        <p:blipFill>
          <a:blip r:embed="rId8"/>
          <a:stretch>
            <a:fillRect/>
          </a:stretch>
        </p:blipFill>
        <p:spPr>
          <a:xfrm>
            <a:off x="7603505" y="2662125"/>
            <a:ext cx="860532" cy="642982"/>
          </a:xfrm>
          <a:prstGeom prst="rect">
            <a:avLst/>
          </a:prstGeom>
        </p:spPr>
      </p:pic>
      <p:sp>
        <p:nvSpPr>
          <p:cNvPr id="16" name="아래쪽 화살표 15"/>
          <p:cNvSpPr/>
          <p:nvPr/>
        </p:nvSpPr>
        <p:spPr bwMode="auto">
          <a:xfrm rot="16200000" flipH="1">
            <a:off x="7333582" y="2845972"/>
            <a:ext cx="115330" cy="331414"/>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8" name="그림 7"/>
          <p:cNvPicPr>
            <a:picLocks noChangeAspect="1"/>
          </p:cNvPicPr>
          <p:nvPr/>
        </p:nvPicPr>
        <p:blipFill>
          <a:blip r:embed="rId9"/>
          <a:stretch>
            <a:fillRect/>
          </a:stretch>
        </p:blipFill>
        <p:spPr>
          <a:xfrm>
            <a:off x="6999849" y="3699283"/>
            <a:ext cx="1401827" cy="186809"/>
          </a:xfrm>
          <a:prstGeom prst="rect">
            <a:avLst/>
          </a:prstGeom>
        </p:spPr>
      </p:pic>
      <p:pic>
        <p:nvPicPr>
          <p:cNvPr id="9" name="그림 8"/>
          <p:cNvPicPr>
            <a:picLocks noChangeAspect="1"/>
          </p:cNvPicPr>
          <p:nvPr/>
        </p:nvPicPr>
        <p:blipFill>
          <a:blip r:embed="rId10"/>
          <a:stretch>
            <a:fillRect/>
          </a:stretch>
        </p:blipFill>
        <p:spPr>
          <a:xfrm>
            <a:off x="6790678" y="4211321"/>
            <a:ext cx="434862" cy="526852"/>
          </a:xfrm>
          <a:prstGeom prst="rect">
            <a:avLst/>
          </a:prstGeom>
        </p:spPr>
      </p:pic>
      <p:pic>
        <p:nvPicPr>
          <p:cNvPr id="10" name="그림 9"/>
          <p:cNvPicPr>
            <a:picLocks noChangeAspect="1"/>
          </p:cNvPicPr>
          <p:nvPr/>
        </p:nvPicPr>
        <p:blipFill>
          <a:blip r:embed="rId11"/>
          <a:stretch>
            <a:fillRect/>
          </a:stretch>
        </p:blipFill>
        <p:spPr>
          <a:xfrm>
            <a:off x="6343307" y="4212795"/>
            <a:ext cx="436191" cy="542741"/>
          </a:xfrm>
          <a:prstGeom prst="rect">
            <a:avLst/>
          </a:prstGeom>
        </p:spPr>
      </p:pic>
      <p:pic>
        <p:nvPicPr>
          <p:cNvPr id="11" name="그림 10"/>
          <p:cNvPicPr>
            <a:picLocks noChangeAspect="1"/>
          </p:cNvPicPr>
          <p:nvPr/>
        </p:nvPicPr>
        <p:blipFill>
          <a:blip r:embed="rId12"/>
          <a:stretch>
            <a:fillRect/>
          </a:stretch>
        </p:blipFill>
        <p:spPr>
          <a:xfrm>
            <a:off x="8011856" y="4224141"/>
            <a:ext cx="471667" cy="514032"/>
          </a:xfrm>
          <a:prstGeom prst="rect">
            <a:avLst/>
          </a:prstGeom>
        </p:spPr>
      </p:pic>
      <p:sp>
        <p:nvSpPr>
          <p:cNvPr id="21"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3683945213"/>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821140459"/>
              </p:ext>
            </p:extLst>
          </p:nvPr>
        </p:nvGraphicFramePr>
        <p:xfrm>
          <a:off x="773113" y="1311275"/>
          <a:ext cx="7737475" cy="3886154"/>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2232000">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17. Attach the freezer door. First, put the freezer door on the bottom hinge, and then push it down to insert the middle hinge shaft into the grommet on top of the freezer door.</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Do not push the door too hard. Make sure the bottom hinge stays on the holder at the bottom of the refrigerator throughout this step.</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6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18. Use a socket wrench to fasten the bottom hinge with the screws.</a:t>
                      </a:r>
                      <a:endParaRPr kumimoji="1" lang="pl-PL" altLang="ko-KR" sz="1200" b="0" i="0" u="none" strike="noStrike" cap="none" normalizeH="0" baseline="0" dirty="0" smtClean="0">
                        <a:ln>
                          <a:noFill/>
                        </a:ln>
                        <a:solidFill>
                          <a:schemeClr val="tx1"/>
                        </a:solidFill>
                        <a:effectLst/>
                        <a:latin typeface="Arial" pitchFamily="34" charset="0"/>
                        <a:ea typeface="굴림" pitchFamily="50" charset="-127"/>
                      </a:endParaRP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815694308"/>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104</a:t>
            </a:fld>
            <a:endParaRPr lang="en-US" altLang="ko-KR" sz="1400" b="0"/>
          </a:p>
        </p:txBody>
      </p:sp>
      <p:pic>
        <p:nvPicPr>
          <p:cNvPr id="4" name="그림 3"/>
          <p:cNvPicPr>
            <a:picLocks noChangeAspect="1"/>
          </p:cNvPicPr>
          <p:nvPr/>
        </p:nvPicPr>
        <p:blipFill>
          <a:blip r:embed="rId3"/>
          <a:stretch>
            <a:fillRect/>
          </a:stretch>
        </p:blipFill>
        <p:spPr>
          <a:xfrm>
            <a:off x="6842125" y="1662091"/>
            <a:ext cx="1107867" cy="1097585"/>
          </a:xfrm>
          <a:prstGeom prst="rect">
            <a:avLst/>
          </a:prstGeom>
        </p:spPr>
      </p:pic>
      <p:pic>
        <p:nvPicPr>
          <p:cNvPr id="5" name="그림 4"/>
          <p:cNvPicPr>
            <a:picLocks noChangeAspect="1"/>
          </p:cNvPicPr>
          <p:nvPr/>
        </p:nvPicPr>
        <p:blipFill>
          <a:blip r:embed="rId4"/>
          <a:stretch>
            <a:fillRect/>
          </a:stretch>
        </p:blipFill>
        <p:spPr>
          <a:xfrm>
            <a:off x="6763933" y="2876530"/>
            <a:ext cx="1276198" cy="867688"/>
          </a:xfrm>
          <a:prstGeom prst="rect">
            <a:avLst/>
          </a:prstGeom>
        </p:spPr>
      </p:pic>
      <p:pic>
        <p:nvPicPr>
          <p:cNvPr id="6" name="그림 5"/>
          <p:cNvPicPr>
            <a:picLocks noChangeAspect="1"/>
          </p:cNvPicPr>
          <p:nvPr/>
        </p:nvPicPr>
        <p:blipFill>
          <a:blip r:embed="rId5"/>
          <a:stretch>
            <a:fillRect/>
          </a:stretch>
        </p:blipFill>
        <p:spPr>
          <a:xfrm>
            <a:off x="6643989" y="3934920"/>
            <a:ext cx="1768174" cy="1215620"/>
          </a:xfrm>
          <a:prstGeom prst="rect">
            <a:avLst/>
          </a:prstGeom>
        </p:spPr>
      </p:pic>
      <p:sp>
        <p:nvSpPr>
          <p:cNvPr id="13"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353636009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652872954"/>
              </p:ext>
            </p:extLst>
          </p:nvPr>
        </p:nvGraphicFramePr>
        <p:xfrm>
          <a:off x="773113" y="1311275"/>
          <a:ext cx="7737475" cy="4776487"/>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72000">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19. On the bottom of the fridge door, use a Phillips screwdriver to remove the screws.</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20. Remove the auto closer, grommet, and door stopper on one side, and the bottom fridge door cover on the other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18333">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21. Put the door stopper, grommet, and auto closer on the opposite side to where they were removed.</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 Fasten the door stopper and auto closer with the screws using a Phillips screwdriver.</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22. Put the bottom fridge door cover on the opposite side to where it was removed. Then, fasten it with the screw using a Phillips screwdriver.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105</a:t>
            </a:fld>
            <a:endParaRPr lang="en-US" altLang="ko-KR" sz="1400" b="0"/>
          </a:p>
        </p:txBody>
      </p:sp>
      <p:pic>
        <p:nvPicPr>
          <p:cNvPr id="3" name="그림 2"/>
          <p:cNvPicPr>
            <a:picLocks noChangeAspect="1"/>
          </p:cNvPicPr>
          <p:nvPr/>
        </p:nvPicPr>
        <p:blipFill>
          <a:blip r:embed="rId3"/>
          <a:stretch>
            <a:fillRect/>
          </a:stretch>
        </p:blipFill>
        <p:spPr>
          <a:xfrm>
            <a:off x="6380892" y="3558334"/>
            <a:ext cx="821113" cy="778937"/>
          </a:xfrm>
          <a:prstGeom prst="rect">
            <a:avLst/>
          </a:prstGeom>
        </p:spPr>
      </p:pic>
      <p:pic>
        <p:nvPicPr>
          <p:cNvPr id="18" name="그림 17"/>
          <p:cNvPicPr>
            <a:picLocks noChangeAspect="1"/>
          </p:cNvPicPr>
          <p:nvPr/>
        </p:nvPicPr>
        <p:blipFill>
          <a:blip r:embed="rId4"/>
          <a:stretch>
            <a:fillRect/>
          </a:stretch>
        </p:blipFill>
        <p:spPr>
          <a:xfrm>
            <a:off x="6322147" y="2311860"/>
            <a:ext cx="2090016" cy="316938"/>
          </a:xfrm>
          <a:prstGeom prst="rect">
            <a:avLst/>
          </a:prstGeom>
        </p:spPr>
      </p:pic>
      <p:pic>
        <p:nvPicPr>
          <p:cNvPr id="20" name="그림 19"/>
          <p:cNvPicPr>
            <a:picLocks noChangeAspect="1"/>
          </p:cNvPicPr>
          <p:nvPr/>
        </p:nvPicPr>
        <p:blipFill>
          <a:blip r:embed="rId5"/>
          <a:stretch>
            <a:fillRect/>
          </a:stretch>
        </p:blipFill>
        <p:spPr>
          <a:xfrm>
            <a:off x="7557632" y="2708235"/>
            <a:ext cx="759019" cy="666913"/>
          </a:xfrm>
          <a:prstGeom prst="rect">
            <a:avLst/>
          </a:prstGeom>
        </p:spPr>
      </p:pic>
      <p:pic>
        <p:nvPicPr>
          <p:cNvPr id="21" name="그림 20"/>
          <p:cNvPicPr>
            <a:picLocks noChangeAspect="1"/>
          </p:cNvPicPr>
          <p:nvPr/>
        </p:nvPicPr>
        <p:blipFill>
          <a:blip r:embed="rId6"/>
          <a:stretch>
            <a:fillRect/>
          </a:stretch>
        </p:blipFill>
        <p:spPr>
          <a:xfrm>
            <a:off x="6351459" y="2708236"/>
            <a:ext cx="928843" cy="666913"/>
          </a:xfrm>
          <a:prstGeom prst="rect">
            <a:avLst/>
          </a:prstGeom>
        </p:spPr>
      </p:pic>
      <p:pic>
        <p:nvPicPr>
          <p:cNvPr id="7" name="그림 6"/>
          <p:cNvPicPr>
            <a:picLocks noChangeAspect="1"/>
          </p:cNvPicPr>
          <p:nvPr/>
        </p:nvPicPr>
        <p:blipFill>
          <a:blip r:embed="rId7"/>
          <a:stretch>
            <a:fillRect/>
          </a:stretch>
        </p:blipFill>
        <p:spPr>
          <a:xfrm>
            <a:off x="6380892" y="1724833"/>
            <a:ext cx="608442" cy="461983"/>
          </a:xfrm>
          <a:prstGeom prst="rect">
            <a:avLst/>
          </a:prstGeom>
        </p:spPr>
      </p:pic>
      <p:pic>
        <p:nvPicPr>
          <p:cNvPr id="9" name="그림 8"/>
          <p:cNvPicPr>
            <a:picLocks noChangeAspect="1"/>
          </p:cNvPicPr>
          <p:nvPr/>
        </p:nvPicPr>
        <p:blipFill>
          <a:blip r:embed="rId8"/>
          <a:stretch>
            <a:fillRect/>
          </a:stretch>
        </p:blipFill>
        <p:spPr>
          <a:xfrm>
            <a:off x="6335471" y="4520456"/>
            <a:ext cx="911953" cy="712703"/>
          </a:xfrm>
          <a:prstGeom prst="rect">
            <a:avLst/>
          </a:prstGeom>
        </p:spPr>
      </p:pic>
      <p:pic>
        <p:nvPicPr>
          <p:cNvPr id="10" name="그림 9"/>
          <p:cNvPicPr>
            <a:picLocks noChangeAspect="1"/>
          </p:cNvPicPr>
          <p:nvPr/>
        </p:nvPicPr>
        <p:blipFill>
          <a:blip r:embed="rId9"/>
          <a:stretch>
            <a:fillRect/>
          </a:stretch>
        </p:blipFill>
        <p:spPr>
          <a:xfrm>
            <a:off x="7381904" y="4556723"/>
            <a:ext cx="994204" cy="676436"/>
          </a:xfrm>
          <a:prstGeom prst="rect">
            <a:avLst/>
          </a:prstGeom>
        </p:spPr>
      </p:pic>
      <p:sp>
        <p:nvSpPr>
          <p:cNvPr id="17"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1431047042"/>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3200868566"/>
              </p:ext>
            </p:extLst>
          </p:nvPr>
        </p:nvGraphicFramePr>
        <p:xfrm>
          <a:off x="773113" y="1311275"/>
          <a:ext cx="7737475" cy="4822671"/>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656517">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23. On the top of the fridge door, remove the wire cover.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 Gently lift either side of the wire cover and pull to remove it from the door.</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24. Remove the top-right hinge cover and the top-left door cover.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40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25. Remove the top hinge from the fridge door.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r h="144000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26. Use a spanner (11 mm) to remove the shaft and the washer from the plate.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27. Flip the plate, and reattach the washer and the shaft.</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106</a:t>
            </a:fld>
            <a:endParaRPr lang="en-US" altLang="ko-KR" sz="1400" b="0"/>
          </a:p>
        </p:txBody>
      </p:sp>
      <p:pic>
        <p:nvPicPr>
          <p:cNvPr id="4" name="그림 3"/>
          <p:cNvPicPr>
            <a:picLocks noChangeAspect="1"/>
          </p:cNvPicPr>
          <p:nvPr/>
        </p:nvPicPr>
        <p:blipFill>
          <a:blip r:embed="rId3"/>
          <a:stretch>
            <a:fillRect/>
          </a:stretch>
        </p:blipFill>
        <p:spPr>
          <a:xfrm>
            <a:off x="6692133" y="1658510"/>
            <a:ext cx="1416350" cy="316836"/>
          </a:xfrm>
          <a:prstGeom prst="rect">
            <a:avLst/>
          </a:prstGeom>
        </p:spPr>
      </p:pic>
      <p:pic>
        <p:nvPicPr>
          <p:cNvPr id="5" name="그림 4"/>
          <p:cNvPicPr>
            <a:picLocks noChangeAspect="1"/>
          </p:cNvPicPr>
          <p:nvPr/>
        </p:nvPicPr>
        <p:blipFill>
          <a:blip r:embed="rId4"/>
          <a:stretch>
            <a:fillRect/>
          </a:stretch>
        </p:blipFill>
        <p:spPr>
          <a:xfrm>
            <a:off x="6639209" y="2070950"/>
            <a:ext cx="1469274" cy="349421"/>
          </a:xfrm>
          <a:prstGeom prst="rect">
            <a:avLst/>
          </a:prstGeom>
        </p:spPr>
      </p:pic>
      <p:pic>
        <p:nvPicPr>
          <p:cNvPr id="6" name="그림 5"/>
          <p:cNvPicPr>
            <a:picLocks noChangeAspect="1"/>
          </p:cNvPicPr>
          <p:nvPr/>
        </p:nvPicPr>
        <p:blipFill>
          <a:blip r:embed="rId5"/>
          <a:stretch>
            <a:fillRect/>
          </a:stretch>
        </p:blipFill>
        <p:spPr>
          <a:xfrm>
            <a:off x="6299928" y="2511216"/>
            <a:ext cx="1073918" cy="646252"/>
          </a:xfrm>
          <a:prstGeom prst="rect">
            <a:avLst/>
          </a:prstGeom>
        </p:spPr>
      </p:pic>
      <p:pic>
        <p:nvPicPr>
          <p:cNvPr id="7" name="그림 6"/>
          <p:cNvPicPr>
            <a:picLocks noChangeAspect="1"/>
          </p:cNvPicPr>
          <p:nvPr/>
        </p:nvPicPr>
        <p:blipFill>
          <a:blip r:embed="rId6"/>
          <a:stretch>
            <a:fillRect/>
          </a:stretch>
        </p:blipFill>
        <p:spPr>
          <a:xfrm>
            <a:off x="7431808" y="2619669"/>
            <a:ext cx="1038317" cy="521210"/>
          </a:xfrm>
          <a:prstGeom prst="rect">
            <a:avLst/>
          </a:prstGeom>
        </p:spPr>
      </p:pic>
      <p:pic>
        <p:nvPicPr>
          <p:cNvPr id="8" name="그림 7"/>
          <p:cNvPicPr>
            <a:picLocks noChangeAspect="1"/>
          </p:cNvPicPr>
          <p:nvPr/>
        </p:nvPicPr>
        <p:blipFill>
          <a:blip r:embed="rId7"/>
          <a:stretch>
            <a:fillRect/>
          </a:stretch>
        </p:blipFill>
        <p:spPr>
          <a:xfrm>
            <a:off x="6427272" y="3390321"/>
            <a:ext cx="1893148" cy="1156717"/>
          </a:xfrm>
          <a:prstGeom prst="rect">
            <a:avLst/>
          </a:prstGeom>
        </p:spPr>
      </p:pic>
      <p:pic>
        <p:nvPicPr>
          <p:cNvPr id="9" name="그림 8"/>
          <p:cNvPicPr>
            <a:picLocks noChangeAspect="1"/>
          </p:cNvPicPr>
          <p:nvPr/>
        </p:nvPicPr>
        <p:blipFill>
          <a:blip r:embed="rId8"/>
          <a:stretch>
            <a:fillRect/>
          </a:stretch>
        </p:blipFill>
        <p:spPr>
          <a:xfrm>
            <a:off x="6325855" y="4974077"/>
            <a:ext cx="1047991" cy="424935"/>
          </a:xfrm>
          <a:prstGeom prst="rect">
            <a:avLst/>
          </a:prstGeom>
        </p:spPr>
      </p:pic>
      <p:pic>
        <p:nvPicPr>
          <p:cNvPr id="10" name="그림 9"/>
          <p:cNvPicPr>
            <a:picLocks noChangeAspect="1"/>
          </p:cNvPicPr>
          <p:nvPr/>
        </p:nvPicPr>
        <p:blipFill>
          <a:blip r:embed="rId9"/>
          <a:stretch>
            <a:fillRect/>
          </a:stretch>
        </p:blipFill>
        <p:spPr>
          <a:xfrm>
            <a:off x="6411777" y="5556252"/>
            <a:ext cx="673802" cy="550430"/>
          </a:xfrm>
          <a:prstGeom prst="rect">
            <a:avLst/>
          </a:prstGeom>
        </p:spPr>
      </p:pic>
      <p:pic>
        <p:nvPicPr>
          <p:cNvPr id="11" name="그림 10"/>
          <p:cNvPicPr>
            <a:picLocks noChangeAspect="1"/>
          </p:cNvPicPr>
          <p:nvPr/>
        </p:nvPicPr>
        <p:blipFill>
          <a:blip r:embed="rId10"/>
          <a:stretch>
            <a:fillRect/>
          </a:stretch>
        </p:blipFill>
        <p:spPr>
          <a:xfrm>
            <a:off x="7693686" y="5130151"/>
            <a:ext cx="776439" cy="672314"/>
          </a:xfrm>
          <a:prstGeom prst="rect">
            <a:avLst/>
          </a:prstGeom>
        </p:spPr>
      </p:pic>
      <p:sp>
        <p:nvSpPr>
          <p:cNvPr id="20" name="아래쪽 화살표 19"/>
          <p:cNvSpPr/>
          <p:nvPr/>
        </p:nvSpPr>
        <p:spPr bwMode="auto">
          <a:xfrm rot="16200000" flipH="1">
            <a:off x="7429851" y="5408946"/>
            <a:ext cx="115330" cy="331414"/>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21"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2337072510"/>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3555930067"/>
              </p:ext>
            </p:extLst>
          </p:nvPr>
        </p:nvGraphicFramePr>
        <p:xfrm>
          <a:off x="773113" y="1311275"/>
          <a:ext cx="7737475" cy="4842390"/>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24712">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28. Remove the grommet and put it on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5329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29. Put the top hinge on the opposite side to where it was removed.</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r h="1878227">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30. Put the fridge door on the middle hinge.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To prevent the fridge door from falling, make sure to hold it tight until the top hinge is fastened.</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107</a:t>
            </a:fld>
            <a:endParaRPr lang="en-US" altLang="ko-KR" sz="1400" b="0"/>
          </a:p>
        </p:txBody>
      </p:sp>
      <p:pic>
        <p:nvPicPr>
          <p:cNvPr id="2" name="그림 1"/>
          <p:cNvPicPr>
            <a:picLocks noChangeAspect="1"/>
          </p:cNvPicPr>
          <p:nvPr/>
        </p:nvPicPr>
        <p:blipFill>
          <a:blip r:embed="rId3"/>
          <a:stretch>
            <a:fillRect/>
          </a:stretch>
        </p:blipFill>
        <p:spPr>
          <a:xfrm>
            <a:off x="6497455" y="1604577"/>
            <a:ext cx="694178" cy="517637"/>
          </a:xfrm>
          <a:prstGeom prst="rect">
            <a:avLst/>
          </a:prstGeom>
        </p:spPr>
      </p:pic>
      <p:pic>
        <p:nvPicPr>
          <p:cNvPr id="4" name="그림 3"/>
          <p:cNvPicPr>
            <a:picLocks noChangeAspect="1"/>
          </p:cNvPicPr>
          <p:nvPr/>
        </p:nvPicPr>
        <p:blipFill>
          <a:blip r:embed="rId4"/>
          <a:stretch>
            <a:fillRect/>
          </a:stretch>
        </p:blipFill>
        <p:spPr>
          <a:xfrm>
            <a:off x="6280793" y="2327168"/>
            <a:ext cx="1046898" cy="717592"/>
          </a:xfrm>
          <a:prstGeom prst="rect">
            <a:avLst/>
          </a:prstGeom>
        </p:spPr>
      </p:pic>
      <p:pic>
        <p:nvPicPr>
          <p:cNvPr id="5" name="그림 4"/>
          <p:cNvPicPr>
            <a:picLocks noChangeAspect="1"/>
          </p:cNvPicPr>
          <p:nvPr/>
        </p:nvPicPr>
        <p:blipFill>
          <a:blip r:embed="rId5"/>
          <a:stretch>
            <a:fillRect/>
          </a:stretch>
        </p:blipFill>
        <p:spPr>
          <a:xfrm>
            <a:off x="7596188" y="2327168"/>
            <a:ext cx="914400" cy="717592"/>
          </a:xfrm>
          <a:prstGeom prst="rect">
            <a:avLst/>
          </a:prstGeom>
        </p:spPr>
      </p:pic>
      <p:sp>
        <p:nvSpPr>
          <p:cNvPr id="13" name="아래쪽 화살표 12"/>
          <p:cNvSpPr/>
          <p:nvPr/>
        </p:nvSpPr>
        <p:spPr bwMode="auto">
          <a:xfrm rot="16200000" flipH="1">
            <a:off x="7401807" y="2507630"/>
            <a:ext cx="131377" cy="257384"/>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6" name="그림 5"/>
          <p:cNvPicPr>
            <a:picLocks noChangeAspect="1"/>
          </p:cNvPicPr>
          <p:nvPr/>
        </p:nvPicPr>
        <p:blipFill>
          <a:blip r:embed="rId6"/>
          <a:stretch>
            <a:fillRect/>
          </a:stretch>
        </p:blipFill>
        <p:spPr>
          <a:xfrm>
            <a:off x="6340776" y="4845408"/>
            <a:ext cx="850857" cy="1011884"/>
          </a:xfrm>
          <a:prstGeom prst="rect">
            <a:avLst/>
          </a:prstGeom>
        </p:spPr>
      </p:pic>
      <p:pic>
        <p:nvPicPr>
          <p:cNvPr id="7" name="그림 6"/>
          <p:cNvPicPr>
            <a:picLocks noChangeAspect="1"/>
          </p:cNvPicPr>
          <p:nvPr/>
        </p:nvPicPr>
        <p:blipFill>
          <a:blip r:embed="rId7"/>
          <a:stretch>
            <a:fillRect/>
          </a:stretch>
        </p:blipFill>
        <p:spPr>
          <a:xfrm>
            <a:off x="7351083" y="4860090"/>
            <a:ext cx="940071" cy="997202"/>
          </a:xfrm>
          <a:prstGeom prst="rect">
            <a:avLst/>
          </a:prstGeom>
        </p:spPr>
      </p:pic>
      <p:sp>
        <p:nvSpPr>
          <p:cNvPr id="17"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267245727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50263615"/>
              </p:ext>
            </p:extLst>
          </p:nvPr>
        </p:nvGraphicFramePr>
        <p:xfrm>
          <a:off x="773113" y="1311275"/>
          <a:ext cx="7737475" cy="5089525"/>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45771">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31. Fasten the top hinge with the screws using a socket wrench (10 mm).</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7576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32. Remove the space cover from the top cover and then put it on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r h="208184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33. Underneath the top cover, pull the wire connector from the holders, and move it to the holders on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51275676"/>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108</a:t>
            </a:fld>
            <a:endParaRPr lang="en-US" altLang="ko-KR" sz="1400" b="0"/>
          </a:p>
        </p:txBody>
      </p:sp>
      <p:pic>
        <p:nvPicPr>
          <p:cNvPr id="3" name="그림 2"/>
          <p:cNvPicPr>
            <a:picLocks noChangeAspect="1"/>
          </p:cNvPicPr>
          <p:nvPr/>
        </p:nvPicPr>
        <p:blipFill>
          <a:blip r:embed="rId3"/>
          <a:stretch>
            <a:fillRect/>
          </a:stretch>
        </p:blipFill>
        <p:spPr>
          <a:xfrm>
            <a:off x="6305550" y="2793662"/>
            <a:ext cx="536575" cy="357981"/>
          </a:xfrm>
          <a:prstGeom prst="rect">
            <a:avLst/>
          </a:prstGeom>
        </p:spPr>
      </p:pic>
      <p:pic>
        <p:nvPicPr>
          <p:cNvPr id="4" name="그림 3"/>
          <p:cNvPicPr>
            <a:picLocks noChangeAspect="1"/>
          </p:cNvPicPr>
          <p:nvPr/>
        </p:nvPicPr>
        <p:blipFill>
          <a:blip r:embed="rId4"/>
          <a:stretch>
            <a:fillRect/>
          </a:stretch>
        </p:blipFill>
        <p:spPr>
          <a:xfrm>
            <a:off x="6277521" y="4358612"/>
            <a:ext cx="400503" cy="289739"/>
          </a:xfrm>
          <a:prstGeom prst="rect">
            <a:avLst/>
          </a:prstGeom>
        </p:spPr>
      </p:pic>
      <p:pic>
        <p:nvPicPr>
          <p:cNvPr id="5" name="그림 4"/>
          <p:cNvPicPr>
            <a:picLocks noChangeAspect="1"/>
          </p:cNvPicPr>
          <p:nvPr/>
        </p:nvPicPr>
        <p:blipFill>
          <a:blip r:embed="rId5"/>
          <a:stretch>
            <a:fillRect/>
          </a:stretch>
        </p:blipFill>
        <p:spPr>
          <a:xfrm>
            <a:off x="7009508" y="1717097"/>
            <a:ext cx="611383" cy="970907"/>
          </a:xfrm>
          <a:prstGeom prst="rect">
            <a:avLst/>
          </a:prstGeom>
        </p:spPr>
      </p:pic>
      <p:pic>
        <p:nvPicPr>
          <p:cNvPr id="14" name="그림 13"/>
          <p:cNvPicPr>
            <a:picLocks noChangeAspect="1"/>
          </p:cNvPicPr>
          <p:nvPr/>
        </p:nvPicPr>
        <p:blipFill>
          <a:blip r:embed="rId6"/>
          <a:stretch>
            <a:fillRect/>
          </a:stretch>
        </p:blipFill>
        <p:spPr>
          <a:xfrm>
            <a:off x="6477773" y="3170265"/>
            <a:ext cx="1870076" cy="229028"/>
          </a:xfrm>
          <a:prstGeom prst="rect">
            <a:avLst/>
          </a:prstGeom>
        </p:spPr>
      </p:pic>
      <p:sp>
        <p:nvSpPr>
          <p:cNvPr id="16" name="아래쪽 화살표 15"/>
          <p:cNvSpPr/>
          <p:nvPr/>
        </p:nvSpPr>
        <p:spPr bwMode="auto">
          <a:xfrm flipH="1">
            <a:off x="7315200" y="3409059"/>
            <a:ext cx="156519" cy="252236"/>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7" name="그림 6"/>
          <p:cNvPicPr>
            <a:picLocks noChangeAspect="1"/>
          </p:cNvPicPr>
          <p:nvPr/>
        </p:nvPicPr>
        <p:blipFill>
          <a:blip r:embed="rId7"/>
          <a:stretch>
            <a:fillRect/>
          </a:stretch>
        </p:blipFill>
        <p:spPr>
          <a:xfrm>
            <a:off x="6477773" y="3681312"/>
            <a:ext cx="1934390" cy="240695"/>
          </a:xfrm>
          <a:prstGeom prst="rect">
            <a:avLst/>
          </a:prstGeom>
        </p:spPr>
      </p:pic>
      <p:pic>
        <p:nvPicPr>
          <p:cNvPr id="8" name="그림 7"/>
          <p:cNvPicPr>
            <a:picLocks noChangeAspect="1"/>
          </p:cNvPicPr>
          <p:nvPr/>
        </p:nvPicPr>
        <p:blipFill>
          <a:blip r:embed="rId8"/>
          <a:stretch>
            <a:fillRect/>
          </a:stretch>
        </p:blipFill>
        <p:spPr>
          <a:xfrm>
            <a:off x="7220723" y="3766647"/>
            <a:ext cx="750930" cy="460622"/>
          </a:xfrm>
          <a:prstGeom prst="rect">
            <a:avLst/>
          </a:prstGeom>
        </p:spPr>
      </p:pic>
      <p:pic>
        <p:nvPicPr>
          <p:cNvPr id="9" name="그림 8"/>
          <p:cNvPicPr>
            <a:picLocks noChangeAspect="1"/>
          </p:cNvPicPr>
          <p:nvPr/>
        </p:nvPicPr>
        <p:blipFill>
          <a:blip r:embed="rId9"/>
          <a:stretch>
            <a:fillRect/>
          </a:stretch>
        </p:blipFill>
        <p:spPr>
          <a:xfrm>
            <a:off x="6450786" y="4667799"/>
            <a:ext cx="1924050" cy="565779"/>
          </a:xfrm>
          <a:prstGeom prst="rect">
            <a:avLst/>
          </a:prstGeom>
        </p:spPr>
      </p:pic>
      <p:sp>
        <p:nvSpPr>
          <p:cNvPr id="21" name="아래쪽 화살표 20"/>
          <p:cNvSpPr/>
          <p:nvPr/>
        </p:nvSpPr>
        <p:spPr bwMode="auto">
          <a:xfrm flipH="1">
            <a:off x="7315200" y="5281203"/>
            <a:ext cx="156519" cy="252236"/>
          </a:xfrm>
          <a:prstGeom prst="down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10" name="그림 9"/>
          <p:cNvPicPr>
            <a:picLocks noChangeAspect="1"/>
          </p:cNvPicPr>
          <p:nvPr/>
        </p:nvPicPr>
        <p:blipFill>
          <a:blip r:embed="rId10"/>
          <a:stretch>
            <a:fillRect/>
          </a:stretch>
        </p:blipFill>
        <p:spPr>
          <a:xfrm>
            <a:off x="6934200" y="5607722"/>
            <a:ext cx="1254211" cy="693304"/>
          </a:xfrm>
          <a:prstGeom prst="rect">
            <a:avLst/>
          </a:prstGeom>
        </p:spPr>
      </p:pic>
      <p:sp>
        <p:nvSpPr>
          <p:cNvPr id="20"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236838069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1734242715"/>
              </p:ext>
            </p:extLst>
          </p:nvPr>
        </p:nvGraphicFramePr>
        <p:xfrm>
          <a:off x="773113" y="1311275"/>
          <a:ext cx="7737475" cy="4941245"/>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51697">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34. Move the wire connector on the fridge door to the opposite side.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5169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35. Connect the wire connectors from the fridge door and the top cover.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r h="1551697">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36. Put the provided top-left hinge cover on the top cover and place the wires and covers into  it.</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51275676"/>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109</a:t>
            </a:fld>
            <a:endParaRPr lang="en-US" altLang="ko-KR" sz="1400" b="0"/>
          </a:p>
        </p:txBody>
      </p:sp>
      <p:pic>
        <p:nvPicPr>
          <p:cNvPr id="2" name="그림 1"/>
          <p:cNvPicPr>
            <a:picLocks noChangeAspect="1"/>
          </p:cNvPicPr>
          <p:nvPr/>
        </p:nvPicPr>
        <p:blipFill>
          <a:blip r:embed="rId3"/>
          <a:stretch>
            <a:fillRect/>
          </a:stretch>
        </p:blipFill>
        <p:spPr>
          <a:xfrm>
            <a:off x="6748079" y="3401820"/>
            <a:ext cx="1326376" cy="1121332"/>
          </a:xfrm>
          <a:prstGeom prst="rect">
            <a:avLst/>
          </a:prstGeom>
        </p:spPr>
      </p:pic>
      <p:pic>
        <p:nvPicPr>
          <p:cNvPr id="3" name="그림 2"/>
          <p:cNvPicPr>
            <a:picLocks noChangeAspect="1"/>
          </p:cNvPicPr>
          <p:nvPr/>
        </p:nvPicPr>
        <p:blipFill>
          <a:blip r:embed="rId4"/>
          <a:stretch>
            <a:fillRect/>
          </a:stretch>
        </p:blipFill>
        <p:spPr>
          <a:xfrm>
            <a:off x="6342501" y="2189938"/>
            <a:ext cx="2108886" cy="549575"/>
          </a:xfrm>
          <a:prstGeom prst="rect">
            <a:avLst/>
          </a:prstGeom>
        </p:spPr>
      </p:pic>
      <p:pic>
        <p:nvPicPr>
          <p:cNvPr id="4" name="그림 3"/>
          <p:cNvPicPr>
            <a:picLocks noChangeAspect="1"/>
          </p:cNvPicPr>
          <p:nvPr/>
        </p:nvPicPr>
        <p:blipFill>
          <a:blip r:embed="rId5"/>
          <a:stretch>
            <a:fillRect/>
          </a:stretch>
        </p:blipFill>
        <p:spPr>
          <a:xfrm>
            <a:off x="6305550" y="5106651"/>
            <a:ext cx="1419361" cy="984682"/>
          </a:xfrm>
          <a:prstGeom prst="rect">
            <a:avLst/>
          </a:prstGeom>
        </p:spPr>
      </p:pic>
      <p:pic>
        <p:nvPicPr>
          <p:cNvPr id="8" name="그림 7"/>
          <p:cNvPicPr>
            <a:picLocks noChangeAspect="1"/>
          </p:cNvPicPr>
          <p:nvPr/>
        </p:nvPicPr>
        <p:blipFill>
          <a:blip r:embed="rId6"/>
          <a:stretch>
            <a:fillRect/>
          </a:stretch>
        </p:blipFill>
        <p:spPr>
          <a:xfrm>
            <a:off x="7755680" y="5106651"/>
            <a:ext cx="747056" cy="984682"/>
          </a:xfrm>
          <a:prstGeom prst="rect">
            <a:avLst/>
          </a:prstGeom>
        </p:spPr>
      </p:pic>
      <p:sp>
        <p:nvSpPr>
          <p:cNvPr id="14"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12201541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그룹 9"/>
          <p:cNvGrpSpPr>
            <a:grpSpLocks/>
          </p:cNvGrpSpPr>
          <p:nvPr/>
        </p:nvGrpSpPr>
        <p:grpSpPr bwMode="auto">
          <a:xfrm>
            <a:off x="4889500" y="1314450"/>
            <a:ext cx="3602134" cy="2339975"/>
            <a:chOff x="768484" y="2714017"/>
            <a:chExt cx="3600000" cy="2340000"/>
          </a:xfrm>
        </p:grpSpPr>
        <p:sp>
          <p:nvSpPr>
            <p:cNvPr id="69" name="직사각형 30"/>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0" name="Text Box 16"/>
            <p:cNvSpPr txBox="1">
              <a:spLocks noChangeArrowheads="1"/>
            </p:cNvSpPr>
            <p:nvPr/>
          </p:nvSpPr>
          <p:spPr bwMode="auto">
            <a:xfrm>
              <a:off x="784234" y="2722597"/>
              <a:ext cx="3570457" cy="279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Check for any water ingress or moisture.</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71" name="Text Box 16"/>
            <p:cNvSpPr txBox="1">
              <a:spLocks noChangeArrowheads="1"/>
            </p:cNvSpPr>
            <p:nvPr/>
          </p:nvSpPr>
          <p:spPr bwMode="auto">
            <a:xfrm>
              <a:off x="821009" y="2960719"/>
              <a:ext cx="3437037" cy="686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If there is any water or moisture present, take necessary measures such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as replacing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components, insulation, seals, etc.</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72" name="그룹 9"/>
          <p:cNvGrpSpPr>
            <a:grpSpLocks/>
          </p:cNvGrpSpPr>
          <p:nvPr/>
        </p:nvGrpSpPr>
        <p:grpSpPr bwMode="auto">
          <a:xfrm>
            <a:off x="768350" y="3789363"/>
            <a:ext cx="3627438" cy="2339975"/>
            <a:chOff x="768484" y="2714017"/>
            <a:chExt cx="3628017" cy="2340000"/>
          </a:xfrm>
        </p:grpSpPr>
        <p:sp>
          <p:nvSpPr>
            <p:cNvPr id="73" name="직사각형 38"/>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4" name="Text Box 16"/>
            <p:cNvSpPr txBox="1">
              <a:spLocks noChangeArrowheads="1"/>
            </p:cNvSpPr>
            <p:nvPr/>
          </p:nvSpPr>
          <p:spPr bwMode="auto">
            <a:xfrm>
              <a:off x="777811" y="2723912"/>
              <a:ext cx="3618690" cy="48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put bottles or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glass in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the freezer.</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75" name="그룹 9"/>
          <p:cNvGrpSpPr>
            <a:grpSpLocks/>
          </p:cNvGrpSpPr>
          <p:nvPr/>
        </p:nvGrpSpPr>
        <p:grpSpPr bwMode="auto">
          <a:xfrm>
            <a:off x="4883151" y="3789363"/>
            <a:ext cx="3675062" cy="2339975"/>
            <a:chOff x="760672" y="2714017"/>
            <a:chExt cx="3674474" cy="2340000"/>
          </a:xfrm>
        </p:grpSpPr>
        <p:sp>
          <p:nvSpPr>
            <p:cNvPr id="76" name="직사각형 42"/>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7" name="Text Box 16"/>
            <p:cNvSpPr txBox="1">
              <a:spLocks noChangeArrowheads="1"/>
            </p:cNvSpPr>
            <p:nvPr/>
          </p:nvSpPr>
          <p:spPr bwMode="auto">
            <a:xfrm>
              <a:off x="773451" y="2723540"/>
              <a:ext cx="3661695" cy="49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store tall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and narrow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bottles or food </a:t>
              </a:r>
              <a:r>
                <a:rPr lang="en-US" altLang="ko-KR" sz="1200" dirty="0" err="1">
                  <a:solidFill>
                    <a:srgbClr val="000000"/>
                  </a:solidFill>
                  <a:latin typeface="Arial" panose="020B0604020202020204" pitchFamily="34" charset="0"/>
                  <a:ea typeface="헤드라인" pitchFamily="18" charset="-127"/>
                  <a:cs typeface="Arial" panose="020B0604020202020204" pitchFamily="34" charset="0"/>
                </a:rPr>
                <a:t>itmes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 in the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door shelves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78" name="Text Box 16"/>
            <p:cNvSpPr txBox="1">
              <a:spLocks noChangeArrowheads="1"/>
            </p:cNvSpPr>
            <p:nvPr/>
          </p:nvSpPr>
          <p:spPr bwMode="auto">
            <a:xfrm>
              <a:off x="760672" y="3150962"/>
              <a:ext cx="3594107" cy="49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Items may fall out when opening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the door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causing injury.</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sp>
        <p:nvSpPr>
          <p:cNvPr id="79"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6FB16F35-CAF6-4AE8-AD72-2CEEDD7C5515}" type="slidenum">
              <a:rPr lang="en-US" altLang="ko-KR" sz="1400"/>
              <a:pPr>
                <a:spcBef>
                  <a:spcPct val="0"/>
                </a:spcBef>
                <a:buFontTx/>
                <a:buNone/>
              </a:pPr>
              <a:t>11</a:t>
            </a:fld>
            <a:endParaRPr lang="en-US" altLang="ko-KR" sz="1400"/>
          </a:p>
        </p:txBody>
      </p:sp>
      <p:grpSp>
        <p:nvGrpSpPr>
          <p:cNvPr id="80" name="Group 10"/>
          <p:cNvGrpSpPr>
            <a:grpSpLocks/>
          </p:cNvGrpSpPr>
          <p:nvPr/>
        </p:nvGrpSpPr>
        <p:grpSpPr bwMode="auto">
          <a:xfrm>
            <a:off x="7596188" y="207963"/>
            <a:ext cx="1120775" cy="304800"/>
            <a:chOff x="4896" y="370"/>
            <a:chExt cx="706" cy="192"/>
          </a:xfrm>
        </p:grpSpPr>
        <p:sp>
          <p:nvSpPr>
            <p:cNvPr id="8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dirty="0">
                  <a:solidFill>
                    <a:srgbClr val="006699"/>
                  </a:solidFill>
                  <a:latin typeface="Arial" panose="020B0604020202020204" pitchFamily="34" charset="0"/>
                  <a:ea typeface="헤드라인" pitchFamily="18" charset="-127"/>
                </a:rPr>
                <a:t>To do list</a:t>
              </a:r>
              <a:r>
                <a:rPr lang="en-US" altLang="ko-KR" sz="1000" dirty="0">
                  <a:solidFill>
                    <a:srgbClr val="006699"/>
                  </a:solidFill>
                  <a:latin typeface="Arial Black" panose="020B0A04020102020204" pitchFamily="34" charset="0"/>
                  <a:ea typeface="헤드라인" pitchFamily="18" charset="-127"/>
                </a:rPr>
                <a:t>  </a:t>
              </a:r>
            </a:p>
          </p:txBody>
        </p:sp>
      </p:grpSp>
      <p:sp>
        <p:nvSpPr>
          <p:cNvPr id="83" name="Text Box 16"/>
          <p:cNvSpPr txBox="1">
            <a:spLocks noChangeArrowheads="1"/>
          </p:cNvSpPr>
          <p:nvPr/>
        </p:nvSpPr>
        <p:spPr bwMode="auto">
          <a:xfrm>
            <a:off x="777875" y="4216878"/>
            <a:ext cx="3536950" cy="482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Freezing of the contents may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cause the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item to explode.</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pic>
        <p:nvPicPr>
          <p:cNvPr id="89" name="Picture 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6269"/>
          <a:stretch/>
        </p:blipFill>
        <p:spPr bwMode="auto">
          <a:xfrm>
            <a:off x="5868309" y="4774925"/>
            <a:ext cx="1905000" cy="12441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1. </a:t>
            </a:r>
            <a:r>
              <a:rPr lang="en-US" altLang="ko-KR" sz="2400" b="0" dirty="0">
                <a:solidFill>
                  <a:srgbClr val="B2B2B2"/>
                </a:solidFill>
                <a:latin typeface="Arial Black" panose="020B0A04020102020204" pitchFamily="34" charset="0"/>
                <a:ea typeface="HY울릉도L" pitchFamily="18" charset="-127"/>
              </a:rPr>
              <a:t>Product Information</a:t>
            </a:r>
          </a:p>
        </p:txBody>
      </p:sp>
      <p:pic>
        <p:nvPicPr>
          <p:cNvPr id="28" name="그림 36" descr="Untitled-3.png"/>
          <p:cNvPicPr>
            <a:picLocks noChangeAspect="1"/>
          </p:cNvPicPr>
          <p:nvPr/>
        </p:nvPicPr>
        <p:blipFill>
          <a:blip r:embed="rId4" cstate="print"/>
          <a:srcRect/>
          <a:stretch>
            <a:fillRect/>
          </a:stretch>
        </p:blipFill>
        <p:spPr bwMode="auto">
          <a:xfrm>
            <a:off x="6919913" y="2421442"/>
            <a:ext cx="1352550" cy="1096962"/>
          </a:xfrm>
          <a:prstGeom prst="rect">
            <a:avLst/>
          </a:prstGeom>
          <a:noFill/>
          <a:ln w="9525">
            <a:noFill/>
            <a:miter lim="800000"/>
            <a:headEnd/>
            <a:tailEnd/>
          </a:ln>
        </p:spPr>
      </p:pic>
      <p:pic>
        <p:nvPicPr>
          <p:cNvPr id="29" name="Picture 2"/>
          <p:cNvPicPr>
            <a:picLocks noChangeAspect="1" noChangeArrowheads="1"/>
          </p:cNvPicPr>
          <p:nvPr/>
        </p:nvPicPr>
        <p:blipFill rotWithShape="1">
          <a:blip r:embed="rId5" cstate="print"/>
          <a:srcRect r="64801" b="55890"/>
          <a:stretch/>
        </p:blipFill>
        <p:spPr bwMode="auto">
          <a:xfrm>
            <a:off x="2192814" y="4678463"/>
            <a:ext cx="563562" cy="558555"/>
          </a:xfrm>
          <a:prstGeom prst="rect">
            <a:avLst/>
          </a:prstGeom>
          <a:noFill/>
          <a:ln w="9525" algn="ctr">
            <a:noFill/>
            <a:miter lim="800000"/>
            <a:headEnd/>
            <a:tailEnd/>
          </a:ln>
        </p:spPr>
      </p:pic>
      <p:pic>
        <p:nvPicPr>
          <p:cNvPr id="30" name="그림 33" descr="Untitled-4.png"/>
          <p:cNvPicPr>
            <a:picLocks noChangeAspect="1"/>
          </p:cNvPicPr>
          <p:nvPr/>
        </p:nvPicPr>
        <p:blipFill>
          <a:blip r:embed="rId6" cstate="print"/>
          <a:srcRect/>
          <a:stretch>
            <a:fillRect/>
          </a:stretch>
        </p:blipFill>
        <p:spPr bwMode="auto">
          <a:xfrm>
            <a:off x="2861237" y="4774925"/>
            <a:ext cx="1189037" cy="1122363"/>
          </a:xfrm>
          <a:prstGeom prst="rect">
            <a:avLst/>
          </a:prstGeom>
          <a:noFill/>
          <a:ln w="9525">
            <a:noFill/>
            <a:miter lim="800000"/>
            <a:headEnd/>
            <a:tailEnd/>
          </a:ln>
        </p:spPr>
      </p:pic>
      <p:grpSp>
        <p:nvGrpSpPr>
          <p:cNvPr id="35" name="그룹 9"/>
          <p:cNvGrpSpPr>
            <a:grpSpLocks/>
          </p:cNvGrpSpPr>
          <p:nvPr/>
        </p:nvGrpSpPr>
        <p:grpSpPr bwMode="auto">
          <a:xfrm>
            <a:off x="757989" y="1314450"/>
            <a:ext cx="3610811" cy="2339975"/>
            <a:chOff x="758657" y="2714017"/>
            <a:chExt cx="3609827" cy="2340000"/>
          </a:xfrm>
        </p:grpSpPr>
        <p:sp>
          <p:nvSpPr>
            <p:cNvPr id="36" name="직사각형 8"/>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37" name="Text Box 16"/>
            <p:cNvSpPr txBox="1">
              <a:spLocks noChangeArrowheads="1"/>
            </p:cNvSpPr>
            <p:nvPr/>
          </p:nvSpPr>
          <p:spPr bwMode="auto">
            <a:xfrm>
              <a:off x="758657" y="2720109"/>
              <a:ext cx="3577902" cy="48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Advice users not to store items on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top of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the product.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38" name="Text Box 16"/>
            <p:cNvSpPr txBox="1">
              <a:spLocks noChangeArrowheads="1"/>
            </p:cNvSpPr>
            <p:nvPr/>
          </p:nvSpPr>
          <p:spPr bwMode="auto">
            <a:xfrm>
              <a:off x="784923" y="3159848"/>
              <a:ext cx="3573354" cy="49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Opening or closing the door may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cause items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to fall down causing injury.</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pic>
        <p:nvPicPr>
          <p:cNvPr id="39" name="Picture 19"/>
          <p:cNvPicPr>
            <a:picLocks noChangeAspect="1" noChangeArrowheads="1"/>
          </p:cNvPicPr>
          <p:nvPr/>
        </p:nvPicPr>
        <p:blipFill>
          <a:blip r:embed="rId7" cstate="print"/>
          <a:srcRect l="4163" t="3589" r="5606" b="26427"/>
          <a:stretch>
            <a:fillRect/>
          </a:stretch>
        </p:blipFill>
        <p:spPr bwMode="auto">
          <a:xfrm>
            <a:off x="3024820" y="2334537"/>
            <a:ext cx="1231900" cy="1257300"/>
          </a:xfrm>
          <a:prstGeom prst="rect">
            <a:avLst/>
          </a:prstGeom>
          <a:noFill/>
          <a:ln w="9525">
            <a:noFill/>
            <a:miter lim="800000"/>
            <a:headEnd/>
            <a:tailEnd/>
          </a:ln>
        </p:spPr>
      </p:pic>
      <p:pic>
        <p:nvPicPr>
          <p:cNvPr id="40" name="Picture 2"/>
          <p:cNvPicPr>
            <a:picLocks noChangeAspect="1" noChangeArrowheads="1"/>
          </p:cNvPicPr>
          <p:nvPr/>
        </p:nvPicPr>
        <p:blipFill rotWithShape="1">
          <a:blip r:embed="rId5" cstate="print"/>
          <a:srcRect r="64801" b="55890"/>
          <a:stretch/>
        </p:blipFill>
        <p:spPr bwMode="auto">
          <a:xfrm>
            <a:off x="2448030" y="2347134"/>
            <a:ext cx="563562" cy="558555"/>
          </a:xfrm>
          <a:prstGeom prst="rect">
            <a:avLst/>
          </a:prstGeom>
          <a:noFill/>
          <a:ln w="9525" algn="ctr">
            <a:noFill/>
            <a:miter lim="800000"/>
            <a:headEnd/>
            <a:tailEnd/>
          </a:ln>
        </p:spPr>
      </p:pic>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335040361"/>
              </p:ext>
            </p:extLst>
          </p:nvPr>
        </p:nvGraphicFramePr>
        <p:xfrm>
          <a:off x="773113" y="1311275"/>
          <a:ext cx="7737475" cy="5007147"/>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51697">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cs typeface="Arial" panose="020B0604020202020204" pitchFamily="34" charset="0"/>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37. With the fridge door closed, put the top cover back and fasten it with the screws using a Phillips screwdriver.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3935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38. Put the top-left door cover on the opposite side of the door hinge.</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0088298"/>
                  </a:ext>
                </a:extLst>
              </a:tr>
              <a:tr h="1729946">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39. Place the wire from the fridge door into the gap on top of the fridge door.</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40.Put the wire cover back onto the fridge door.</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41. Open and close the fridge door a few times to check for any problems.</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51275676"/>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110</a:t>
            </a:fld>
            <a:endParaRPr lang="en-US" altLang="ko-KR" sz="1400" b="0"/>
          </a:p>
        </p:txBody>
      </p:sp>
      <p:pic>
        <p:nvPicPr>
          <p:cNvPr id="5" name="그림 4"/>
          <p:cNvPicPr>
            <a:picLocks noChangeAspect="1"/>
          </p:cNvPicPr>
          <p:nvPr/>
        </p:nvPicPr>
        <p:blipFill>
          <a:blip r:embed="rId3"/>
          <a:stretch>
            <a:fillRect/>
          </a:stretch>
        </p:blipFill>
        <p:spPr>
          <a:xfrm>
            <a:off x="6372053" y="1919416"/>
            <a:ext cx="2040428" cy="933773"/>
          </a:xfrm>
          <a:prstGeom prst="rect">
            <a:avLst/>
          </a:prstGeom>
        </p:spPr>
      </p:pic>
      <p:sp>
        <p:nvSpPr>
          <p:cNvPr id="6" name="타원 5"/>
          <p:cNvSpPr/>
          <p:nvPr/>
        </p:nvSpPr>
        <p:spPr bwMode="auto">
          <a:xfrm>
            <a:off x="6329484" y="2224431"/>
            <a:ext cx="244836" cy="244836"/>
          </a:xfrm>
          <a:prstGeom prst="ellipse">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4" name="타원 13"/>
          <p:cNvSpPr/>
          <p:nvPr/>
        </p:nvSpPr>
        <p:spPr bwMode="auto">
          <a:xfrm>
            <a:off x="7993002" y="2263884"/>
            <a:ext cx="244836" cy="244836"/>
          </a:xfrm>
          <a:prstGeom prst="ellipse">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8" name="그림 7"/>
          <p:cNvPicPr>
            <a:picLocks noChangeAspect="1"/>
          </p:cNvPicPr>
          <p:nvPr/>
        </p:nvPicPr>
        <p:blipFill>
          <a:blip r:embed="rId4"/>
          <a:stretch>
            <a:fillRect/>
          </a:stretch>
        </p:blipFill>
        <p:spPr>
          <a:xfrm>
            <a:off x="6305549" y="3382423"/>
            <a:ext cx="2139261" cy="1001156"/>
          </a:xfrm>
          <a:prstGeom prst="rect">
            <a:avLst/>
          </a:prstGeom>
        </p:spPr>
      </p:pic>
      <p:pic>
        <p:nvPicPr>
          <p:cNvPr id="9" name="그림 8"/>
          <p:cNvPicPr>
            <a:picLocks noChangeAspect="1"/>
          </p:cNvPicPr>
          <p:nvPr/>
        </p:nvPicPr>
        <p:blipFill>
          <a:blip r:embed="rId5"/>
          <a:stretch>
            <a:fillRect/>
          </a:stretch>
        </p:blipFill>
        <p:spPr>
          <a:xfrm>
            <a:off x="6452707" y="4861423"/>
            <a:ext cx="1959456" cy="302533"/>
          </a:xfrm>
          <a:prstGeom prst="rect">
            <a:avLst/>
          </a:prstGeom>
        </p:spPr>
      </p:pic>
      <p:pic>
        <p:nvPicPr>
          <p:cNvPr id="10" name="그림 9"/>
          <p:cNvPicPr>
            <a:picLocks noChangeAspect="1"/>
          </p:cNvPicPr>
          <p:nvPr/>
        </p:nvPicPr>
        <p:blipFill>
          <a:blip r:embed="rId6"/>
          <a:stretch>
            <a:fillRect/>
          </a:stretch>
        </p:blipFill>
        <p:spPr>
          <a:xfrm>
            <a:off x="6587863" y="5353592"/>
            <a:ext cx="1689143" cy="746927"/>
          </a:xfrm>
          <a:prstGeom prst="rect">
            <a:avLst/>
          </a:prstGeom>
        </p:spPr>
      </p:pic>
      <p:sp>
        <p:nvSpPr>
          <p:cNvPr id="16"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14980743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 name="슬라이드 번호 개체 틀 16"/>
          <p:cNvSpPr>
            <a:spLocks noGrp="1"/>
          </p:cNvSpPr>
          <p:nvPr>
            <p:ph type="sldNum" sz="quarter" idx="12"/>
          </p:nvPr>
        </p:nvSpPr>
        <p:spPr>
          <a:xfrm>
            <a:off x="6553200" y="6472238"/>
            <a:ext cx="2133600" cy="265112"/>
          </a:xfrm>
        </p:spPr>
        <p:txBody>
          <a:bodyPr anchor="b"/>
          <a:lstStyle/>
          <a:p>
            <a:pPr>
              <a:defRPr/>
            </a:pPr>
            <a:fld id="{A50F3DB6-E939-4E79-9A7C-EDC74C2729B8}" type="slidenum">
              <a:rPr lang="en-US" altLang="ko-KR" smtClean="0"/>
              <a:pPr>
                <a:defRPr/>
              </a:pPr>
              <a:t>111</a:t>
            </a:fld>
            <a:endParaRPr lang="en-US" altLang="ko-KR" dirty="0"/>
          </a:p>
        </p:txBody>
      </p:sp>
      <p:sp>
        <p:nvSpPr>
          <p:cNvPr id="18"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5-1-1. </a:t>
            </a:r>
            <a:r>
              <a:rPr lang="en-US" altLang="ko-KR" sz="1400">
                <a:solidFill>
                  <a:srgbClr val="0033CC"/>
                </a:solidFill>
                <a:latin typeface="Arial" charset="0"/>
                <a:ea typeface="바탕" pitchFamily="18" charset="-127"/>
              </a:rPr>
              <a:t>Test Function (Forced Operation / Forced Defrost)</a:t>
            </a:r>
          </a:p>
        </p:txBody>
      </p:sp>
      <p:sp>
        <p:nvSpPr>
          <p:cNvPr id="19" name="Rectangle 5"/>
          <p:cNvSpPr>
            <a:spLocks noChangeArrowheads="1"/>
          </p:cNvSpPr>
          <p:nvPr/>
        </p:nvSpPr>
        <p:spPr bwMode="auto">
          <a:xfrm>
            <a:off x="892175" y="1475966"/>
            <a:ext cx="8001000" cy="3067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0" indent="0" eaLnBrk="1" hangingPunct="1">
              <a:spcBef>
                <a:spcPts val="200"/>
              </a:spcBef>
            </a:pPr>
            <a:r>
              <a:rPr lang="en-US" altLang="ko-KR" sz="1200" b="1">
                <a:solidFill>
                  <a:schemeClr val="tx1"/>
                </a:solidFill>
                <a:latin typeface="Arial" charset="0"/>
                <a:ea typeface="바탕" pitchFamily="18" charset="-127"/>
              </a:rPr>
              <a:t>[RB38T* / RB36T* / RB34T*/ RL38T* / RL36T* / RL34T</a:t>
            </a:r>
            <a:r>
              <a:rPr lang="en-US" altLang="ko-KR" sz="1200" b="1" smtClean="0">
                <a:solidFill>
                  <a:schemeClr val="tx1"/>
                </a:solidFill>
                <a:latin typeface="Arial" charset="0"/>
                <a:ea typeface="바탕" pitchFamily="18" charset="-127"/>
              </a:rPr>
              <a:t>* models]</a:t>
            </a:r>
            <a:endParaRPr lang="en-US" altLang="ko-KR" sz="1200" b="1">
              <a:solidFill>
                <a:schemeClr val="tx1"/>
              </a:solidFill>
              <a:latin typeface="Arial" charset="0"/>
              <a:ea typeface="바탕" pitchFamily="18" charset="-127"/>
            </a:endParaRPr>
          </a:p>
          <a:p>
            <a:pPr marL="0" indent="0" eaLnBrk="1" hangingPunct="1">
              <a:spcBef>
                <a:spcPts val="200"/>
              </a:spcBef>
            </a:pPr>
            <a:r>
              <a:rPr lang="en-US" altLang="ko-KR" sz="1200" smtClean="0">
                <a:solidFill>
                  <a:schemeClr val="tx1"/>
                </a:solidFill>
                <a:latin typeface="Arial" charset="0"/>
                <a:ea typeface="바탕" pitchFamily="18" charset="-127"/>
              </a:rPr>
              <a:t>1. When </a:t>
            </a:r>
            <a:r>
              <a:rPr lang="en-US" altLang="ko-KR" sz="1200">
                <a:solidFill>
                  <a:schemeClr val="tx1"/>
                </a:solidFill>
                <a:latin typeface="Arial" charset="0"/>
                <a:ea typeface="바탕" pitchFamily="18" charset="-127"/>
              </a:rPr>
              <a:t>pressing the </a:t>
            </a:r>
            <a:r>
              <a:rPr lang="en-US" altLang="ko-KR" sz="1200" smtClean="0">
                <a:solidFill>
                  <a:schemeClr val="tx1"/>
                </a:solidFill>
                <a:latin typeface="Arial" charset="0"/>
                <a:ea typeface="바탕" pitchFamily="18" charset="-127"/>
              </a:rPr>
              <a:t>“&lt;" </a:t>
            </a:r>
            <a:r>
              <a:rPr lang="en-US" altLang="ko-KR" sz="1200">
                <a:solidFill>
                  <a:schemeClr val="tx1"/>
                </a:solidFill>
                <a:latin typeface="Arial" charset="0"/>
                <a:ea typeface="바탕" pitchFamily="18" charset="-127"/>
              </a:rPr>
              <a:t>and the </a:t>
            </a:r>
            <a:r>
              <a:rPr lang="en-US" altLang="ko-KR" sz="1200" smtClean="0">
                <a:solidFill>
                  <a:schemeClr val="tx1"/>
                </a:solidFill>
                <a:latin typeface="Arial" charset="0"/>
                <a:ea typeface="바탕" pitchFamily="18" charset="-127"/>
              </a:rPr>
              <a:t>“&gt;" </a:t>
            </a:r>
            <a:r>
              <a:rPr lang="en-US" altLang="ko-KR" sz="1200">
                <a:solidFill>
                  <a:schemeClr val="tx1"/>
                </a:solidFill>
                <a:latin typeface="Arial" charset="0"/>
                <a:ea typeface="바탕" pitchFamily="18" charset="-127"/>
              </a:rPr>
              <a:t>buttons on the PANEL PCB at the same time for more than </a:t>
            </a:r>
            <a:r>
              <a:rPr lang="en-US" altLang="ko-KR" sz="1200" smtClean="0">
                <a:solidFill>
                  <a:schemeClr val="tx1"/>
                </a:solidFill>
                <a:latin typeface="Arial" charset="0"/>
                <a:ea typeface="바탕" pitchFamily="18" charset="-127"/>
              </a:rPr>
              <a:t>6 </a:t>
            </a:r>
            <a:r>
              <a:rPr lang="en-US" altLang="ko-KR" sz="1200">
                <a:solidFill>
                  <a:schemeClr val="tx1"/>
                </a:solidFill>
                <a:latin typeface="Arial" charset="0"/>
                <a:ea typeface="바탕" pitchFamily="18" charset="-127"/>
              </a:rPr>
              <a:t>seconds, the PANEL DISPLAY will be on and off with an interval of 0.5 second for about </a:t>
            </a:r>
            <a:r>
              <a:rPr lang="en-US" altLang="ko-KR" sz="1200" smtClean="0">
                <a:solidFill>
                  <a:schemeClr val="tx1"/>
                </a:solidFill>
                <a:latin typeface="Arial" charset="0"/>
                <a:ea typeface="바탕" pitchFamily="18" charset="-127"/>
              </a:rPr>
              <a:t>6 </a:t>
            </a:r>
            <a:r>
              <a:rPr lang="en-US" altLang="ko-KR" sz="1200">
                <a:solidFill>
                  <a:schemeClr val="tx1"/>
                </a:solidFill>
                <a:latin typeface="Arial" charset="0"/>
                <a:ea typeface="바탕" pitchFamily="18" charset="-127"/>
              </a:rPr>
              <a:t>seconds. At this time, release the </a:t>
            </a:r>
            <a:r>
              <a:rPr lang="en-US" altLang="ko-KR" sz="1200" smtClean="0">
                <a:solidFill>
                  <a:schemeClr val="tx1"/>
                </a:solidFill>
                <a:latin typeface="Arial" charset="0"/>
                <a:ea typeface="바탕" pitchFamily="18" charset="-127"/>
              </a:rPr>
              <a:t>“&lt;" </a:t>
            </a:r>
            <a:r>
              <a:rPr lang="en-US" altLang="ko-KR" sz="1200">
                <a:solidFill>
                  <a:schemeClr val="tx1"/>
                </a:solidFill>
                <a:latin typeface="Arial" charset="0"/>
                <a:ea typeface="바탕" pitchFamily="18" charset="-127"/>
              </a:rPr>
              <a:t>and the </a:t>
            </a:r>
            <a:r>
              <a:rPr lang="en-US" altLang="ko-KR" sz="1200" smtClean="0">
                <a:solidFill>
                  <a:schemeClr val="tx1"/>
                </a:solidFill>
                <a:latin typeface="Arial" charset="0"/>
                <a:ea typeface="바탕" pitchFamily="18" charset="-127"/>
              </a:rPr>
              <a:t>“&gt;" </a:t>
            </a:r>
            <a:r>
              <a:rPr lang="en-US" altLang="ko-KR" sz="1200">
                <a:solidFill>
                  <a:schemeClr val="tx1"/>
                </a:solidFill>
                <a:latin typeface="Arial" charset="0"/>
                <a:ea typeface="바탕" pitchFamily="18" charset="-127"/>
              </a:rPr>
              <a:t>buttons, and press the </a:t>
            </a:r>
            <a:r>
              <a:rPr lang="en-US" altLang="ko-KR" sz="1200" smtClean="0">
                <a:solidFill>
                  <a:schemeClr val="tx1"/>
                </a:solidFill>
                <a:latin typeface="Arial" charset="0"/>
                <a:ea typeface="바탕" pitchFamily="18" charset="-127"/>
              </a:rPr>
              <a:t>“&gt;" </a:t>
            </a:r>
            <a:r>
              <a:rPr lang="en-US" altLang="ko-KR" sz="1200">
                <a:solidFill>
                  <a:schemeClr val="tx1"/>
                </a:solidFill>
                <a:latin typeface="Arial" charset="0"/>
                <a:ea typeface="바탕" pitchFamily="18" charset="-127"/>
              </a:rPr>
              <a:t>button. Then, it will go into the TEST MODE. </a:t>
            </a:r>
            <a:endParaRPr lang="en-US" altLang="ko-KR" sz="1200" smtClean="0">
              <a:solidFill>
                <a:schemeClr val="tx1"/>
              </a:solidFill>
              <a:latin typeface="Arial" charset="0"/>
              <a:ea typeface="바탕" pitchFamily="18" charset="-127"/>
            </a:endParaRPr>
          </a:p>
          <a:p>
            <a:pPr marL="0" indent="0" eaLnBrk="1" hangingPunct="1">
              <a:spcBef>
                <a:spcPts val="200"/>
              </a:spcBef>
            </a:pPr>
            <a:endParaRPr lang="en-US" altLang="ko-KR" sz="1200" smtClean="0">
              <a:solidFill>
                <a:schemeClr val="tx1"/>
              </a:solidFill>
              <a:latin typeface="Arial" charset="0"/>
              <a:ea typeface="바탕" pitchFamily="18" charset="-127"/>
            </a:endParaRPr>
          </a:p>
          <a:p>
            <a:pPr marL="0" indent="0" eaLnBrk="1" hangingPunct="1">
              <a:spcBef>
                <a:spcPts val="200"/>
              </a:spcBef>
            </a:pPr>
            <a:r>
              <a:rPr lang="en-US" altLang="ko-KR" sz="1200" b="1">
                <a:solidFill>
                  <a:schemeClr val="tx1"/>
                </a:solidFill>
                <a:latin typeface="Arial" charset="0"/>
                <a:ea typeface="바탕" pitchFamily="18" charset="-127"/>
              </a:rPr>
              <a:t>[RB38A* / RB34A* / RL38A* / </a:t>
            </a:r>
            <a:r>
              <a:rPr lang="en-US" altLang="ko-KR" sz="1200" b="1" smtClean="0">
                <a:solidFill>
                  <a:schemeClr val="tx1"/>
                </a:solidFill>
                <a:latin typeface="Arial" charset="0"/>
                <a:ea typeface="바탕" pitchFamily="18" charset="-127"/>
              </a:rPr>
              <a:t>RL34A* models]</a:t>
            </a:r>
            <a:endParaRPr lang="en-US" altLang="ko-KR" sz="1200" b="1">
              <a:solidFill>
                <a:schemeClr val="tx1"/>
              </a:solidFill>
              <a:latin typeface="Arial" charset="0"/>
              <a:ea typeface="바탕" pitchFamily="18" charset="-127"/>
            </a:endParaRPr>
          </a:p>
          <a:p>
            <a:pPr marL="0" indent="0" eaLnBrk="1" hangingPunct="1">
              <a:spcBef>
                <a:spcPts val="200"/>
              </a:spcBef>
            </a:pPr>
            <a:r>
              <a:rPr lang="en-US" altLang="ko-KR" sz="1200">
                <a:solidFill>
                  <a:schemeClr val="tx1"/>
                </a:solidFill>
                <a:latin typeface="Arial" charset="0"/>
                <a:ea typeface="바탕" pitchFamily="18" charset="-127"/>
              </a:rPr>
              <a:t>1. When pressing the “&lt;" and the “&gt;" buttons on the PANEL PCB at the same time for more than 6 seconds, the PANEL DISPLAY will be on and off with an interval of 0.5 second for about 6 seconds. At this time, release the “&lt;" and the “&gt;" buttons, and press the “&gt;" button. Then, </a:t>
            </a:r>
            <a:r>
              <a:rPr lang="en-US" altLang="ko-KR" sz="1200" smtClean="0">
                <a:solidFill>
                  <a:schemeClr val="tx1"/>
                </a:solidFill>
                <a:latin typeface="Arial" charset="0"/>
                <a:ea typeface="바탕" pitchFamily="18" charset="-127"/>
              </a:rPr>
              <a:t>number ‘</a:t>
            </a:r>
            <a:r>
              <a:rPr lang="en-US" altLang="ko-KR" sz="1200" b="1" smtClean="0">
                <a:solidFill>
                  <a:schemeClr val="tx1"/>
                </a:solidFill>
                <a:latin typeface="Arial" charset="0"/>
                <a:ea typeface="바탕" pitchFamily="18" charset="-127"/>
              </a:rPr>
              <a:t>1</a:t>
            </a:r>
            <a:r>
              <a:rPr lang="en-US" altLang="ko-KR" sz="1200" smtClean="0">
                <a:solidFill>
                  <a:schemeClr val="tx1"/>
                </a:solidFill>
                <a:latin typeface="Arial" charset="0"/>
                <a:ea typeface="바탕" pitchFamily="18" charset="-127"/>
              </a:rPr>
              <a:t>’ will blink. At this time, press the ‘O’ button. </a:t>
            </a:r>
            <a:r>
              <a:rPr lang="en-US" altLang="ko-KR" sz="1200">
                <a:solidFill>
                  <a:schemeClr val="tx1"/>
                </a:solidFill>
                <a:latin typeface="Arial" charset="0"/>
                <a:ea typeface="바탕" pitchFamily="18" charset="-127"/>
              </a:rPr>
              <a:t>it will go into the TEST MODE. </a:t>
            </a:r>
          </a:p>
          <a:p>
            <a:pPr marL="0" indent="0" eaLnBrk="1" hangingPunct="1">
              <a:spcBef>
                <a:spcPts val="200"/>
              </a:spcBef>
            </a:pPr>
            <a:endParaRPr lang="en-US" altLang="ko-KR" sz="1200">
              <a:solidFill>
                <a:schemeClr val="tx1"/>
              </a:solidFill>
              <a:latin typeface="Arial" charset="0"/>
              <a:ea typeface="바탕" pitchFamily="18" charset="-127"/>
            </a:endParaRPr>
          </a:p>
          <a:p>
            <a:pPr eaLnBrk="1" hangingPunct="1">
              <a:spcBef>
                <a:spcPts val="200"/>
              </a:spcBef>
            </a:pPr>
            <a:r>
              <a:rPr lang="en-US" altLang="ko-KR" sz="1200">
                <a:solidFill>
                  <a:schemeClr val="tx1"/>
                </a:solidFill>
                <a:latin typeface="Arial" charset="0"/>
                <a:ea typeface="바탕" pitchFamily="18" charset="-127"/>
              </a:rPr>
              <a:t>2. At the Test mode, all the display buttons will work as the Test button. </a:t>
            </a:r>
          </a:p>
          <a:p>
            <a:pPr eaLnBrk="1" hangingPunct="1">
              <a:spcBef>
                <a:spcPts val="200"/>
              </a:spcBef>
            </a:pPr>
            <a:r>
              <a:rPr lang="en-US" altLang="ko-KR" sz="1200">
                <a:solidFill>
                  <a:schemeClr val="tx1"/>
                </a:solidFill>
                <a:latin typeface="Arial" charset="0"/>
                <a:ea typeface="바탕" pitchFamily="18" charset="-127"/>
              </a:rPr>
              <a:t>3. Each time the Test button is pressed, it will change in the following order. </a:t>
            </a:r>
            <a:r>
              <a:rPr lang="en-US" altLang="ko-KR" sz="1200" smtClean="0">
                <a:solidFill>
                  <a:schemeClr val="tx1"/>
                </a:solidFill>
                <a:latin typeface="Arial" charset="0"/>
                <a:ea typeface="바탕" pitchFamily="18" charset="-127"/>
              </a:rPr>
              <a:t>Forced </a:t>
            </a:r>
            <a:r>
              <a:rPr lang="en-US" altLang="ko-KR" sz="1200">
                <a:solidFill>
                  <a:schemeClr val="tx1"/>
                </a:solidFill>
                <a:latin typeface="Arial" charset="0"/>
                <a:ea typeface="바탕" pitchFamily="18" charset="-127"/>
              </a:rPr>
              <a:t>Operation → Forced F-Defrost → Cancellation (Normal Operation) </a:t>
            </a:r>
          </a:p>
          <a:p>
            <a:pPr eaLnBrk="1" hangingPunct="1">
              <a:spcBef>
                <a:spcPts val="200"/>
              </a:spcBef>
            </a:pPr>
            <a:r>
              <a:rPr lang="en-US" altLang="ko-KR" sz="1200">
                <a:solidFill>
                  <a:schemeClr val="tx1"/>
                </a:solidFill>
                <a:latin typeface="Arial" charset="0"/>
                <a:ea typeface="바탕" pitchFamily="18" charset="-127"/>
              </a:rPr>
              <a:t>4. It is recommended that the unit be re-plugged in to terminate the operation of the Test function. </a:t>
            </a:r>
          </a:p>
        </p:txBody>
      </p:sp>
      <p:sp>
        <p:nvSpPr>
          <p:cNvPr id="21" name="Rectangle 8"/>
          <p:cNvSpPr>
            <a:spLocks noChangeArrowheads="1"/>
          </p:cNvSpPr>
          <p:nvPr/>
        </p:nvSpPr>
        <p:spPr bwMode="auto">
          <a:xfrm>
            <a:off x="2342234" y="4543286"/>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1) Test Mode Entering Process</a:t>
            </a:r>
          </a:p>
        </p:txBody>
      </p:sp>
      <p:sp>
        <p:nvSpPr>
          <p:cNvPr id="2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24" name="Rectangle 3"/>
          <p:cNvSpPr>
            <a:spLocks noChangeArrowheads="1"/>
          </p:cNvSpPr>
          <p:nvPr/>
        </p:nvSpPr>
        <p:spPr bwMode="auto">
          <a:xfrm>
            <a:off x="2383899" y="5019935"/>
            <a:ext cx="5188996" cy="411257"/>
          </a:xfrm>
          <a:prstGeom prst="rect">
            <a:avLst/>
          </a:prstGeom>
          <a:solidFill>
            <a:schemeClr val="accent3">
              <a:lumMod val="85000"/>
            </a:schemeClr>
          </a:solidFill>
          <a:ln w="9525" algn="ctr">
            <a:noFill/>
            <a:miter lim="800000"/>
            <a:headEnd/>
            <a:tailEnd/>
          </a:ln>
        </p:spPr>
        <p:txBody>
          <a:bodyPr wrap="square" lIns="36000" tIns="36000" rIns="36000" bIns="36000">
            <a:spAutoFit/>
          </a:bodyPr>
          <a:lstStyle/>
          <a:p>
            <a:pPr marL="179388" indent="-179388">
              <a:defRPr/>
            </a:pPr>
            <a:r>
              <a:rPr lang="en-US" altLang="ko-KR" sz="1100" dirty="0">
                <a:latin typeface="Arial" pitchFamily="34" charset="0"/>
                <a:ea typeface="바탕" pitchFamily="18" charset="-127"/>
                <a:cs typeface="Arial" pitchFamily="34" charset="0"/>
              </a:rPr>
              <a:t>① Press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“&lt;" </a:t>
            </a:r>
            <a:r>
              <a:rPr lang="en-US" altLang="ko-KR" sz="1100" dirty="0">
                <a:latin typeface="Arial" pitchFamily="34" charset="0"/>
                <a:ea typeface="바탕" pitchFamily="18" charset="-127"/>
                <a:cs typeface="Arial" pitchFamily="34" charset="0"/>
              </a:rPr>
              <a:t>and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“&gt;" </a:t>
            </a:r>
            <a:r>
              <a:rPr lang="en-US" altLang="ko-KR" sz="1100" dirty="0">
                <a:latin typeface="Arial" pitchFamily="34" charset="0"/>
                <a:ea typeface="바탕" pitchFamily="18" charset="-127"/>
                <a:cs typeface="Arial" pitchFamily="34" charset="0"/>
              </a:rPr>
              <a:t>buttons at the same time </a:t>
            </a:r>
            <a:r>
              <a:rPr lang="en-US" altLang="ko-KR" sz="1100">
                <a:latin typeface="Arial" pitchFamily="34" charset="0"/>
                <a:ea typeface="바탕" pitchFamily="18" charset="-127"/>
                <a:cs typeface="Arial" pitchFamily="34" charset="0"/>
              </a:rPr>
              <a:t>for </a:t>
            </a:r>
            <a:r>
              <a:rPr lang="en-US" altLang="ko-KR" sz="1100" smtClean="0">
                <a:latin typeface="Arial" pitchFamily="34" charset="0"/>
                <a:ea typeface="바탕" pitchFamily="18" charset="-127"/>
                <a:cs typeface="Arial" pitchFamily="34" charset="0"/>
              </a:rPr>
              <a:t>6 </a:t>
            </a:r>
            <a:r>
              <a:rPr lang="en-US" altLang="ko-KR" sz="1100" dirty="0">
                <a:latin typeface="Arial" pitchFamily="34" charset="0"/>
                <a:ea typeface="바탕" pitchFamily="18" charset="-127"/>
                <a:cs typeface="Arial" pitchFamily="34" charset="0"/>
              </a:rPr>
              <a:t>seconds. </a:t>
            </a:r>
          </a:p>
          <a:p>
            <a:pPr marL="179388" indent="-179388">
              <a:defRPr/>
            </a:pPr>
            <a:r>
              <a:rPr lang="en-US" altLang="ko-KR" sz="1100" dirty="0">
                <a:latin typeface="Arial" pitchFamily="34" charset="0"/>
                <a:ea typeface="바탕" pitchFamily="18" charset="-127"/>
                <a:cs typeface="Arial" pitchFamily="34" charset="0"/>
              </a:rPr>
              <a:t>② </a:t>
            </a:r>
            <a:r>
              <a:rPr lang="en-US" altLang="ko-KR" sz="1100">
                <a:latin typeface="Arial" pitchFamily="34" charset="0"/>
                <a:ea typeface="바탕" pitchFamily="18" charset="-127"/>
                <a:cs typeface="Arial" pitchFamily="34" charset="0"/>
              </a:rPr>
              <a:t>When </a:t>
            </a:r>
            <a:r>
              <a:rPr lang="en-US" altLang="ko-KR" sz="1100" smtClean="0">
                <a:latin typeface="Arial" pitchFamily="34" charset="0"/>
                <a:ea typeface="바탕" pitchFamily="18" charset="-127"/>
                <a:cs typeface="Arial" pitchFamily="34" charset="0"/>
              </a:rPr>
              <a:t>all LEDs are blinking, </a:t>
            </a:r>
            <a:r>
              <a:rPr lang="en-US" altLang="ko-KR" sz="1100" dirty="0">
                <a:latin typeface="Arial" pitchFamily="34" charset="0"/>
                <a:ea typeface="바탕" pitchFamily="18" charset="-127"/>
                <a:cs typeface="Arial" pitchFamily="34" charset="0"/>
              </a:rPr>
              <a:t>press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“&gt;" </a:t>
            </a:r>
            <a:r>
              <a:rPr lang="en-US" altLang="ko-KR" sz="1100" dirty="0">
                <a:latin typeface="Arial" pitchFamily="34" charset="0"/>
                <a:ea typeface="바탕" pitchFamily="18" charset="-127"/>
                <a:cs typeface="Arial" pitchFamily="34" charset="0"/>
              </a:rPr>
              <a:t>button once. </a:t>
            </a:r>
            <a:endParaRPr lang="en-US" altLang="ko-KR" sz="1100" dirty="0">
              <a:latin typeface="Arial" pitchFamily="34" charset="0"/>
              <a:ea typeface="돋움체" pitchFamily="49" charset="-127"/>
              <a:cs typeface="Arial" pitchFamily="34" charset="0"/>
            </a:endParaRPr>
          </a:p>
        </p:txBody>
      </p:sp>
      <p:sp>
        <p:nvSpPr>
          <p:cNvPr id="35" name="직사각형 34"/>
          <p:cNvSpPr/>
          <p:nvPr/>
        </p:nvSpPr>
        <p:spPr>
          <a:xfrm>
            <a:off x="2336692" y="4755076"/>
            <a:ext cx="3935693" cy="246221"/>
          </a:xfrm>
          <a:prstGeom prst="rect">
            <a:avLst/>
          </a:prstGeom>
        </p:spPr>
        <p:txBody>
          <a:bodyPr wrap="none">
            <a:spAutoFit/>
          </a:bodyPr>
          <a:lstStyle/>
          <a:p>
            <a:pPr marL="0" indent="0" eaLnBrk="1" hangingPunct="1">
              <a:spcBef>
                <a:spcPts val="200"/>
              </a:spcBef>
            </a:pPr>
            <a:r>
              <a:rPr lang="en-US" altLang="ko-KR" b="1">
                <a:solidFill>
                  <a:schemeClr val="tx1"/>
                </a:solidFill>
                <a:latin typeface="Arial" charset="0"/>
                <a:ea typeface="바탕" pitchFamily="18" charset="-127"/>
              </a:rPr>
              <a:t>[RB38T* / RB36T* / RB34T*/ RL38T* / RL36T* / RL34T* models]</a:t>
            </a:r>
          </a:p>
        </p:txBody>
      </p:sp>
      <p:sp>
        <p:nvSpPr>
          <p:cNvPr id="36" name="직사각형 35"/>
          <p:cNvSpPr/>
          <p:nvPr/>
        </p:nvSpPr>
        <p:spPr>
          <a:xfrm>
            <a:off x="2336692" y="5510488"/>
            <a:ext cx="2920992" cy="246221"/>
          </a:xfrm>
          <a:prstGeom prst="rect">
            <a:avLst/>
          </a:prstGeom>
        </p:spPr>
        <p:txBody>
          <a:bodyPr wrap="none">
            <a:spAutoFit/>
          </a:bodyPr>
          <a:lstStyle/>
          <a:p>
            <a:pPr marL="0" indent="0" eaLnBrk="1" hangingPunct="1">
              <a:spcBef>
                <a:spcPts val="200"/>
              </a:spcBef>
            </a:pPr>
            <a:r>
              <a:rPr lang="en-US" altLang="ko-KR" b="1">
                <a:solidFill>
                  <a:schemeClr val="tx1"/>
                </a:solidFill>
                <a:latin typeface="Arial" charset="0"/>
                <a:ea typeface="바탕" pitchFamily="18" charset="-127"/>
              </a:rPr>
              <a:t>[RB38A* / RB34A* / RL38A* / RL34A* models]</a:t>
            </a:r>
          </a:p>
        </p:txBody>
      </p:sp>
      <p:sp>
        <p:nvSpPr>
          <p:cNvPr id="37" name="Rectangle 3"/>
          <p:cNvSpPr>
            <a:spLocks noChangeArrowheads="1"/>
          </p:cNvSpPr>
          <p:nvPr/>
        </p:nvSpPr>
        <p:spPr bwMode="auto">
          <a:xfrm>
            <a:off x="2388047" y="5750143"/>
            <a:ext cx="5188996" cy="580534"/>
          </a:xfrm>
          <a:prstGeom prst="rect">
            <a:avLst/>
          </a:prstGeom>
          <a:solidFill>
            <a:schemeClr val="accent3">
              <a:lumMod val="85000"/>
            </a:schemeClr>
          </a:solidFill>
          <a:ln w="9525" algn="ctr">
            <a:noFill/>
            <a:miter lim="800000"/>
            <a:headEnd/>
            <a:tailEnd/>
          </a:ln>
        </p:spPr>
        <p:txBody>
          <a:bodyPr wrap="square" lIns="36000" tIns="36000" rIns="36000" bIns="36000">
            <a:spAutoFit/>
          </a:bodyPr>
          <a:lstStyle/>
          <a:p>
            <a:pPr marL="179388" indent="-179388">
              <a:defRPr/>
            </a:pPr>
            <a:r>
              <a:rPr lang="en-US" altLang="ko-KR" sz="1100" dirty="0">
                <a:latin typeface="Arial" pitchFamily="34" charset="0"/>
                <a:ea typeface="바탕" pitchFamily="18" charset="-127"/>
                <a:cs typeface="Arial" pitchFamily="34" charset="0"/>
              </a:rPr>
              <a:t>① Press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“&lt;" </a:t>
            </a:r>
            <a:r>
              <a:rPr lang="en-US" altLang="ko-KR" sz="1100" dirty="0">
                <a:latin typeface="Arial" pitchFamily="34" charset="0"/>
                <a:ea typeface="바탕" pitchFamily="18" charset="-127"/>
                <a:cs typeface="Arial" pitchFamily="34" charset="0"/>
              </a:rPr>
              <a:t>and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“&gt;" </a:t>
            </a:r>
            <a:r>
              <a:rPr lang="en-US" altLang="ko-KR" sz="1100" dirty="0">
                <a:latin typeface="Arial" pitchFamily="34" charset="0"/>
                <a:ea typeface="바탕" pitchFamily="18" charset="-127"/>
                <a:cs typeface="Arial" pitchFamily="34" charset="0"/>
              </a:rPr>
              <a:t>buttons at the same time </a:t>
            </a:r>
            <a:r>
              <a:rPr lang="en-US" altLang="ko-KR" sz="1100">
                <a:latin typeface="Arial" pitchFamily="34" charset="0"/>
                <a:ea typeface="바탕" pitchFamily="18" charset="-127"/>
                <a:cs typeface="Arial" pitchFamily="34" charset="0"/>
              </a:rPr>
              <a:t>for </a:t>
            </a:r>
            <a:r>
              <a:rPr lang="en-US" altLang="ko-KR" sz="1100" smtClean="0">
                <a:latin typeface="Arial" pitchFamily="34" charset="0"/>
                <a:ea typeface="바탕" pitchFamily="18" charset="-127"/>
                <a:cs typeface="Arial" pitchFamily="34" charset="0"/>
              </a:rPr>
              <a:t>6 </a:t>
            </a:r>
            <a:r>
              <a:rPr lang="en-US" altLang="ko-KR" sz="1100" dirty="0">
                <a:latin typeface="Arial" pitchFamily="34" charset="0"/>
                <a:ea typeface="바탕" pitchFamily="18" charset="-127"/>
                <a:cs typeface="Arial" pitchFamily="34" charset="0"/>
              </a:rPr>
              <a:t>seconds. </a:t>
            </a:r>
          </a:p>
          <a:p>
            <a:pPr marL="179388" indent="-179388">
              <a:defRPr/>
            </a:pPr>
            <a:r>
              <a:rPr lang="en-US" altLang="ko-KR" sz="1100" dirty="0">
                <a:latin typeface="Arial" pitchFamily="34" charset="0"/>
                <a:ea typeface="바탕" pitchFamily="18" charset="-127"/>
                <a:cs typeface="Arial" pitchFamily="34" charset="0"/>
              </a:rPr>
              <a:t>② </a:t>
            </a:r>
            <a:r>
              <a:rPr lang="en-US" altLang="ko-KR" sz="1100">
                <a:latin typeface="Arial" pitchFamily="34" charset="0"/>
                <a:ea typeface="바탕" pitchFamily="18" charset="-127"/>
                <a:cs typeface="Arial" pitchFamily="34" charset="0"/>
              </a:rPr>
              <a:t>When </a:t>
            </a:r>
            <a:r>
              <a:rPr lang="en-US" altLang="ko-KR" sz="1100" smtClean="0">
                <a:latin typeface="Arial" pitchFamily="34" charset="0"/>
                <a:ea typeface="바탕" pitchFamily="18" charset="-127"/>
                <a:cs typeface="Arial" pitchFamily="34" charset="0"/>
              </a:rPr>
              <a:t>all LEDs are blinking, </a:t>
            </a:r>
            <a:r>
              <a:rPr lang="en-US" altLang="ko-KR" sz="1100" dirty="0">
                <a:latin typeface="Arial" pitchFamily="34" charset="0"/>
                <a:ea typeface="바탕" pitchFamily="18" charset="-127"/>
                <a:cs typeface="Arial" pitchFamily="34" charset="0"/>
              </a:rPr>
              <a:t>press </a:t>
            </a:r>
            <a:r>
              <a:rPr lang="en-US" altLang="ko-KR" sz="1100">
                <a:latin typeface="Arial" pitchFamily="34" charset="0"/>
                <a:ea typeface="바탕" pitchFamily="18" charset="-127"/>
                <a:cs typeface="Arial" pitchFamily="34" charset="0"/>
              </a:rPr>
              <a:t>the </a:t>
            </a:r>
            <a:r>
              <a:rPr lang="en-US" altLang="ko-KR" sz="1100" smtClean="0">
                <a:latin typeface="Arial" pitchFamily="34" charset="0"/>
                <a:ea typeface="바탕" pitchFamily="18" charset="-127"/>
                <a:cs typeface="Arial" pitchFamily="34" charset="0"/>
              </a:rPr>
              <a:t>“&gt;" </a:t>
            </a:r>
            <a:r>
              <a:rPr lang="en-US" altLang="ko-KR" sz="1100" dirty="0">
                <a:latin typeface="Arial" pitchFamily="34" charset="0"/>
                <a:ea typeface="바탕" pitchFamily="18" charset="-127"/>
                <a:cs typeface="Arial" pitchFamily="34" charset="0"/>
              </a:rPr>
              <a:t>button once</a:t>
            </a:r>
            <a:r>
              <a:rPr lang="en-US" altLang="ko-KR" sz="1100">
                <a:latin typeface="Arial" pitchFamily="34" charset="0"/>
                <a:ea typeface="바탕" pitchFamily="18" charset="-127"/>
                <a:cs typeface="Arial" pitchFamily="34" charset="0"/>
              </a:rPr>
              <a:t>. </a:t>
            </a:r>
            <a:endParaRPr lang="en-US" altLang="ko-KR" sz="1100" smtClean="0">
              <a:latin typeface="Arial" pitchFamily="34" charset="0"/>
              <a:ea typeface="바탕" pitchFamily="18" charset="-127"/>
              <a:cs typeface="Arial" pitchFamily="34" charset="0"/>
            </a:endParaRPr>
          </a:p>
          <a:p>
            <a:pPr marL="179388" indent="-179388">
              <a:defRPr/>
            </a:pPr>
            <a:r>
              <a:rPr lang="en-US" altLang="ko-KR" sz="1100" smtClean="0">
                <a:solidFill>
                  <a:schemeClr val="tx1"/>
                </a:solidFill>
                <a:latin typeface="Arial" charset="0"/>
                <a:ea typeface="바탕" pitchFamily="18" charset="-127"/>
              </a:rPr>
              <a:t>     Then</a:t>
            </a:r>
            <a:r>
              <a:rPr lang="en-US" altLang="ko-KR" sz="1100">
                <a:solidFill>
                  <a:schemeClr val="tx1"/>
                </a:solidFill>
                <a:latin typeface="Arial" charset="0"/>
                <a:ea typeface="바탕" pitchFamily="18" charset="-127"/>
              </a:rPr>
              <a:t>, number ‘1’ will blink. At this time, press the ‘O’ button.</a:t>
            </a:r>
            <a:endParaRPr lang="en-US" altLang="ko-KR" sz="1100" dirty="0">
              <a:latin typeface="Arial" pitchFamily="34" charset="0"/>
              <a:ea typeface="돋움체" pitchFamily="49" charset="-127"/>
              <a:cs typeface="Arial" pitchFamily="34" charset="0"/>
            </a:endParaRPr>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1360381" y="4501907"/>
            <a:ext cx="892366" cy="1930000"/>
          </a:xfrm>
          <a:prstGeom prst="rect">
            <a:avLst/>
          </a:prstGeom>
        </p:spPr>
      </p:pic>
    </p:spTree>
    <p:extLst>
      <p:ext uri="{BB962C8B-B14F-4D97-AF65-F5344CB8AC3E}">
        <p14:creationId xmlns:p14="http://schemas.microsoft.com/office/powerpoint/2010/main" val="1623721602"/>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 name="슬라이드 번호 개체 틀 16"/>
          <p:cNvSpPr>
            <a:spLocks noGrp="1"/>
          </p:cNvSpPr>
          <p:nvPr>
            <p:ph type="sldNum" sz="quarter" idx="12"/>
          </p:nvPr>
        </p:nvSpPr>
        <p:spPr>
          <a:xfrm>
            <a:off x="6553200" y="6472238"/>
            <a:ext cx="2133600" cy="265112"/>
          </a:xfrm>
        </p:spPr>
        <p:txBody>
          <a:bodyPr anchor="b"/>
          <a:lstStyle/>
          <a:p>
            <a:pPr>
              <a:defRPr/>
            </a:pPr>
            <a:fld id="{A50F3DB6-E939-4E79-9A7C-EDC74C2729B8}" type="slidenum">
              <a:rPr lang="en-US" altLang="ko-KR" smtClean="0"/>
              <a:pPr>
                <a:defRPr/>
              </a:pPr>
              <a:t>112</a:t>
            </a:fld>
            <a:endParaRPr lang="en-US" altLang="ko-KR" dirty="0"/>
          </a:p>
        </p:txBody>
      </p:sp>
      <p:sp>
        <p:nvSpPr>
          <p:cNvPr id="18"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5-1-1. </a:t>
            </a:r>
            <a:r>
              <a:rPr lang="en-US" altLang="ko-KR" sz="1400">
                <a:solidFill>
                  <a:srgbClr val="0033CC"/>
                </a:solidFill>
                <a:latin typeface="Arial" charset="0"/>
                <a:ea typeface="바탕" pitchFamily="18" charset="-127"/>
              </a:rPr>
              <a:t>Test Function (Forced Operation / Forced Defrost)</a:t>
            </a:r>
          </a:p>
        </p:txBody>
      </p:sp>
      <p:sp>
        <p:nvSpPr>
          <p:cNvPr id="2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39" name="그림 38"/>
          <p:cNvPicPr>
            <a:picLocks noChangeAspect="1"/>
          </p:cNvPicPr>
          <p:nvPr/>
        </p:nvPicPr>
        <p:blipFill>
          <a:blip r:embed="rId2"/>
          <a:stretch>
            <a:fillRect/>
          </a:stretch>
        </p:blipFill>
        <p:spPr>
          <a:xfrm>
            <a:off x="685800" y="1868488"/>
            <a:ext cx="2903711" cy="2750884"/>
          </a:xfrm>
          <a:prstGeom prst="rect">
            <a:avLst/>
          </a:prstGeom>
        </p:spPr>
      </p:pic>
      <p:sp>
        <p:nvSpPr>
          <p:cNvPr id="40" name="Text Box 25"/>
          <p:cNvSpPr txBox="1">
            <a:spLocks noChangeArrowheads="1"/>
          </p:cNvSpPr>
          <p:nvPr/>
        </p:nvSpPr>
        <p:spPr bwMode="auto">
          <a:xfrm>
            <a:off x="685800" y="1570971"/>
            <a:ext cx="2643638" cy="297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b="1" smtClean="0">
                <a:solidFill>
                  <a:srgbClr val="000000"/>
                </a:solidFill>
                <a:latin typeface="맑은 고딕" panose="020B0503020000020004" pitchFamily="50" charset="-127"/>
                <a:ea typeface="맑은 고딕" panose="020B0503020000020004" pitchFamily="50" charset="-127"/>
                <a:cs typeface="Arial Unicode MS" pitchFamily="50" charset="-127"/>
              </a:rPr>
              <a:t>※ </a:t>
            </a:r>
            <a:r>
              <a:rPr lang="en-US" altLang="ko-KR" sz="1400" b="1" smtClean="0">
                <a:solidFill>
                  <a:srgbClr val="000000"/>
                </a:solidFill>
                <a:latin typeface="Arial" charset="0"/>
                <a:ea typeface="Arial Unicode MS" pitchFamily="50" charset="-127"/>
                <a:cs typeface="Arial Unicode MS" pitchFamily="50" charset="-127"/>
              </a:rPr>
              <a:t>Knob Control Model Only</a:t>
            </a:r>
            <a:endParaRPr lang="en-US" altLang="ko-KR" sz="1400" b="1">
              <a:solidFill>
                <a:srgbClr val="000000"/>
              </a:solidFill>
              <a:latin typeface="Arial" charset="0"/>
              <a:ea typeface="Arial Unicode MS" pitchFamily="50" charset="-127"/>
              <a:cs typeface="Arial Unicode MS" pitchFamily="50" charset="-127"/>
            </a:endParaRPr>
          </a:p>
        </p:txBody>
      </p:sp>
      <p:sp>
        <p:nvSpPr>
          <p:cNvPr id="41" name="직사각형 40"/>
          <p:cNvSpPr/>
          <p:nvPr/>
        </p:nvSpPr>
        <p:spPr>
          <a:xfrm>
            <a:off x="3787833" y="2075796"/>
            <a:ext cx="5073534" cy="1384995"/>
          </a:xfrm>
          <a:prstGeom prst="rect">
            <a:avLst/>
          </a:prstGeom>
        </p:spPr>
        <p:txBody>
          <a:bodyPr wrap="square">
            <a:spAutoFit/>
          </a:bodyPr>
          <a:lstStyle/>
          <a:p>
            <a:r>
              <a:rPr lang="ko-KR" altLang="en-US" sz="1200"/>
              <a:t>1. </a:t>
            </a:r>
            <a:r>
              <a:rPr lang="en-US" altLang="ko-KR" sz="1200"/>
              <a:t>R</a:t>
            </a:r>
            <a:r>
              <a:rPr lang="ko-KR" altLang="en-US" sz="1200" smtClean="0"/>
              <a:t>epeating </a:t>
            </a:r>
            <a:r>
              <a:rPr lang="ko-KR" altLang="en-US" sz="1200"/>
              <a:t>3 times </a:t>
            </a:r>
            <a:r>
              <a:rPr lang="en-US" altLang="ko-KR" sz="1200" smtClean="0"/>
              <a:t>:</a:t>
            </a:r>
            <a:r>
              <a:rPr lang="ko-KR" altLang="en-US" sz="1200" smtClean="0"/>
              <a:t>  ‘</a:t>
            </a:r>
            <a:r>
              <a:rPr lang="en-US" altLang="ko-KR" sz="1200" smtClean="0"/>
              <a:t>5(</a:t>
            </a:r>
            <a:r>
              <a:rPr lang="ko-KR" altLang="en-US" sz="1200" smtClean="0"/>
              <a:t>Coldest</a:t>
            </a:r>
            <a:r>
              <a:rPr lang="en-US" altLang="ko-KR" sz="1200" smtClean="0"/>
              <a:t>)</a:t>
            </a:r>
            <a:r>
              <a:rPr lang="ko-KR" altLang="en-US" sz="1200" smtClean="0"/>
              <a:t>＇</a:t>
            </a:r>
            <a:r>
              <a:rPr lang="en-US" altLang="ko-KR" sz="1200" smtClean="0"/>
              <a:t>2sec</a:t>
            </a:r>
            <a:r>
              <a:rPr lang="ko-KR" altLang="en-US" sz="1200" smtClean="0"/>
              <a:t> </a:t>
            </a:r>
            <a:r>
              <a:rPr lang="en-US" altLang="ko-KR" sz="1200"/>
              <a:t>&lt;</a:t>
            </a:r>
            <a:r>
              <a:rPr lang="en-US" altLang="ko-KR" sz="1200" smtClean="0"/>
              <a:t>-&gt; ‘</a:t>
            </a:r>
            <a:r>
              <a:rPr lang="ko-KR" altLang="en-US" sz="1200" smtClean="0"/>
              <a:t>Dead Zone</a:t>
            </a:r>
            <a:r>
              <a:rPr lang="en-US" altLang="ko-KR" sz="1200" smtClean="0"/>
              <a:t>’</a:t>
            </a:r>
            <a:r>
              <a:rPr lang="ko-KR" altLang="en-US" sz="1200" smtClean="0"/>
              <a:t> </a:t>
            </a:r>
            <a:r>
              <a:rPr lang="en-US" altLang="ko-KR" sz="1200" smtClean="0"/>
              <a:t>2sec</a:t>
            </a:r>
          </a:p>
          <a:p>
            <a:r>
              <a:rPr lang="en-US" altLang="ko-KR" sz="1200" smtClean="0">
                <a:solidFill>
                  <a:srgbClr val="0000FF"/>
                </a:solidFill>
              </a:rPr>
              <a:t>     ‘5’ 2sec -&gt; ‘Dead zone’ 2 sec -&gt; </a:t>
            </a:r>
            <a:r>
              <a:rPr lang="en-US" altLang="ko-KR" sz="1200">
                <a:solidFill>
                  <a:srgbClr val="0000FF"/>
                </a:solidFill>
              </a:rPr>
              <a:t> </a:t>
            </a:r>
            <a:r>
              <a:rPr lang="en-US" altLang="ko-KR" sz="1200" smtClean="0">
                <a:solidFill>
                  <a:srgbClr val="0000FF"/>
                </a:solidFill>
              </a:rPr>
              <a:t>‘5’ </a:t>
            </a:r>
            <a:r>
              <a:rPr lang="en-US" altLang="ko-KR" sz="1200">
                <a:solidFill>
                  <a:srgbClr val="0000FF"/>
                </a:solidFill>
              </a:rPr>
              <a:t>2sec -&gt; </a:t>
            </a:r>
            <a:r>
              <a:rPr lang="en-US" altLang="ko-KR" sz="1200" smtClean="0">
                <a:solidFill>
                  <a:srgbClr val="0000FF"/>
                </a:solidFill>
              </a:rPr>
              <a:t>‘Dead zone’ </a:t>
            </a:r>
            <a:r>
              <a:rPr lang="en-US" altLang="ko-KR" sz="1200">
                <a:solidFill>
                  <a:srgbClr val="0000FF"/>
                </a:solidFill>
              </a:rPr>
              <a:t>2 sec -&gt; </a:t>
            </a:r>
            <a:endParaRPr lang="en-US" altLang="ko-KR" sz="1200" smtClean="0">
              <a:solidFill>
                <a:srgbClr val="0000FF"/>
              </a:solidFill>
            </a:endParaRPr>
          </a:p>
          <a:p>
            <a:r>
              <a:rPr lang="en-US" altLang="ko-KR" sz="1200">
                <a:solidFill>
                  <a:srgbClr val="0000FF"/>
                </a:solidFill>
              </a:rPr>
              <a:t> </a:t>
            </a:r>
            <a:r>
              <a:rPr lang="en-US" altLang="ko-KR" sz="1200" smtClean="0">
                <a:solidFill>
                  <a:srgbClr val="0000FF"/>
                </a:solidFill>
              </a:rPr>
              <a:t>‘5’ </a:t>
            </a:r>
            <a:r>
              <a:rPr lang="en-US" altLang="ko-KR" sz="1200">
                <a:solidFill>
                  <a:srgbClr val="0000FF"/>
                </a:solidFill>
              </a:rPr>
              <a:t>2sec -&gt; </a:t>
            </a:r>
            <a:r>
              <a:rPr lang="en-US" altLang="ko-KR" sz="1200" smtClean="0">
                <a:solidFill>
                  <a:srgbClr val="0000FF"/>
                </a:solidFill>
              </a:rPr>
              <a:t>‘Dead zone’ </a:t>
            </a:r>
            <a:r>
              <a:rPr lang="en-US" altLang="ko-KR" sz="1200">
                <a:solidFill>
                  <a:srgbClr val="0000FF"/>
                </a:solidFill>
              </a:rPr>
              <a:t>2 sec </a:t>
            </a:r>
            <a:r>
              <a:rPr lang="en-US" altLang="ko-KR" sz="1200" smtClean="0">
                <a:solidFill>
                  <a:srgbClr val="0000FF"/>
                </a:solidFill>
              </a:rPr>
              <a:t>...</a:t>
            </a:r>
            <a:endParaRPr lang="en-US" altLang="ko-KR" sz="1200">
              <a:solidFill>
                <a:srgbClr val="0000FF"/>
              </a:solidFill>
            </a:endParaRPr>
          </a:p>
          <a:p>
            <a:r>
              <a:rPr lang="en-US" altLang="ko-KR" sz="1200" smtClean="0"/>
              <a:t>    </a:t>
            </a:r>
          </a:p>
          <a:p>
            <a:endParaRPr lang="en-US" altLang="ko-KR" sz="1200" smtClean="0"/>
          </a:p>
          <a:p>
            <a:r>
              <a:rPr lang="ko-KR" altLang="en-US" sz="1200" smtClean="0"/>
              <a:t>2</a:t>
            </a:r>
            <a:r>
              <a:rPr lang="ko-KR" altLang="en-US" sz="1200"/>
              <a:t>. </a:t>
            </a:r>
            <a:r>
              <a:rPr lang="en-US" altLang="ko-KR" sz="1200">
                <a:latin typeface="Arial" charset="0"/>
                <a:ea typeface="돋움체" pitchFamily="49" charset="-127"/>
              </a:rPr>
              <a:t>Forced Operation </a:t>
            </a:r>
            <a:r>
              <a:rPr lang="ko-KR" altLang="en-US" sz="1200" smtClean="0"/>
              <a:t>--&gt; </a:t>
            </a:r>
            <a:r>
              <a:rPr lang="en-US" altLang="ko-KR" sz="1200" smtClean="0"/>
              <a:t>F</a:t>
            </a:r>
            <a:r>
              <a:rPr lang="ko-KR" altLang="en-US" sz="1200" smtClean="0"/>
              <a:t>orced </a:t>
            </a:r>
            <a:r>
              <a:rPr lang="ko-KR" altLang="en-US" sz="1200"/>
              <a:t>F </a:t>
            </a:r>
            <a:r>
              <a:rPr lang="ko-KR" altLang="en-US" sz="1200" smtClean="0"/>
              <a:t>defrost --&gt; Normal operation </a:t>
            </a:r>
            <a:endParaRPr lang="en-US" altLang="ko-KR" sz="1200" smtClean="0"/>
          </a:p>
          <a:p>
            <a:r>
              <a:rPr lang="en-US" altLang="ko-KR" sz="1200"/>
              <a:t> </a:t>
            </a:r>
            <a:r>
              <a:rPr lang="en-US" altLang="ko-KR" sz="1200" smtClean="0"/>
              <a:t>  </a:t>
            </a:r>
            <a:r>
              <a:rPr lang="ko-KR" altLang="en-US" sz="1200" smtClean="0"/>
              <a:t>TEST </a:t>
            </a:r>
            <a:r>
              <a:rPr lang="ko-KR" altLang="en-US" sz="1200"/>
              <a:t>feature is changed </a:t>
            </a:r>
            <a:r>
              <a:rPr lang="ko-KR" altLang="en-US" sz="1200" smtClean="0"/>
              <a:t>as th</a:t>
            </a:r>
            <a:r>
              <a:rPr lang="en-US" altLang="ko-KR" sz="1200" smtClean="0"/>
              <a:t>is</a:t>
            </a:r>
            <a:r>
              <a:rPr lang="ko-KR" altLang="en-US" sz="1200" smtClean="0"/>
              <a:t> </a:t>
            </a:r>
            <a:r>
              <a:rPr lang="ko-KR" altLang="en-US" sz="1200"/>
              <a:t>sequence to forced operation.</a:t>
            </a:r>
          </a:p>
        </p:txBody>
      </p:sp>
      <p:sp>
        <p:nvSpPr>
          <p:cNvPr id="42" name="TextBox 41"/>
          <p:cNvSpPr txBox="1"/>
          <p:nvPr/>
        </p:nvSpPr>
        <p:spPr>
          <a:xfrm>
            <a:off x="2791311" y="2770767"/>
            <a:ext cx="662361" cy="246221"/>
          </a:xfrm>
          <a:prstGeom prst="rect">
            <a:avLst/>
          </a:prstGeom>
          <a:noFill/>
        </p:spPr>
        <p:txBody>
          <a:bodyPr wrap="none" rtlCol="0">
            <a:spAutoFit/>
          </a:bodyPr>
          <a:lstStyle/>
          <a:p>
            <a:r>
              <a:rPr lang="en-US" altLang="ko-KR" b="1" smtClean="0"/>
              <a:t>Coldest</a:t>
            </a:r>
            <a:endParaRPr lang="ko-KR" altLang="en-US" b="1"/>
          </a:p>
        </p:txBody>
      </p:sp>
      <p:sp>
        <p:nvSpPr>
          <p:cNvPr id="43" name="TextBox 42"/>
          <p:cNvSpPr txBox="1"/>
          <p:nvPr/>
        </p:nvSpPr>
        <p:spPr>
          <a:xfrm>
            <a:off x="2930931" y="2230378"/>
            <a:ext cx="870751" cy="246221"/>
          </a:xfrm>
          <a:prstGeom prst="rect">
            <a:avLst/>
          </a:prstGeom>
          <a:noFill/>
        </p:spPr>
        <p:txBody>
          <a:bodyPr wrap="none" rtlCol="0">
            <a:spAutoFit/>
          </a:bodyPr>
          <a:lstStyle/>
          <a:p>
            <a:r>
              <a:rPr lang="en-US" altLang="ko-KR" b="1" smtClean="0">
                <a:solidFill>
                  <a:srgbClr val="0000FF"/>
                </a:solidFill>
              </a:rPr>
              <a:t>Dead Zone</a:t>
            </a:r>
            <a:endParaRPr lang="ko-KR" altLang="en-US" b="1">
              <a:solidFill>
                <a:srgbClr val="0000FF"/>
              </a:solidFill>
            </a:endParaRPr>
          </a:p>
        </p:txBody>
      </p:sp>
      <p:cxnSp>
        <p:nvCxnSpPr>
          <p:cNvPr id="44" name="직선 화살표 연결선 43"/>
          <p:cNvCxnSpPr/>
          <p:nvPr/>
        </p:nvCxnSpPr>
        <p:spPr bwMode="auto">
          <a:xfrm flipH="1">
            <a:off x="2791311" y="2459617"/>
            <a:ext cx="299120" cy="167205"/>
          </a:xfrm>
          <a:prstGeom prst="straightConnector1">
            <a:avLst/>
          </a:prstGeom>
          <a:ln>
            <a:solidFill>
              <a:srgbClr val="FF0000"/>
            </a:solidFill>
            <a:headEnd type="none" w="med" len="med"/>
            <a:tailEnd type="triangle"/>
          </a:ln>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1082643231"/>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82947"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82948" name="Rectangle 4"/>
          <p:cNvSpPr>
            <a:spLocks noChangeArrowheads="1"/>
          </p:cNvSpPr>
          <p:nvPr/>
        </p:nvSpPr>
        <p:spPr bwMode="auto">
          <a:xfrm>
            <a:off x="2552700" y="1963738"/>
            <a:ext cx="6484938" cy="1554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dirty="0">
                <a:latin typeface="Arial" charset="0"/>
                <a:ea typeface="돋움체" pitchFamily="49" charset="-127"/>
                <a:cs typeface="Arial" charset="0"/>
              </a:rPr>
              <a:t>1-1) When any button is pressed once during the Test Mode, it will enter the Forced Operation. When it starts the Forced Operation, the LED Lamps indicating </a:t>
            </a:r>
            <a:r>
              <a:rPr lang="en-US" altLang="ko-KR" sz="1200" dirty="0" smtClean="0">
                <a:latin typeface="Arial" charset="0"/>
                <a:ea typeface="돋움체" pitchFamily="49" charset="-127"/>
                <a:cs typeface="Arial" charset="0"/>
              </a:rPr>
              <a:t>the </a:t>
            </a:r>
            <a:r>
              <a:rPr lang="en-US" altLang="ko-KR" sz="1200" dirty="0">
                <a:latin typeface="Arial" charset="0"/>
                <a:ea typeface="돋움체" pitchFamily="49" charset="-127"/>
                <a:cs typeface="Arial" charset="0"/>
              </a:rPr>
              <a:t>Freezer Temperatures </a:t>
            </a:r>
            <a:r>
              <a:rPr lang="en-US" altLang="ko-KR" sz="1200" dirty="0" smtClean="0">
                <a:latin typeface="Arial" charset="0"/>
                <a:ea typeface="돋움체" pitchFamily="49" charset="-127"/>
                <a:cs typeface="Arial" charset="0"/>
              </a:rPr>
              <a:t>(“FF”) </a:t>
            </a:r>
            <a:r>
              <a:rPr lang="en-US" altLang="ko-KR" sz="1200" dirty="0">
                <a:latin typeface="Arial" charset="0"/>
                <a:ea typeface="돋움체" pitchFamily="49" charset="-127"/>
                <a:cs typeface="Arial" charset="0"/>
              </a:rPr>
              <a:t>will be on showing that it is on the Forced Operation. At this time, it starts alarming with “Beep” sounds. </a:t>
            </a:r>
          </a:p>
          <a:p>
            <a:pPr eaLnBrk="1" hangingPunct="1">
              <a:lnSpc>
                <a:spcPts val="1400"/>
              </a:lnSpc>
              <a:spcBef>
                <a:spcPts val="200"/>
              </a:spcBef>
            </a:pPr>
            <a:r>
              <a:rPr lang="en-US" altLang="ko-KR" sz="1200" dirty="0">
                <a:latin typeface="Arial" charset="0"/>
                <a:ea typeface="돋움체" pitchFamily="49" charset="-127"/>
                <a:cs typeface="Arial" charset="0"/>
              </a:rPr>
              <a:t>1-2) When the Forced Operation is selected, the compressor starts without a 7-minute delay in any operation mode. At this time, when it is in a Defrost mode, it stops defrosting and the Forced Operation begins. (If the Forced Operation begins as soon as the compressor stops, it may cause the overload. So, take care when entering into the Forced Operation.) </a:t>
            </a:r>
          </a:p>
        </p:txBody>
      </p:sp>
      <p:sp>
        <p:nvSpPr>
          <p:cNvPr id="82949" name="Rectangle 8"/>
          <p:cNvSpPr>
            <a:spLocks noChangeArrowheads="1"/>
          </p:cNvSpPr>
          <p:nvPr/>
        </p:nvSpPr>
        <p:spPr bwMode="auto">
          <a:xfrm>
            <a:off x="846138" y="1358900"/>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Test Mode Description</a:t>
            </a:r>
          </a:p>
        </p:txBody>
      </p:sp>
      <p:sp>
        <p:nvSpPr>
          <p:cNvPr id="82950" name="Rectangle 8"/>
          <p:cNvSpPr>
            <a:spLocks noChangeArrowheads="1"/>
          </p:cNvSpPr>
          <p:nvPr/>
        </p:nvSpPr>
        <p:spPr bwMode="auto">
          <a:xfrm>
            <a:off x="2620963" y="1731963"/>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1. Forced Operation Function</a:t>
            </a:r>
          </a:p>
        </p:txBody>
      </p:sp>
      <p:sp>
        <p:nvSpPr>
          <p:cNvPr id="82953" name="Rectangle 4"/>
          <p:cNvSpPr>
            <a:spLocks noChangeArrowheads="1"/>
          </p:cNvSpPr>
          <p:nvPr/>
        </p:nvSpPr>
        <p:spPr bwMode="auto">
          <a:xfrm>
            <a:off x="652463" y="4362450"/>
            <a:ext cx="8081962" cy="180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a:latin typeface="Arial" charset="0"/>
                <a:ea typeface="돋움체" pitchFamily="49" charset="-127"/>
                <a:cs typeface="Arial" charset="0"/>
              </a:rPr>
              <a:t>1-3) When the Forced Operation is selected, the compressor and the F-Fan operate for 24 hours without stopping. </a:t>
            </a:r>
          </a:p>
          <a:p>
            <a:pPr eaLnBrk="1" hangingPunct="1">
              <a:lnSpc>
                <a:spcPts val="1400"/>
              </a:lnSpc>
              <a:spcBef>
                <a:spcPts val="200"/>
              </a:spcBef>
            </a:pPr>
            <a:r>
              <a:rPr lang="en-US" altLang="ko-KR" sz="1200">
                <a:latin typeface="Arial" charset="0"/>
                <a:ea typeface="돋움체" pitchFamily="49" charset="-127"/>
                <a:cs typeface="Arial" charset="0"/>
              </a:rPr>
              <a:t>1-4) When the unit is shifted to the Forced Operation, the Freezer and the Fridge temperatures will be automatically set to -23℃ and 1℃ respectively. </a:t>
            </a:r>
          </a:p>
          <a:p>
            <a:pPr eaLnBrk="1" hangingPunct="1">
              <a:lnSpc>
                <a:spcPts val="1400"/>
              </a:lnSpc>
              <a:spcBef>
                <a:spcPts val="200"/>
              </a:spcBef>
            </a:pPr>
            <a:r>
              <a:rPr lang="en-US" altLang="ko-KR" sz="1200">
                <a:latin typeface="Arial" charset="0"/>
                <a:ea typeface="돋움체" pitchFamily="49" charset="-127"/>
                <a:cs typeface="Arial" charset="0"/>
              </a:rPr>
              <a:t>1-5) When the Forced Operation is selected, the Power Freeze function won't work. (All the buttons will operate normally.) And, when the Power Freeze function is selected, the Power Freeze LED will go off in 10 seconds. </a:t>
            </a:r>
          </a:p>
          <a:p>
            <a:pPr eaLnBrk="1" hangingPunct="1">
              <a:lnSpc>
                <a:spcPts val="1400"/>
              </a:lnSpc>
              <a:spcBef>
                <a:spcPts val="200"/>
              </a:spcBef>
            </a:pPr>
            <a:r>
              <a:rPr lang="en-US" altLang="ko-KR" sz="1200">
                <a:latin typeface="Arial" charset="0"/>
                <a:ea typeface="돋움체" pitchFamily="49" charset="-127"/>
                <a:cs typeface="Arial" charset="0"/>
              </a:rPr>
              <a:t>1-6) When the Forced Defrost or Test Cancellation Mode is selected within a minute with the Forced Operation being selected, the set temperature will be changed to the previously set operating temperature. </a:t>
            </a:r>
          </a:p>
          <a:p>
            <a:pPr eaLnBrk="1" hangingPunct="1">
              <a:lnSpc>
                <a:spcPts val="1400"/>
              </a:lnSpc>
              <a:spcBef>
                <a:spcPts val="200"/>
              </a:spcBef>
            </a:pPr>
            <a:r>
              <a:rPr lang="en-US" altLang="ko-KR" sz="1200">
                <a:latin typeface="Arial" charset="0"/>
                <a:ea typeface="돋움체" pitchFamily="49" charset="-127"/>
                <a:cs typeface="Arial" charset="0"/>
              </a:rPr>
              <a:t>1-7) The alarm sound during the Forced Operation keeps on until the Forced Operation completes and there is no cancellation function. </a:t>
            </a:r>
          </a:p>
        </p:txBody>
      </p:sp>
      <p:sp>
        <p:nvSpPr>
          <p:cNvPr id="13" name="슬라이드 번호 개체 틀 16"/>
          <p:cNvSpPr>
            <a:spLocks noGrp="1"/>
          </p:cNvSpPr>
          <p:nvPr>
            <p:ph type="sldNum" sz="quarter" idx="12"/>
          </p:nvPr>
        </p:nvSpPr>
        <p:spPr>
          <a:xfrm>
            <a:off x="6553200" y="6472238"/>
            <a:ext cx="2133600" cy="265112"/>
          </a:xfrm>
        </p:spPr>
        <p:txBody>
          <a:bodyPr anchor="b"/>
          <a:lstStyle/>
          <a:p>
            <a:pPr>
              <a:defRPr/>
            </a:pPr>
            <a:fld id="{77CB8A6F-90E8-4FE4-AF47-88B04E874595}" type="slidenum">
              <a:rPr lang="en-US" altLang="ko-KR" smtClean="0"/>
              <a:pPr>
                <a:defRPr/>
              </a:pPr>
              <a:t>113</a:t>
            </a:fld>
            <a:endParaRPr lang="en-US" altLang="ko-KR" dirty="0"/>
          </a:p>
        </p:txBody>
      </p:sp>
      <p:sp>
        <p:nvSpPr>
          <p:cNvPr id="16"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4" name="그림 3"/>
          <p:cNvPicPr>
            <a:picLocks noChangeAspect="1"/>
          </p:cNvPicPr>
          <p:nvPr/>
        </p:nvPicPr>
        <p:blipFill>
          <a:blip r:embed="rId2"/>
          <a:stretch>
            <a:fillRect/>
          </a:stretch>
        </p:blipFill>
        <p:spPr>
          <a:xfrm>
            <a:off x="1102302" y="1664451"/>
            <a:ext cx="1146969" cy="2320925"/>
          </a:xfrm>
          <a:prstGeom prst="rect">
            <a:avLst/>
          </a:prstGeom>
        </p:spPr>
      </p:pic>
    </p:spTree>
    <p:extLst>
      <p:ext uri="{BB962C8B-B14F-4D97-AF65-F5344CB8AC3E}">
        <p14:creationId xmlns:p14="http://schemas.microsoft.com/office/powerpoint/2010/main" val="3337638194"/>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8397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3" name="슬라이드 번호 개체 틀 16"/>
          <p:cNvSpPr>
            <a:spLocks noGrp="1"/>
          </p:cNvSpPr>
          <p:nvPr>
            <p:ph type="sldNum" sz="quarter" idx="12"/>
          </p:nvPr>
        </p:nvSpPr>
        <p:spPr>
          <a:xfrm>
            <a:off x="6553200" y="6472238"/>
            <a:ext cx="2133600" cy="265112"/>
          </a:xfrm>
        </p:spPr>
        <p:txBody>
          <a:bodyPr anchor="b"/>
          <a:lstStyle/>
          <a:p>
            <a:pPr>
              <a:defRPr/>
            </a:pPr>
            <a:fld id="{CC97F566-E812-4E10-89A4-B49F89033105}" type="slidenum">
              <a:rPr lang="en-US" altLang="ko-KR" smtClean="0"/>
              <a:pPr>
                <a:defRPr/>
              </a:pPr>
              <a:t>114</a:t>
            </a:fld>
            <a:endParaRPr lang="en-US" altLang="ko-KR" dirty="0"/>
          </a:p>
        </p:txBody>
      </p:sp>
      <p:sp>
        <p:nvSpPr>
          <p:cNvPr id="18" name="Rectangle 8"/>
          <p:cNvSpPr>
            <a:spLocks noChangeArrowheads="1"/>
          </p:cNvSpPr>
          <p:nvPr/>
        </p:nvSpPr>
        <p:spPr bwMode="auto">
          <a:xfrm>
            <a:off x="846138" y="1358900"/>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Test Mode Description</a:t>
            </a:r>
          </a:p>
        </p:txBody>
      </p:sp>
      <p:pic>
        <p:nvPicPr>
          <p:cNvPr id="24" name="그림 23"/>
          <p:cNvPicPr>
            <a:picLocks noChangeAspect="1"/>
          </p:cNvPicPr>
          <p:nvPr/>
        </p:nvPicPr>
        <p:blipFill>
          <a:blip r:embed="rId2"/>
          <a:stretch>
            <a:fillRect/>
          </a:stretch>
        </p:blipFill>
        <p:spPr>
          <a:xfrm>
            <a:off x="1027071" y="4194916"/>
            <a:ext cx="7392147" cy="1881037"/>
          </a:xfrm>
          <a:prstGeom prst="rect">
            <a:avLst/>
          </a:prstGeom>
        </p:spPr>
      </p:pic>
      <p:sp>
        <p:nvSpPr>
          <p:cNvPr id="25" name="직사각형 24"/>
          <p:cNvSpPr/>
          <p:nvPr/>
        </p:nvSpPr>
        <p:spPr>
          <a:xfrm>
            <a:off x="1116175" y="1597888"/>
            <a:ext cx="4708340" cy="253916"/>
          </a:xfrm>
          <a:prstGeom prst="rect">
            <a:avLst/>
          </a:prstGeom>
        </p:spPr>
        <p:txBody>
          <a:bodyPr wrap="none">
            <a:spAutoFit/>
          </a:bodyPr>
          <a:lstStyle/>
          <a:p>
            <a:pPr marL="0" indent="0" eaLnBrk="1" hangingPunct="1">
              <a:spcBef>
                <a:spcPts val="200"/>
              </a:spcBef>
            </a:pPr>
            <a:r>
              <a:rPr lang="en-US" altLang="ko-KR" sz="1050" b="1" smtClean="0">
                <a:solidFill>
                  <a:srgbClr val="0000FF"/>
                </a:solidFill>
                <a:latin typeface="Arial" charset="0"/>
                <a:ea typeface="바탕" pitchFamily="18" charset="-127"/>
              </a:rPr>
              <a:t>[Twin Cooling models only : </a:t>
            </a:r>
            <a:r>
              <a:rPr lang="en-US" altLang="ko-KR" sz="1050" b="1">
                <a:solidFill>
                  <a:srgbClr val="0000FF"/>
                </a:solidFill>
                <a:latin typeface="Arial" charset="0"/>
                <a:ea typeface="바탕" pitchFamily="18" charset="-127"/>
              </a:rPr>
              <a:t>RB38A</a:t>
            </a:r>
            <a:r>
              <a:rPr lang="en-US" altLang="ko-KR" sz="1050" b="1" smtClean="0">
                <a:solidFill>
                  <a:srgbClr val="0000FF"/>
                </a:solidFill>
                <a:latin typeface="Arial" charset="0"/>
                <a:ea typeface="바탕" pitchFamily="18" charset="-127"/>
              </a:rPr>
              <a:t>***A** /</a:t>
            </a:r>
            <a:r>
              <a:rPr lang="en-US" altLang="ko-KR" sz="1050" b="1">
                <a:solidFill>
                  <a:srgbClr val="0000FF"/>
                </a:solidFill>
                <a:latin typeface="Arial" charset="0"/>
                <a:ea typeface="바탕" pitchFamily="18" charset="-127"/>
              </a:rPr>
              <a:t> RB38A</a:t>
            </a:r>
            <a:r>
              <a:rPr lang="en-US" altLang="ko-KR" sz="1050" b="1" smtClean="0">
                <a:solidFill>
                  <a:srgbClr val="0000FF"/>
                </a:solidFill>
                <a:latin typeface="Arial" charset="0"/>
                <a:ea typeface="바탕" pitchFamily="18" charset="-127"/>
              </a:rPr>
              <a:t>***B** / </a:t>
            </a:r>
            <a:r>
              <a:rPr lang="en-US" altLang="ko-KR" sz="1050" b="1">
                <a:solidFill>
                  <a:srgbClr val="0000FF"/>
                </a:solidFill>
                <a:latin typeface="Arial" charset="0"/>
                <a:ea typeface="바탕" pitchFamily="18" charset="-127"/>
              </a:rPr>
              <a:t>RB38A</a:t>
            </a:r>
            <a:r>
              <a:rPr lang="en-US" altLang="ko-KR" sz="1050" b="1" smtClean="0">
                <a:solidFill>
                  <a:srgbClr val="0000FF"/>
                </a:solidFill>
                <a:latin typeface="Arial" charset="0"/>
                <a:ea typeface="바탕" pitchFamily="18" charset="-127"/>
              </a:rPr>
              <a:t>***3**] </a:t>
            </a:r>
            <a:endParaRPr lang="en-US" altLang="ko-KR" sz="1050" b="1">
              <a:solidFill>
                <a:srgbClr val="0000FF"/>
              </a:solidFill>
              <a:latin typeface="Arial" charset="0"/>
              <a:ea typeface="바탕" pitchFamily="18" charset="-127"/>
            </a:endParaRPr>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3"/>
          <a:stretch>
            <a:fillRect/>
          </a:stretch>
        </p:blipFill>
        <p:spPr>
          <a:xfrm>
            <a:off x="1441520" y="1918469"/>
            <a:ext cx="3454676" cy="2173364"/>
          </a:xfrm>
          <a:prstGeom prst="rect">
            <a:avLst/>
          </a:prstGeom>
        </p:spPr>
      </p:pic>
    </p:spTree>
    <p:extLst>
      <p:ext uri="{BB962C8B-B14F-4D97-AF65-F5344CB8AC3E}">
        <p14:creationId xmlns:p14="http://schemas.microsoft.com/office/powerpoint/2010/main" val="1594094012"/>
      </p:ext>
    </p:extLst>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8397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83972" name="Rectangle 4"/>
          <p:cNvSpPr>
            <a:spLocks noChangeArrowheads="1"/>
          </p:cNvSpPr>
          <p:nvPr/>
        </p:nvSpPr>
        <p:spPr bwMode="auto">
          <a:xfrm>
            <a:off x="2649538" y="2188182"/>
            <a:ext cx="6316662" cy="119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dirty="0">
                <a:latin typeface="Arial" charset="0"/>
                <a:ea typeface="돋움체" pitchFamily="49" charset="-127"/>
                <a:cs typeface="Arial" charset="0"/>
              </a:rPr>
              <a:t>2-1) When it is on the Forced Operation during the Test </a:t>
            </a:r>
            <a:r>
              <a:rPr lang="en-US" altLang="ko-KR" sz="1200" dirty="0" smtClean="0">
                <a:latin typeface="Arial" charset="0"/>
                <a:ea typeface="돋움체" pitchFamily="49" charset="-127"/>
                <a:cs typeface="Arial" charset="0"/>
              </a:rPr>
              <a:t>Mode “FF A”, </a:t>
            </a:r>
            <a:r>
              <a:rPr lang="en-US" altLang="ko-KR" sz="1200" dirty="0">
                <a:latin typeface="Arial" charset="0"/>
                <a:ea typeface="돋움체" pitchFamily="49" charset="-127"/>
                <a:cs typeface="Arial" charset="0"/>
              </a:rPr>
              <a:t>press any button once. Then, the Forced Operation will stop immediately and it will go into the Forced </a:t>
            </a:r>
            <a:r>
              <a:rPr lang="en-US" altLang="ko-KR" sz="1200" dirty="0" smtClean="0">
                <a:latin typeface="Arial" charset="0"/>
                <a:ea typeface="돋움체" pitchFamily="49" charset="-127"/>
                <a:cs typeface="Arial" charset="0"/>
              </a:rPr>
              <a:t>R-Defrost</a:t>
            </a:r>
            <a:r>
              <a:rPr lang="en-US" altLang="ko-KR" sz="1200" dirty="0">
                <a:latin typeface="Arial" charset="0"/>
                <a:ea typeface="돋움체" pitchFamily="49" charset="-127"/>
                <a:cs typeface="Arial" charset="0"/>
              </a:rPr>
              <a:t>. When it enters the Forced </a:t>
            </a:r>
            <a:r>
              <a:rPr lang="en-US" altLang="ko-KR" sz="1200" dirty="0" smtClean="0">
                <a:latin typeface="Arial" charset="0"/>
                <a:ea typeface="돋움체" pitchFamily="49" charset="-127"/>
                <a:cs typeface="Arial" charset="0"/>
              </a:rPr>
              <a:t>R-Defrost</a:t>
            </a:r>
            <a:r>
              <a:rPr lang="en-US" altLang="ko-KR" sz="1200" dirty="0">
                <a:latin typeface="Arial" charset="0"/>
                <a:ea typeface="돋움체" pitchFamily="49" charset="-127"/>
                <a:cs typeface="Arial" charset="0"/>
              </a:rPr>
              <a:t>, it indicates that it is on the Forced </a:t>
            </a:r>
            <a:r>
              <a:rPr lang="en-US" altLang="ko-KR" sz="1200" dirty="0" smtClean="0">
                <a:latin typeface="Arial" charset="0"/>
                <a:ea typeface="돋움체" pitchFamily="49" charset="-127"/>
                <a:cs typeface="Arial" charset="0"/>
              </a:rPr>
              <a:t>R-Defrost </a:t>
            </a:r>
            <a:r>
              <a:rPr lang="en-US" altLang="ko-KR" sz="1200" dirty="0">
                <a:latin typeface="Arial" charset="0"/>
                <a:ea typeface="돋움체" pitchFamily="49" charset="-127"/>
                <a:cs typeface="Arial" charset="0"/>
              </a:rPr>
              <a:t>mode by turning on </a:t>
            </a:r>
            <a:r>
              <a:rPr lang="en-US" altLang="ko-KR" sz="1200" dirty="0" smtClean="0">
                <a:latin typeface="Arial" charset="0"/>
                <a:ea typeface="돋움체" pitchFamily="49" charset="-127"/>
                <a:cs typeface="Arial" charset="0"/>
              </a:rPr>
              <a:t>“</a:t>
            </a:r>
            <a:r>
              <a:rPr lang="en-US" altLang="ko-KR" sz="1200" dirty="0" err="1" smtClean="0">
                <a:latin typeface="Arial" charset="0"/>
                <a:ea typeface="돋움체" pitchFamily="49" charset="-127"/>
                <a:cs typeface="Arial" charset="0"/>
              </a:rPr>
              <a:t>rd</a:t>
            </a:r>
            <a:r>
              <a:rPr lang="en-US" altLang="ko-KR" sz="1200" dirty="0" smtClean="0">
                <a:latin typeface="Arial" charset="0"/>
                <a:ea typeface="돋움체" pitchFamily="49" charset="-127"/>
                <a:cs typeface="Arial" charset="0"/>
              </a:rPr>
              <a:t>” on </a:t>
            </a:r>
            <a:r>
              <a:rPr lang="en-US" altLang="ko-KR" sz="1200" dirty="0">
                <a:latin typeface="Arial" charset="0"/>
                <a:ea typeface="돋움체" pitchFamily="49" charset="-127"/>
                <a:cs typeface="Arial" charset="0"/>
              </a:rPr>
              <a:t>the Freezer Display Panel. </a:t>
            </a:r>
          </a:p>
          <a:p>
            <a:pPr eaLnBrk="1" hangingPunct="1">
              <a:lnSpc>
                <a:spcPts val="1400"/>
              </a:lnSpc>
              <a:spcBef>
                <a:spcPts val="200"/>
              </a:spcBef>
            </a:pPr>
            <a:r>
              <a:rPr lang="en-US" altLang="ko-KR" sz="1200" dirty="0">
                <a:latin typeface="Arial" charset="0"/>
                <a:ea typeface="돋움체" pitchFamily="49" charset="-127"/>
                <a:cs typeface="Arial" charset="0"/>
              </a:rPr>
              <a:t>2-2) At this time, it sends out "Beeping" sound for 3 seconds. This alarm sound repeats 0.75 sec On and 0.25 sec Off which keeps on until the Forced </a:t>
            </a:r>
            <a:r>
              <a:rPr lang="en-US" altLang="ko-KR" sz="1200" dirty="0" smtClean="0">
                <a:latin typeface="Arial" charset="0"/>
                <a:ea typeface="돋움체" pitchFamily="49" charset="-127"/>
                <a:cs typeface="Arial" charset="0"/>
              </a:rPr>
              <a:t>R-Defrost </a:t>
            </a:r>
            <a:r>
              <a:rPr lang="en-US" altLang="ko-KR" sz="1200" dirty="0">
                <a:latin typeface="Arial" charset="0"/>
                <a:ea typeface="돋움체" pitchFamily="49" charset="-127"/>
                <a:cs typeface="Arial" charset="0"/>
              </a:rPr>
              <a:t>finishes. </a:t>
            </a:r>
          </a:p>
        </p:txBody>
      </p:sp>
      <p:sp>
        <p:nvSpPr>
          <p:cNvPr id="83973" name="Rectangle 8"/>
          <p:cNvSpPr>
            <a:spLocks noChangeArrowheads="1"/>
          </p:cNvSpPr>
          <p:nvPr/>
        </p:nvSpPr>
        <p:spPr bwMode="auto">
          <a:xfrm>
            <a:off x="846138" y="1358900"/>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Test Mode Description</a:t>
            </a:r>
          </a:p>
        </p:txBody>
      </p:sp>
      <p:sp>
        <p:nvSpPr>
          <p:cNvPr id="83974" name="Rectangle 8"/>
          <p:cNvSpPr>
            <a:spLocks noChangeArrowheads="1"/>
          </p:cNvSpPr>
          <p:nvPr/>
        </p:nvSpPr>
        <p:spPr bwMode="auto">
          <a:xfrm>
            <a:off x="2719388" y="1956407"/>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Forced Defrost </a:t>
            </a:r>
            <a:r>
              <a:rPr lang="en-US" altLang="ko-KR" sz="1300" smtClean="0">
                <a:latin typeface="Arial" charset="0"/>
                <a:ea typeface="돋움체" pitchFamily="49" charset="-127"/>
              </a:rPr>
              <a:t>Function (R-Defrost)</a:t>
            </a:r>
            <a:endParaRPr lang="en-US" altLang="ko-KR" sz="1300">
              <a:latin typeface="Arial" charset="0"/>
              <a:ea typeface="돋움체" pitchFamily="49" charset="-127"/>
            </a:endParaRPr>
          </a:p>
        </p:txBody>
      </p:sp>
      <p:sp>
        <p:nvSpPr>
          <p:cNvPr id="13" name="슬라이드 번호 개체 틀 16"/>
          <p:cNvSpPr>
            <a:spLocks noGrp="1"/>
          </p:cNvSpPr>
          <p:nvPr>
            <p:ph type="sldNum" sz="quarter" idx="12"/>
          </p:nvPr>
        </p:nvSpPr>
        <p:spPr>
          <a:xfrm>
            <a:off x="6553200" y="6472238"/>
            <a:ext cx="2133600" cy="265112"/>
          </a:xfrm>
        </p:spPr>
        <p:txBody>
          <a:bodyPr anchor="b"/>
          <a:lstStyle/>
          <a:p>
            <a:pPr>
              <a:defRPr/>
            </a:pPr>
            <a:fld id="{CC97F566-E812-4E10-89A4-B49F89033105}" type="slidenum">
              <a:rPr lang="en-US" altLang="ko-KR" smtClean="0"/>
              <a:pPr>
                <a:defRPr/>
              </a:pPr>
              <a:t>115</a:t>
            </a:fld>
            <a:endParaRPr lang="en-US" altLang="ko-KR" dirty="0"/>
          </a:p>
        </p:txBody>
      </p:sp>
      <p:pic>
        <p:nvPicPr>
          <p:cNvPr id="15" name="그림 14"/>
          <p:cNvPicPr>
            <a:picLocks noChangeAspect="1"/>
          </p:cNvPicPr>
          <p:nvPr/>
        </p:nvPicPr>
        <p:blipFill>
          <a:blip r:embed="rId2"/>
          <a:stretch>
            <a:fillRect/>
          </a:stretch>
        </p:blipFill>
        <p:spPr>
          <a:xfrm>
            <a:off x="1201638" y="2211994"/>
            <a:ext cx="693664" cy="373265"/>
          </a:xfrm>
          <a:prstGeom prst="rect">
            <a:avLst/>
          </a:prstGeom>
        </p:spPr>
      </p:pic>
      <p:pic>
        <p:nvPicPr>
          <p:cNvPr id="17" name="그림 16"/>
          <p:cNvPicPr>
            <a:picLocks noChangeAspect="1"/>
          </p:cNvPicPr>
          <p:nvPr/>
        </p:nvPicPr>
        <p:blipFill>
          <a:blip r:embed="rId2"/>
          <a:stretch>
            <a:fillRect/>
          </a:stretch>
        </p:blipFill>
        <p:spPr>
          <a:xfrm>
            <a:off x="1226281" y="2785781"/>
            <a:ext cx="693664" cy="373265"/>
          </a:xfrm>
          <a:prstGeom prst="rect">
            <a:avLst/>
          </a:prstGeom>
        </p:spPr>
      </p:pic>
      <p:sp>
        <p:nvSpPr>
          <p:cNvPr id="19" name="직사각형 18"/>
          <p:cNvSpPr/>
          <p:nvPr/>
        </p:nvSpPr>
        <p:spPr>
          <a:xfrm>
            <a:off x="1116175" y="1597888"/>
            <a:ext cx="4708340" cy="253916"/>
          </a:xfrm>
          <a:prstGeom prst="rect">
            <a:avLst/>
          </a:prstGeom>
        </p:spPr>
        <p:txBody>
          <a:bodyPr wrap="none">
            <a:spAutoFit/>
          </a:bodyPr>
          <a:lstStyle/>
          <a:p>
            <a:pPr marL="0" indent="0" eaLnBrk="1" hangingPunct="1">
              <a:spcBef>
                <a:spcPts val="200"/>
              </a:spcBef>
            </a:pPr>
            <a:r>
              <a:rPr lang="en-US" altLang="ko-KR" sz="1050" b="1" dirty="0" smtClean="0">
                <a:solidFill>
                  <a:srgbClr val="0000FF"/>
                </a:solidFill>
                <a:latin typeface="Arial" charset="0"/>
                <a:ea typeface="바탕" pitchFamily="18" charset="-127"/>
              </a:rPr>
              <a:t>[Twin Cooling models only : </a:t>
            </a:r>
            <a:r>
              <a:rPr lang="en-US" altLang="ko-KR" sz="1050" b="1" dirty="0">
                <a:solidFill>
                  <a:srgbClr val="0000FF"/>
                </a:solidFill>
                <a:latin typeface="Arial" charset="0"/>
                <a:ea typeface="바탕" pitchFamily="18" charset="-127"/>
              </a:rPr>
              <a:t>RB38A</a:t>
            </a:r>
            <a:r>
              <a:rPr lang="en-US" altLang="ko-KR" sz="1050" b="1" dirty="0" smtClean="0">
                <a:solidFill>
                  <a:srgbClr val="0000FF"/>
                </a:solidFill>
                <a:latin typeface="Arial" charset="0"/>
                <a:ea typeface="바탕" pitchFamily="18" charset="-127"/>
              </a:rPr>
              <a:t>***A** /</a:t>
            </a:r>
            <a:r>
              <a:rPr lang="en-US" altLang="ko-KR" sz="1050" b="1" dirty="0">
                <a:solidFill>
                  <a:srgbClr val="0000FF"/>
                </a:solidFill>
                <a:latin typeface="Arial" charset="0"/>
                <a:ea typeface="바탕" pitchFamily="18" charset="-127"/>
              </a:rPr>
              <a:t> RB38A</a:t>
            </a:r>
            <a:r>
              <a:rPr lang="en-US" altLang="ko-KR" sz="1050" b="1" dirty="0" smtClean="0">
                <a:solidFill>
                  <a:srgbClr val="0000FF"/>
                </a:solidFill>
                <a:latin typeface="Arial" charset="0"/>
                <a:ea typeface="바탕" pitchFamily="18" charset="-127"/>
              </a:rPr>
              <a:t>***B** / </a:t>
            </a:r>
            <a:r>
              <a:rPr lang="en-US" altLang="ko-KR" sz="1050" b="1" dirty="0">
                <a:solidFill>
                  <a:srgbClr val="0000FF"/>
                </a:solidFill>
                <a:latin typeface="Arial" charset="0"/>
                <a:ea typeface="바탕" pitchFamily="18" charset="-127"/>
              </a:rPr>
              <a:t>RB38A</a:t>
            </a:r>
            <a:r>
              <a:rPr lang="en-US" altLang="ko-KR" sz="1050" b="1" dirty="0" smtClean="0">
                <a:solidFill>
                  <a:srgbClr val="0000FF"/>
                </a:solidFill>
                <a:latin typeface="Arial" charset="0"/>
                <a:ea typeface="바탕" pitchFamily="18" charset="-127"/>
              </a:rPr>
              <a:t>***3**] </a:t>
            </a:r>
            <a:endParaRPr lang="en-US" altLang="ko-KR" sz="1050" b="1" dirty="0">
              <a:solidFill>
                <a:srgbClr val="0000FF"/>
              </a:solidFill>
              <a:latin typeface="Arial" charset="0"/>
              <a:ea typeface="바탕" pitchFamily="18" charset="-127"/>
            </a:endParaRPr>
          </a:p>
        </p:txBody>
      </p:sp>
      <p:sp>
        <p:nvSpPr>
          <p:cNvPr id="2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3"/>
          <a:stretch>
            <a:fillRect/>
          </a:stretch>
        </p:blipFill>
        <p:spPr>
          <a:xfrm>
            <a:off x="947651" y="1890767"/>
            <a:ext cx="1337091" cy="2723400"/>
          </a:xfrm>
          <a:prstGeom prst="rect">
            <a:avLst/>
          </a:prstGeom>
        </p:spPr>
      </p:pic>
    </p:spTree>
    <p:extLst>
      <p:ext uri="{BB962C8B-B14F-4D97-AF65-F5344CB8AC3E}">
        <p14:creationId xmlns:p14="http://schemas.microsoft.com/office/powerpoint/2010/main" val="2727896229"/>
      </p:ext>
    </p:extLst>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8397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83972" name="Rectangle 4"/>
          <p:cNvSpPr>
            <a:spLocks noChangeArrowheads="1"/>
          </p:cNvSpPr>
          <p:nvPr/>
        </p:nvSpPr>
        <p:spPr bwMode="auto">
          <a:xfrm>
            <a:off x="2649538" y="1963738"/>
            <a:ext cx="6316662" cy="119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dirty="0">
                <a:latin typeface="Arial" charset="0"/>
                <a:ea typeface="돋움체" pitchFamily="49" charset="-127"/>
                <a:cs typeface="Arial" charset="0"/>
              </a:rPr>
              <a:t>3</a:t>
            </a:r>
            <a:r>
              <a:rPr lang="en-US" altLang="ko-KR" sz="1200" dirty="0" smtClean="0">
                <a:latin typeface="Arial" charset="0"/>
                <a:ea typeface="돋움체" pitchFamily="49" charset="-127"/>
                <a:cs typeface="Arial" charset="0"/>
              </a:rPr>
              <a:t>-1</a:t>
            </a:r>
            <a:r>
              <a:rPr lang="en-US" altLang="ko-KR" sz="1200" dirty="0">
                <a:latin typeface="Arial" charset="0"/>
                <a:ea typeface="돋움체" pitchFamily="49" charset="-127"/>
                <a:cs typeface="Arial" charset="0"/>
              </a:rPr>
              <a:t>) When it is on the Forced Operation during the Test Mode, press any button once. Then, the Forced Operation will stop immediately and it will go into the Forced F-Defrost. When it enters the Forced F-Defrost, it indicates that it is on the Forced F-Defrost mode by turning on </a:t>
            </a:r>
            <a:r>
              <a:rPr lang="en-US" altLang="ko-KR" sz="1200" dirty="0" smtClean="0">
                <a:latin typeface="Arial" charset="0"/>
                <a:ea typeface="돋움체" pitchFamily="49" charset="-127"/>
                <a:cs typeface="Arial" charset="0"/>
              </a:rPr>
              <a:t>“</a:t>
            </a:r>
            <a:r>
              <a:rPr lang="en-US" altLang="ko-KR" sz="1200" dirty="0" err="1" smtClean="0">
                <a:latin typeface="Arial" charset="0"/>
                <a:ea typeface="돋움체" pitchFamily="49" charset="-127"/>
                <a:cs typeface="Arial" charset="0"/>
              </a:rPr>
              <a:t>Fd</a:t>
            </a:r>
            <a:r>
              <a:rPr lang="en-US" altLang="ko-KR" sz="1200" dirty="0" smtClean="0">
                <a:latin typeface="Arial" charset="0"/>
                <a:ea typeface="돋움체" pitchFamily="49" charset="-127"/>
                <a:cs typeface="Arial" charset="0"/>
              </a:rPr>
              <a:t>” on </a:t>
            </a:r>
            <a:r>
              <a:rPr lang="en-US" altLang="ko-KR" sz="1200" dirty="0">
                <a:latin typeface="Arial" charset="0"/>
                <a:ea typeface="돋움체" pitchFamily="49" charset="-127"/>
                <a:cs typeface="Arial" charset="0"/>
              </a:rPr>
              <a:t>the Freezer Display Panel. </a:t>
            </a:r>
          </a:p>
          <a:p>
            <a:pPr eaLnBrk="1" hangingPunct="1">
              <a:lnSpc>
                <a:spcPts val="1400"/>
              </a:lnSpc>
              <a:spcBef>
                <a:spcPts val="200"/>
              </a:spcBef>
            </a:pPr>
            <a:r>
              <a:rPr lang="en-US" altLang="ko-KR" sz="1200" dirty="0">
                <a:latin typeface="Arial" charset="0"/>
                <a:ea typeface="돋움체" pitchFamily="49" charset="-127"/>
                <a:cs typeface="Arial" charset="0"/>
              </a:rPr>
              <a:t>3</a:t>
            </a:r>
            <a:r>
              <a:rPr lang="en-US" altLang="ko-KR" sz="1200" dirty="0" smtClean="0">
                <a:latin typeface="Arial" charset="0"/>
                <a:ea typeface="돋움체" pitchFamily="49" charset="-127"/>
                <a:cs typeface="Arial" charset="0"/>
              </a:rPr>
              <a:t>-2</a:t>
            </a:r>
            <a:r>
              <a:rPr lang="en-US" altLang="ko-KR" sz="1200" dirty="0">
                <a:latin typeface="Arial" charset="0"/>
                <a:ea typeface="돋움체" pitchFamily="49" charset="-127"/>
                <a:cs typeface="Arial" charset="0"/>
              </a:rPr>
              <a:t>) At this time, it sends out "Beeping" sound for 3 seconds. This alarm sound repeats 0.75 sec On and 0.25 sec Off which keeps on until the Forced F-Defrost finishes. </a:t>
            </a:r>
          </a:p>
        </p:txBody>
      </p:sp>
      <p:sp>
        <p:nvSpPr>
          <p:cNvPr id="83973" name="Rectangle 8"/>
          <p:cNvSpPr>
            <a:spLocks noChangeArrowheads="1"/>
          </p:cNvSpPr>
          <p:nvPr/>
        </p:nvSpPr>
        <p:spPr bwMode="auto">
          <a:xfrm>
            <a:off x="846138" y="1358900"/>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Test Mode Description</a:t>
            </a:r>
          </a:p>
        </p:txBody>
      </p:sp>
      <p:sp>
        <p:nvSpPr>
          <p:cNvPr id="83974" name="Rectangle 8"/>
          <p:cNvSpPr>
            <a:spLocks noChangeArrowheads="1"/>
          </p:cNvSpPr>
          <p:nvPr/>
        </p:nvSpPr>
        <p:spPr bwMode="auto">
          <a:xfrm>
            <a:off x="2719388" y="1731963"/>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3</a:t>
            </a:r>
            <a:r>
              <a:rPr lang="en-US" altLang="ko-KR" sz="1300" dirty="0" smtClean="0">
                <a:latin typeface="Arial" charset="0"/>
                <a:ea typeface="돋움체" pitchFamily="49" charset="-127"/>
              </a:rPr>
              <a:t>. </a:t>
            </a:r>
            <a:r>
              <a:rPr lang="en-US" altLang="ko-KR" sz="1300" dirty="0">
                <a:latin typeface="Arial" charset="0"/>
                <a:ea typeface="돋움체" pitchFamily="49" charset="-127"/>
              </a:rPr>
              <a:t>Forced Defrost </a:t>
            </a:r>
            <a:r>
              <a:rPr lang="en-US" altLang="ko-KR" sz="1300" dirty="0" smtClean="0">
                <a:latin typeface="Arial" charset="0"/>
                <a:ea typeface="돋움체" pitchFamily="49" charset="-127"/>
              </a:rPr>
              <a:t>Function (F-Defrost)</a:t>
            </a:r>
            <a:endParaRPr lang="en-US" altLang="ko-KR" sz="1300" dirty="0">
              <a:latin typeface="Arial" charset="0"/>
              <a:ea typeface="돋움체" pitchFamily="49" charset="-127"/>
            </a:endParaRPr>
          </a:p>
        </p:txBody>
      </p:sp>
      <p:sp>
        <p:nvSpPr>
          <p:cNvPr id="83975" name="Rectangle 4"/>
          <p:cNvSpPr>
            <a:spLocks noChangeArrowheads="1"/>
          </p:cNvSpPr>
          <p:nvPr/>
        </p:nvSpPr>
        <p:spPr bwMode="auto">
          <a:xfrm>
            <a:off x="555625" y="4889500"/>
            <a:ext cx="808355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dirty="0">
                <a:latin typeface="Arial" charset="0"/>
                <a:ea typeface="돋움체" pitchFamily="49" charset="-127"/>
                <a:cs typeface="Arial" charset="0"/>
              </a:rPr>
              <a:t>4</a:t>
            </a:r>
            <a:r>
              <a:rPr lang="en-US" altLang="ko-KR" sz="1200" dirty="0" smtClean="0">
                <a:latin typeface="Arial" charset="0"/>
                <a:ea typeface="돋움체" pitchFamily="49" charset="-127"/>
                <a:cs typeface="Arial" charset="0"/>
              </a:rPr>
              <a:t>-1</a:t>
            </a:r>
            <a:r>
              <a:rPr lang="en-US" altLang="ko-KR" sz="1200" dirty="0">
                <a:latin typeface="Arial" charset="0"/>
                <a:ea typeface="돋움체" pitchFamily="49" charset="-127"/>
                <a:cs typeface="Arial" charset="0"/>
              </a:rPr>
              <a:t>) When turning the display panel into the Test mode and pressing the TEST button once more during the Forced F-Defrost, the Forced F-Defrost will be cancelled and it will go back to the normal operation. Also, when the unit is plugged out and in again, the Test mode is to be deactivated.</a:t>
            </a:r>
          </a:p>
        </p:txBody>
      </p:sp>
      <p:sp>
        <p:nvSpPr>
          <p:cNvPr id="83976" name="Rectangle 8"/>
          <p:cNvSpPr>
            <a:spLocks noChangeArrowheads="1"/>
          </p:cNvSpPr>
          <p:nvPr/>
        </p:nvSpPr>
        <p:spPr bwMode="auto">
          <a:xfrm>
            <a:off x="625475" y="4657725"/>
            <a:ext cx="49450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4</a:t>
            </a:r>
            <a:r>
              <a:rPr lang="en-US" altLang="ko-KR" sz="1300" dirty="0" smtClean="0">
                <a:latin typeface="Arial" charset="0"/>
                <a:ea typeface="돋움체" pitchFamily="49" charset="-127"/>
              </a:rPr>
              <a:t>. </a:t>
            </a:r>
            <a:r>
              <a:rPr lang="en-US" altLang="ko-KR" sz="1300" dirty="0">
                <a:latin typeface="Arial" charset="0"/>
                <a:ea typeface="돋움체" pitchFamily="49" charset="-127"/>
              </a:rPr>
              <a:t>Test Cancellation Mode</a:t>
            </a:r>
          </a:p>
        </p:txBody>
      </p:sp>
      <p:sp>
        <p:nvSpPr>
          <p:cNvPr id="13" name="슬라이드 번호 개체 틀 16"/>
          <p:cNvSpPr>
            <a:spLocks noGrp="1"/>
          </p:cNvSpPr>
          <p:nvPr>
            <p:ph type="sldNum" sz="quarter" idx="12"/>
          </p:nvPr>
        </p:nvSpPr>
        <p:spPr>
          <a:xfrm>
            <a:off x="6553200" y="6472238"/>
            <a:ext cx="2133600" cy="265112"/>
          </a:xfrm>
        </p:spPr>
        <p:txBody>
          <a:bodyPr anchor="b"/>
          <a:lstStyle/>
          <a:p>
            <a:pPr>
              <a:defRPr/>
            </a:pPr>
            <a:fld id="{CC97F566-E812-4E10-89A4-B49F89033105}" type="slidenum">
              <a:rPr lang="en-US" altLang="ko-KR" smtClean="0"/>
              <a:pPr>
                <a:defRPr/>
              </a:pPr>
              <a:t>116</a:t>
            </a:fld>
            <a:endParaRPr lang="en-US" altLang="ko-KR" dirty="0"/>
          </a:p>
        </p:txBody>
      </p:sp>
      <p:pic>
        <p:nvPicPr>
          <p:cNvPr id="15" name="그림 14"/>
          <p:cNvPicPr>
            <a:picLocks noChangeAspect="1"/>
          </p:cNvPicPr>
          <p:nvPr/>
        </p:nvPicPr>
        <p:blipFill>
          <a:blip r:embed="rId2"/>
          <a:stretch>
            <a:fillRect/>
          </a:stretch>
        </p:blipFill>
        <p:spPr>
          <a:xfrm>
            <a:off x="1201638" y="1987550"/>
            <a:ext cx="693664" cy="373265"/>
          </a:xfrm>
          <a:prstGeom prst="rect">
            <a:avLst/>
          </a:prstGeom>
        </p:spPr>
      </p:pic>
      <p:pic>
        <p:nvPicPr>
          <p:cNvPr id="17" name="그림 16"/>
          <p:cNvPicPr>
            <a:picLocks noChangeAspect="1"/>
          </p:cNvPicPr>
          <p:nvPr/>
        </p:nvPicPr>
        <p:blipFill>
          <a:blip r:embed="rId2"/>
          <a:stretch>
            <a:fillRect/>
          </a:stretch>
        </p:blipFill>
        <p:spPr>
          <a:xfrm>
            <a:off x="1226281" y="2561337"/>
            <a:ext cx="693664" cy="373265"/>
          </a:xfrm>
          <a:prstGeom prst="rect">
            <a:avLst/>
          </a:prstGeom>
        </p:spPr>
      </p:pic>
      <p:sp>
        <p:nvSpPr>
          <p:cNvPr id="1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3" name="그림 2"/>
          <p:cNvPicPr>
            <a:picLocks noChangeAspect="1"/>
          </p:cNvPicPr>
          <p:nvPr/>
        </p:nvPicPr>
        <p:blipFill>
          <a:blip r:embed="rId3"/>
          <a:stretch>
            <a:fillRect/>
          </a:stretch>
        </p:blipFill>
        <p:spPr>
          <a:xfrm>
            <a:off x="1068013" y="1647825"/>
            <a:ext cx="1358182" cy="2759075"/>
          </a:xfrm>
          <a:prstGeom prst="rect">
            <a:avLst/>
          </a:prstGeom>
        </p:spPr>
      </p:pic>
    </p:spTree>
    <p:extLst>
      <p:ext uri="{BB962C8B-B14F-4D97-AF65-F5344CB8AC3E}">
        <p14:creationId xmlns:p14="http://schemas.microsoft.com/office/powerpoint/2010/main" val="664568113"/>
      </p:ext>
    </p:extLst>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 name="슬라이드 번호 개체 틀 16"/>
          <p:cNvSpPr>
            <a:spLocks noGrp="1"/>
          </p:cNvSpPr>
          <p:nvPr>
            <p:ph type="sldNum" sz="quarter" idx="12"/>
          </p:nvPr>
        </p:nvSpPr>
        <p:spPr>
          <a:xfrm>
            <a:off x="6553200" y="6472238"/>
            <a:ext cx="2133600" cy="265112"/>
          </a:xfrm>
        </p:spPr>
        <p:txBody>
          <a:bodyPr anchor="b"/>
          <a:lstStyle/>
          <a:p>
            <a:pPr>
              <a:defRPr/>
            </a:pPr>
            <a:fld id="{60F692E6-6F07-48BA-966A-D521175B5ED1}" type="slidenum">
              <a:rPr lang="en-US" altLang="ko-KR" smtClean="0"/>
              <a:pPr>
                <a:defRPr/>
              </a:pPr>
              <a:t>117</a:t>
            </a:fld>
            <a:endParaRPr lang="en-US" altLang="ko-KR" dirty="0"/>
          </a:p>
        </p:txBody>
      </p:sp>
      <p:sp>
        <p:nvSpPr>
          <p:cNvPr id="12"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5-1-2. </a:t>
            </a:r>
            <a:r>
              <a:rPr lang="en-US" altLang="ko-KR" sz="1400">
                <a:solidFill>
                  <a:srgbClr val="0033CC"/>
                </a:solidFill>
                <a:latin typeface="Arial" charset="0"/>
                <a:ea typeface="바탕" pitchFamily="18" charset="-127"/>
              </a:rPr>
              <a:t>Self-Diagnosis Function</a:t>
            </a:r>
          </a:p>
        </p:txBody>
      </p:sp>
      <p:sp>
        <p:nvSpPr>
          <p:cNvPr id="1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4" name="Rectangle 4"/>
          <p:cNvSpPr>
            <a:spLocks noChangeArrowheads="1"/>
          </p:cNvSpPr>
          <p:nvPr/>
        </p:nvSpPr>
        <p:spPr bwMode="auto">
          <a:xfrm>
            <a:off x="958850" y="1836738"/>
            <a:ext cx="7891463"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a:latin typeface="Arial" charset="0"/>
                <a:ea typeface="돋움체" pitchFamily="49" charset="-127"/>
                <a:cs typeface="Arial" charset="0"/>
              </a:rPr>
              <a:t>1-1) When the unit is plugged into the power, MICOM diagnoses the status of the temperature sensors in a few minutes. </a:t>
            </a:r>
          </a:p>
          <a:p>
            <a:pPr eaLnBrk="1" hangingPunct="1">
              <a:lnSpc>
                <a:spcPts val="1400"/>
              </a:lnSpc>
              <a:spcBef>
                <a:spcPts val="200"/>
              </a:spcBef>
            </a:pPr>
            <a:r>
              <a:rPr lang="en-US" altLang="ko-KR" sz="1200">
                <a:latin typeface="Arial" charset="0"/>
                <a:ea typeface="돋움체" pitchFamily="49" charset="-127"/>
                <a:cs typeface="Arial" charset="0"/>
              </a:rPr>
              <a:t>1-2) If defective sensor is found after Self-Diagnosis, relevant Display LEDs will blink at an interval of 0.5 sec. and there will be no beeping sound. (Refer to the Self-Diagnosis Check List) </a:t>
            </a:r>
          </a:p>
          <a:p>
            <a:pPr eaLnBrk="1" hangingPunct="1">
              <a:lnSpc>
                <a:spcPts val="1400"/>
              </a:lnSpc>
              <a:spcBef>
                <a:spcPts val="200"/>
              </a:spcBef>
            </a:pPr>
            <a:r>
              <a:rPr lang="en-US" altLang="ko-KR" sz="1200">
                <a:latin typeface="Arial" charset="0"/>
                <a:ea typeface="돋움체" pitchFamily="49" charset="-127"/>
                <a:cs typeface="Arial" charset="0"/>
              </a:rPr>
              <a:t>1-3) When there is a defective sensor found and its relevant LED blinks, it will only recognize the Self- Diagnosis button combination and it doesn't do the normal display. But, the temperature will be controlled with the Emergency Operation. </a:t>
            </a:r>
          </a:p>
          <a:p>
            <a:pPr eaLnBrk="1" hangingPunct="1">
              <a:lnSpc>
                <a:spcPts val="1400"/>
              </a:lnSpc>
              <a:spcBef>
                <a:spcPts val="200"/>
              </a:spcBef>
            </a:pPr>
            <a:r>
              <a:rPr lang="en-US" altLang="ko-KR" sz="1200">
                <a:latin typeface="Arial" charset="0"/>
                <a:ea typeface="돋움체" pitchFamily="49" charset="-127"/>
                <a:cs typeface="Arial" charset="0"/>
              </a:rPr>
              <a:t>1-4) To cancel the error code, fix the failure of the defective sensor or cancel the Initial Self-Diagnosis Function by pressing the </a:t>
            </a:r>
            <a:r>
              <a:rPr lang="en-US" altLang="ko-KR" sz="1200" smtClean="0">
                <a:latin typeface="Arial" charset="0"/>
                <a:ea typeface="돋움체" pitchFamily="49" charset="-127"/>
                <a:cs typeface="Arial" charset="0"/>
              </a:rPr>
              <a:t>“&lt;“ </a:t>
            </a:r>
            <a:r>
              <a:rPr lang="en-US" altLang="ko-KR" sz="1200">
                <a:latin typeface="Arial" charset="0"/>
                <a:ea typeface="돋움체" pitchFamily="49" charset="-127"/>
                <a:cs typeface="Arial" charset="0"/>
              </a:rPr>
              <a:t>and the </a:t>
            </a:r>
            <a:r>
              <a:rPr lang="en-US" altLang="ko-KR" sz="1200" smtClean="0">
                <a:latin typeface="Arial" charset="0"/>
                <a:ea typeface="돋움체" pitchFamily="49" charset="-127"/>
                <a:cs typeface="Arial" charset="0"/>
              </a:rPr>
              <a:t>“&gt;” </a:t>
            </a:r>
            <a:r>
              <a:rPr lang="en-US" altLang="ko-KR" sz="1200">
                <a:latin typeface="Arial" charset="0"/>
                <a:ea typeface="돋움체" pitchFamily="49" charset="-127"/>
                <a:cs typeface="Arial" charset="0"/>
              </a:rPr>
              <a:t>buttons for </a:t>
            </a:r>
            <a:r>
              <a:rPr lang="en-US" altLang="ko-KR" sz="1200" smtClean="0">
                <a:latin typeface="Arial" charset="0"/>
                <a:ea typeface="돋움체" pitchFamily="49" charset="-127"/>
                <a:cs typeface="Arial" charset="0"/>
              </a:rPr>
              <a:t>12 </a:t>
            </a:r>
            <a:r>
              <a:rPr lang="en-US" altLang="ko-KR" sz="1200">
                <a:latin typeface="Arial" charset="0"/>
                <a:ea typeface="돋움체" pitchFamily="49" charset="-127"/>
                <a:cs typeface="Arial" charset="0"/>
              </a:rPr>
              <a:t>seconds.</a:t>
            </a:r>
          </a:p>
        </p:txBody>
      </p:sp>
      <p:sp>
        <p:nvSpPr>
          <p:cNvPr id="15" name="Rectangle 8"/>
          <p:cNvSpPr>
            <a:spLocks noChangeArrowheads="1"/>
          </p:cNvSpPr>
          <p:nvPr/>
        </p:nvSpPr>
        <p:spPr bwMode="auto">
          <a:xfrm>
            <a:off x="846138" y="1573213"/>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1) Self-Diagnosis Function upon Initial Power-On</a:t>
            </a:r>
          </a:p>
        </p:txBody>
      </p:sp>
      <p:sp>
        <p:nvSpPr>
          <p:cNvPr id="17"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55328601"/>
      </p:ext>
    </p:extLst>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 name="슬라이드 번호 개체 틀 16"/>
          <p:cNvSpPr>
            <a:spLocks noGrp="1"/>
          </p:cNvSpPr>
          <p:nvPr>
            <p:ph type="sldNum" sz="quarter" idx="12"/>
          </p:nvPr>
        </p:nvSpPr>
        <p:spPr>
          <a:xfrm>
            <a:off x="6553200" y="6472238"/>
            <a:ext cx="2133600" cy="265112"/>
          </a:xfrm>
        </p:spPr>
        <p:txBody>
          <a:bodyPr anchor="b"/>
          <a:lstStyle/>
          <a:p>
            <a:pPr>
              <a:defRPr/>
            </a:pPr>
            <a:fld id="{60F692E6-6F07-48BA-966A-D521175B5ED1}" type="slidenum">
              <a:rPr lang="en-US" altLang="ko-KR" smtClean="0"/>
              <a:pPr>
                <a:defRPr/>
              </a:pPr>
              <a:t>118</a:t>
            </a:fld>
            <a:endParaRPr lang="en-US" altLang="ko-KR" dirty="0"/>
          </a:p>
        </p:txBody>
      </p:sp>
      <p:sp>
        <p:nvSpPr>
          <p:cNvPr id="9"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32" name="Rectangle 4"/>
          <p:cNvSpPr>
            <a:spLocks noChangeArrowheads="1"/>
          </p:cNvSpPr>
          <p:nvPr/>
        </p:nvSpPr>
        <p:spPr bwMode="auto">
          <a:xfrm>
            <a:off x="2164195" y="1835418"/>
            <a:ext cx="6979805" cy="1297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400"/>
              </a:lnSpc>
              <a:spcBef>
                <a:spcPts val="200"/>
              </a:spcBef>
            </a:pPr>
            <a:r>
              <a:rPr lang="en-US" altLang="ko-KR" sz="1200" dirty="0">
                <a:latin typeface="Arial" charset="0"/>
                <a:ea typeface="돋움체" pitchFamily="49" charset="-127"/>
                <a:cs typeface="Arial" charset="0"/>
              </a:rPr>
              <a:t>2-1) During the Normal Operation, press the </a:t>
            </a:r>
            <a:r>
              <a:rPr lang="en-US" altLang="ko-KR" sz="1200" dirty="0" smtClean="0">
                <a:latin typeface="Arial" charset="0"/>
                <a:ea typeface="돋움체" pitchFamily="49" charset="-127"/>
                <a:cs typeface="Arial" charset="0"/>
              </a:rPr>
              <a:t>“&lt;“ </a:t>
            </a: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“&gt;” </a:t>
            </a:r>
            <a:r>
              <a:rPr lang="en-US" altLang="ko-KR" sz="1200" dirty="0">
                <a:latin typeface="Arial" charset="0"/>
                <a:ea typeface="돋움체" pitchFamily="49" charset="-127"/>
                <a:cs typeface="Arial" charset="0"/>
              </a:rPr>
              <a:t>buttons for </a:t>
            </a:r>
            <a:r>
              <a:rPr lang="en-US" altLang="ko-KR" sz="1200" dirty="0" smtClean="0">
                <a:latin typeface="Arial" charset="0"/>
                <a:ea typeface="돋움체" pitchFamily="49" charset="-127"/>
                <a:cs typeface="Arial" charset="0"/>
              </a:rPr>
              <a:t>12 seconds. </a:t>
            </a:r>
          </a:p>
          <a:p>
            <a:pPr eaLnBrk="1" hangingPunct="1">
              <a:lnSpc>
                <a:spcPts val="1400"/>
              </a:lnSpc>
              <a:spcBef>
                <a:spcPts val="200"/>
              </a:spcBef>
            </a:pP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       It </a:t>
            </a:r>
            <a:r>
              <a:rPr lang="en-US" altLang="ko-KR" sz="1200" dirty="0">
                <a:latin typeface="Arial" charset="0"/>
                <a:ea typeface="돋움체" pitchFamily="49" charset="-127"/>
                <a:cs typeface="Arial" charset="0"/>
              </a:rPr>
              <a:t>will send out a "Ding-Dong" buzzer sound and go into the Self Diagnosis Function. </a:t>
            </a:r>
          </a:p>
          <a:p>
            <a:pPr eaLnBrk="1" hangingPunct="1">
              <a:lnSpc>
                <a:spcPts val="1400"/>
              </a:lnSpc>
              <a:spcBef>
                <a:spcPts val="200"/>
              </a:spcBef>
            </a:pPr>
            <a:r>
              <a:rPr lang="en-US" altLang="ko-KR" sz="1200" dirty="0">
                <a:latin typeface="Arial" charset="0"/>
                <a:ea typeface="돋움체" pitchFamily="49" charset="-127"/>
                <a:cs typeface="Arial" charset="0"/>
              </a:rPr>
              <a:t>2-2) When it goes into the Self-Diagnosis, the entire display panel goes off and when there is </a:t>
            </a:r>
            <a:r>
              <a:rPr lang="en-US" altLang="ko-KR" sz="1200" dirty="0" smtClean="0">
                <a:latin typeface="Arial" charset="0"/>
                <a:ea typeface="돋움체" pitchFamily="49" charset="-127"/>
                <a:cs typeface="Arial" charset="0"/>
              </a:rPr>
              <a:t>an </a:t>
            </a:r>
          </a:p>
          <a:p>
            <a:pPr eaLnBrk="1" hangingPunct="1">
              <a:lnSpc>
                <a:spcPts val="1400"/>
              </a:lnSpc>
              <a:spcBef>
                <a:spcPts val="200"/>
              </a:spcBef>
            </a:pP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      error </a:t>
            </a:r>
            <a:r>
              <a:rPr lang="en-US" altLang="ko-KR" sz="1200" dirty="0">
                <a:latin typeface="Arial" charset="0"/>
                <a:ea typeface="돋움체" pitchFamily="49" charset="-127"/>
                <a:cs typeface="Arial" charset="0"/>
              </a:rPr>
              <a:t>occurred, it will last for 60 seconds continuously and go to the normal operation whether </a:t>
            </a:r>
            <a:endParaRPr lang="en-US" altLang="ko-KR" sz="1200" dirty="0" smtClean="0">
              <a:latin typeface="Arial" charset="0"/>
              <a:ea typeface="돋움체" pitchFamily="49" charset="-127"/>
              <a:cs typeface="Arial" charset="0"/>
            </a:endParaRPr>
          </a:p>
          <a:p>
            <a:pPr eaLnBrk="1" hangingPunct="1">
              <a:lnSpc>
                <a:spcPts val="1400"/>
              </a:lnSpc>
              <a:spcBef>
                <a:spcPts val="200"/>
              </a:spcBef>
            </a:pP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      or </a:t>
            </a:r>
            <a:r>
              <a:rPr lang="en-US" altLang="ko-KR" sz="1200" dirty="0">
                <a:latin typeface="Arial" charset="0"/>
                <a:ea typeface="돋움체" pitchFamily="49" charset="-127"/>
                <a:cs typeface="Arial" charset="0"/>
              </a:rPr>
              <a:t>not the error is fixed. (It sends out "Ding-Dong" sound</a:t>
            </a:r>
            <a:r>
              <a:rPr lang="en-US" altLang="ko-KR" sz="1200" dirty="0" smtClean="0">
                <a:latin typeface="Arial" charset="0"/>
                <a:ea typeface="돋움체" pitchFamily="49" charset="-127"/>
                <a:cs typeface="Arial" charset="0"/>
              </a:rPr>
              <a:t>) </a:t>
            </a:r>
            <a:endParaRPr lang="en-US" altLang="ko-KR" sz="1200" dirty="0">
              <a:latin typeface="Arial" charset="0"/>
              <a:ea typeface="돋움체" pitchFamily="49" charset="-127"/>
              <a:cs typeface="Arial" charset="0"/>
            </a:endParaRPr>
          </a:p>
          <a:p>
            <a:pPr eaLnBrk="1" hangingPunct="1">
              <a:lnSpc>
                <a:spcPts val="1400"/>
              </a:lnSpc>
              <a:spcBef>
                <a:spcPts val="200"/>
              </a:spcBef>
            </a:pPr>
            <a:r>
              <a:rPr lang="en-US" altLang="ko-KR" sz="1200" dirty="0">
                <a:latin typeface="Arial" charset="0"/>
                <a:ea typeface="돋움체" pitchFamily="49" charset="-127"/>
                <a:cs typeface="Arial" charset="0"/>
              </a:rPr>
              <a:t>2-3) Buttons won't work during Self-Diagnosis.</a:t>
            </a:r>
          </a:p>
        </p:txBody>
      </p:sp>
      <p:sp>
        <p:nvSpPr>
          <p:cNvPr id="33" name="Rectangle 8"/>
          <p:cNvSpPr>
            <a:spLocks noChangeArrowheads="1"/>
          </p:cNvSpPr>
          <p:nvPr/>
        </p:nvSpPr>
        <p:spPr bwMode="auto">
          <a:xfrm>
            <a:off x="2051483" y="1321940"/>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Self-Diagnosis Function during Normal Operation</a:t>
            </a:r>
          </a:p>
        </p:txBody>
      </p:sp>
      <p:sp>
        <p:nvSpPr>
          <p:cNvPr id="34" name="직사각형 33"/>
          <p:cNvSpPr/>
          <p:nvPr/>
        </p:nvSpPr>
        <p:spPr>
          <a:xfrm>
            <a:off x="2073566" y="1621553"/>
            <a:ext cx="4572000" cy="246221"/>
          </a:xfrm>
          <a:prstGeom prst="rect">
            <a:avLst/>
          </a:prstGeom>
        </p:spPr>
        <p:txBody>
          <a:bodyPr>
            <a:spAutoFit/>
          </a:bodyPr>
          <a:lstStyle/>
          <a:p>
            <a:pPr marL="0" indent="0" eaLnBrk="1" hangingPunct="1">
              <a:spcBef>
                <a:spcPts val="200"/>
              </a:spcBef>
            </a:pPr>
            <a:r>
              <a:rPr lang="en-US" altLang="ko-KR" b="1">
                <a:solidFill>
                  <a:srgbClr val="0000FF"/>
                </a:solidFill>
                <a:latin typeface="Arial" charset="0"/>
                <a:ea typeface="바탕" pitchFamily="18" charset="-127"/>
              </a:rPr>
              <a:t>[RB38T* / RB36T* / RB34T*/ RL38T* / RL36T* / RL34T* models</a:t>
            </a:r>
            <a:r>
              <a:rPr lang="en-US" altLang="ko-KR" b="1" smtClean="0">
                <a:solidFill>
                  <a:srgbClr val="0000FF"/>
                </a:solidFill>
                <a:latin typeface="Arial" charset="0"/>
                <a:ea typeface="바탕" pitchFamily="18" charset="-127"/>
              </a:rPr>
              <a:t>]</a:t>
            </a:r>
            <a:endParaRPr lang="en-US" altLang="ko-KR" b="1">
              <a:solidFill>
                <a:srgbClr val="0000FF"/>
              </a:solidFill>
              <a:latin typeface="Arial" charset="0"/>
              <a:ea typeface="바탕" pitchFamily="18" charset="-127"/>
            </a:endParaRPr>
          </a:p>
        </p:txBody>
      </p:sp>
      <p:sp>
        <p:nvSpPr>
          <p:cNvPr id="35" name="직사각형 34"/>
          <p:cNvSpPr/>
          <p:nvPr/>
        </p:nvSpPr>
        <p:spPr>
          <a:xfrm>
            <a:off x="2073566" y="3903735"/>
            <a:ext cx="4572000" cy="246221"/>
          </a:xfrm>
          <a:prstGeom prst="rect">
            <a:avLst/>
          </a:prstGeom>
        </p:spPr>
        <p:txBody>
          <a:bodyPr>
            <a:spAutoFit/>
          </a:bodyPr>
          <a:lstStyle/>
          <a:p>
            <a:pPr marL="0" indent="0" eaLnBrk="1" hangingPunct="1">
              <a:spcBef>
                <a:spcPts val="200"/>
              </a:spcBef>
            </a:pPr>
            <a:r>
              <a:rPr lang="en-US" altLang="ko-KR" b="1" smtClean="0">
                <a:solidFill>
                  <a:srgbClr val="0000FF"/>
                </a:solidFill>
                <a:latin typeface="Arial" charset="0"/>
                <a:ea typeface="바탕" pitchFamily="18" charset="-127"/>
              </a:rPr>
              <a:t>[</a:t>
            </a:r>
            <a:r>
              <a:rPr lang="en-US" altLang="ko-KR" b="1">
                <a:solidFill>
                  <a:srgbClr val="0000FF"/>
                </a:solidFill>
                <a:latin typeface="Arial" charset="0"/>
                <a:ea typeface="바탕" pitchFamily="18" charset="-127"/>
              </a:rPr>
              <a:t>RB38A* / RB34A* / RL38A* / RL34A* models]</a:t>
            </a:r>
          </a:p>
        </p:txBody>
      </p:sp>
      <p:sp>
        <p:nvSpPr>
          <p:cNvPr id="36" name="Rectangle 4"/>
          <p:cNvSpPr>
            <a:spLocks noChangeArrowheads="1"/>
          </p:cNvSpPr>
          <p:nvPr/>
        </p:nvSpPr>
        <p:spPr bwMode="auto">
          <a:xfrm>
            <a:off x="2073567" y="4153828"/>
            <a:ext cx="7070434" cy="1672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266700" indent="-266700" defTabSz="917575" eaLnBrk="0" hangingPunct="0">
              <a:defRPr kumimoji="1" sz="1000">
                <a:solidFill>
                  <a:srgbClr val="000000"/>
                </a:solidFill>
                <a:latin typeface="Tahoma" pitchFamily="34" charset="0"/>
                <a:ea typeface="굴림" charset="-127"/>
              </a:defRPr>
            </a:lvl1pPr>
            <a:lvl2pPr marL="742950" indent="-285750" defTabSz="917575" eaLnBrk="0" hangingPunct="0">
              <a:defRPr kumimoji="1" sz="1000">
                <a:solidFill>
                  <a:srgbClr val="000000"/>
                </a:solidFill>
                <a:latin typeface="Tahoma" pitchFamily="34" charset="0"/>
                <a:ea typeface="굴림" charset="-127"/>
              </a:defRPr>
            </a:lvl2pPr>
            <a:lvl3pPr marL="1143000" indent="-228600" defTabSz="917575" eaLnBrk="0" hangingPunct="0">
              <a:defRPr kumimoji="1" sz="1000">
                <a:solidFill>
                  <a:srgbClr val="000000"/>
                </a:solidFill>
                <a:latin typeface="Tahoma" pitchFamily="34" charset="0"/>
                <a:ea typeface="굴림" charset="-127"/>
              </a:defRPr>
            </a:lvl3pPr>
            <a:lvl4pPr marL="1600200" indent="-228600" defTabSz="917575" eaLnBrk="0" hangingPunct="0">
              <a:defRPr kumimoji="1" sz="1000">
                <a:solidFill>
                  <a:srgbClr val="000000"/>
                </a:solidFill>
                <a:latin typeface="Tahoma" pitchFamily="34" charset="0"/>
                <a:ea typeface="굴림" charset="-127"/>
              </a:defRPr>
            </a:lvl4pPr>
            <a:lvl5pPr marL="2057400" indent="-228600" defTabSz="917575" eaLnBrk="0" hangingPunct="0">
              <a:defRPr kumimoji="1" sz="1000">
                <a:solidFill>
                  <a:srgbClr val="000000"/>
                </a:solidFill>
                <a:latin typeface="Tahoma" pitchFamily="34" charset="0"/>
                <a:ea typeface="굴림" charset="-127"/>
              </a:defRPr>
            </a:lvl5pPr>
            <a:lvl6pPr marL="2514600" indent="-228600" defTabSz="917575"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defTabSz="917575"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defTabSz="917575"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defTabSz="917575" eaLnBrk="0" fontAlgn="base" hangingPunct="0">
              <a:spcBef>
                <a:spcPct val="0"/>
              </a:spcBef>
              <a:spcAft>
                <a:spcPct val="0"/>
              </a:spcAft>
              <a:defRPr kumimoji="1" sz="1000">
                <a:solidFill>
                  <a:srgbClr val="000000"/>
                </a:solidFill>
                <a:latin typeface="Tahoma" pitchFamily="34" charset="0"/>
                <a:ea typeface="굴림" charset="-127"/>
              </a:defRPr>
            </a:lvl9pPr>
          </a:lstStyle>
          <a:p>
            <a:pPr marL="179388" indent="-179388">
              <a:defRPr/>
            </a:pPr>
            <a:r>
              <a:rPr lang="en-US" altLang="ko-KR" sz="1200" dirty="0">
                <a:latin typeface="Arial" charset="0"/>
                <a:ea typeface="돋움체" pitchFamily="49" charset="-127"/>
                <a:cs typeface="Arial" charset="0"/>
              </a:rPr>
              <a:t>2-1) During the Normal Operation, </a:t>
            </a:r>
            <a:r>
              <a:rPr lang="en-US" altLang="ko-KR" sz="1200" dirty="0">
                <a:latin typeface="Arial" pitchFamily="34" charset="0"/>
                <a:ea typeface="바탕" pitchFamily="18" charset="-127"/>
                <a:cs typeface="Arial" pitchFamily="34" charset="0"/>
              </a:rPr>
              <a:t>Press the “&lt;" and the “&gt;" buttons at the same time for 6 seconds. </a:t>
            </a:r>
          </a:p>
          <a:p>
            <a:pPr marL="179388" indent="-179388">
              <a:defRPr/>
            </a:pPr>
            <a:r>
              <a:rPr lang="en-US" altLang="ko-KR" sz="1200" dirty="0" smtClean="0">
                <a:latin typeface="Arial" pitchFamily="34" charset="0"/>
                <a:ea typeface="바탕" pitchFamily="18" charset="-127"/>
                <a:cs typeface="Arial" pitchFamily="34" charset="0"/>
              </a:rPr>
              <a:t>and then, When </a:t>
            </a:r>
            <a:r>
              <a:rPr lang="en-US" altLang="ko-KR" sz="1200" dirty="0">
                <a:latin typeface="Arial" pitchFamily="34" charset="0"/>
                <a:ea typeface="바탕" pitchFamily="18" charset="-127"/>
                <a:cs typeface="Arial" pitchFamily="34" charset="0"/>
              </a:rPr>
              <a:t>all LEDs are blinking, press the “&gt;" button once. </a:t>
            </a:r>
            <a:r>
              <a:rPr lang="en-US" altLang="ko-KR" sz="1200" dirty="0" smtClean="0">
                <a:solidFill>
                  <a:schemeClr val="tx1"/>
                </a:solidFill>
                <a:latin typeface="Arial" charset="0"/>
                <a:ea typeface="바탕" pitchFamily="18" charset="-127"/>
              </a:rPr>
              <a:t>Then</a:t>
            </a:r>
            <a:r>
              <a:rPr lang="en-US" altLang="ko-KR" sz="1200" dirty="0">
                <a:solidFill>
                  <a:schemeClr val="tx1"/>
                </a:solidFill>
                <a:latin typeface="Arial" charset="0"/>
                <a:ea typeface="바탕" pitchFamily="18" charset="-127"/>
              </a:rPr>
              <a:t>, number ‘1’ will blink. </a:t>
            </a:r>
            <a:endParaRPr lang="en-US" altLang="ko-KR" sz="1200" dirty="0" smtClean="0">
              <a:solidFill>
                <a:schemeClr val="tx1"/>
              </a:solidFill>
              <a:latin typeface="Arial" charset="0"/>
              <a:ea typeface="바탕" pitchFamily="18" charset="-127"/>
            </a:endParaRPr>
          </a:p>
          <a:p>
            <a:pPr marL="179388" indent="-179388">
              <a:defRPr/>
            </a:pPr>
            <a:r>
              <a:rPr lang="en-US" altLang="ko-KR" sz="1200" dirty="0" smtClean="0">
                <a:solidFill>
                  <a:schemeClr val="tx1"/>
                </a:solidFill>
                <a:latin typeface="Arial" charset="0"/>
                <a:ea typeface="바탕" pitchFamily="18" charset="-127"/>
              </a:rPr>
              <a:t>At </a:t>
            </a:r>
            <a:r>
              <a:rPr lang="en-US" altLang="ko-KR" sz="1200" dirty="0">
                <a:solidFill>
                  <a:schemeClr val="tx1"/>
                </a:solidFill>
                <a:latin typeface="Arial" charset="0"/>
                <a:ea typeface="바탕" pitchFamily="18" charset="-127"/>
              </a:rPr>
              <a:t>this time, </a:t>
            </a:r>
            <a:r>
              <a:rPr lang="en-US" altLang="ko-KR" sz="1200" dirty="0" smtClean="0">
                <a:solidFill>
                  <a:schemeClr val="tx1"/>
                </a:solidFill>
                <a:latin typeface="Arial" charset="0"/>
                <a:ea typeface="바탕" pitchFamily="18" charset="-127"/>
              </a:rPr>
              <a:t>press </a:t>
            </a:r>
            <a:r>
              <a:rPr lang="en-US" altLang="ko-KR" sz="1200" dirty="0">
                <a:solidFill>
                  <a:schemeClr val="tx1"/>
                </a:solidFill>
                <a:latin typeface="Arial" charset="0"/>
                <a:ea typeface="바탕" pitchFamily="18" charset="-127"/>
              </a:rPr>
              <a:t>the </a:t>
            </a:r>
            <a:r>
              <a:rPr lang="en-US" altLang="ko-KR" sz="1200" dirty="0" smtClean="0">
                <a:solidFill>
                  <a:schemeClr val="tx1"/>
                </a:solidFill>
                <a:latin typeface="Arial" charset="0"/>
                <a:ea typeface="바탕" pitchFamily="18" charset="-127"/>
              </a:rPr>
              <a:t>‘&gt;’ button until the number ‘</a:t>
            </a:r>
            <a:r>
              <a:rPr lang="en-US" altLang="ko-KR" sz="1200" b="1" dirty="0" smtClean="0">
                <a:solidFill>
                  <a:schemeClr val="tx1"/>
                </a:solidFill>
                <a:latin typeface="Arial" charset="0"/>
                <a:ea typeface="바탕" pitchFamily="18" charset="-127"/>
              </a:rPr>
              <a:t>3</a:t>
            </a:r>
            <a:r>
              <a:rPr lang="en-US" altLang="ko-KR" sz="1200" dirty="0" smtClean="0">
                <a:solidFill>
                  <a:schemeClr val="tx1"/>
                </a:solidFill>
                <a:latin typeface="Arial" charset="0"/>
                <a:ea typeface="바탕" pitchFamily="18" charset="-127"/>
              </a:rPr>
              <a:t>’ blinks. At this time, press the ‘O’ button.</a:t>
            </a:r>
            <a:endParaRPr lang="en-US" altLang="ko-KR" sz="1200" dirty="0">
              <a:latin typeface="Arial" pitchFamily="34" charset="0"/>
              <a:ea typeface="돋움체" pitchFamily="49" charset="-127"/>
              <a:cs typeface="Arial" pitchFamily="34" charset="0"/>
            </a:endParaRPr>
          </a:p>
          <a:p>
            <a:pPr eaLnBrk="1" hangingPunct="1">
              <a:lnSpc>
                <a:spcPts val="1400"/>
              </a:lnSpc>
              <a:spcBef>
                <a:spcPts val="200"/>
              </a:spcBef>
            </a:pPr>
            <a:r>
              <a:rPr lang="en-US" altLang="ko-KR" sz="1200" dirty="0" smtClean="0">
                <a:latin typeface="Arial" charset="0"/>
                <a:ea typeface="돋움체" pitchFamily="49" charset="-127"/>
                <a:cs typeface="Arial" charset="0"/>
              </a:rPr>
              <a:t> </a:t>
            </a:r>
            <a:endParaRPr lang="en-US" altLang="ko-KR" sz="1200" dirty="0">
              <a:latin typeface="Arial" charset="0"/>
              <a:ea typeface="돋움체" pitchFamily="49" charset="-127"/>
              <a:cs typeface="Arial" charset="0"/>
            </a:endParaRPr>
          </a:p>
          <a:p>
            <a:pPr eaLnBrk="1" hangingPunct="1">
              <a:lnSpc>
                <a:spcPts val="1400"/>
              </a:lnSpc>
              <a:spcBef>
                <a:spcPts val="200"/>
              </a:spcBef>
            </a:pPr>
            <a:r>
              <a:rPr lang="en-US" altLang="ko-KR" sz="1200" dirty="0">
                <a:latin typeface="Arial" charset="0"/>
                <a:ea typeface="돋움체" pitchFamily="49" charset="-127"/>
                <a:cs typeface="Arial" charset="0"/>
              </a:rPr>
              <a:t>2-2) When it goes into the Self-Diagnosis, the entire display panel goes off and when there is </a:t>
            </a:r>
            <a:r>
              <a:rPr lang="en-US" altLang="ko-KR" sz="1200" dirty="0" smtClean="0">
                <a:latin typeface="Arial" charset="0"/>
                <a:ea typeface="돋움체" pitchFamily="49" charset="-127"/>
                <a:cs typeface="Arial" charset="0"/>
              </a:rPr>
              <a:t>an </a:t>
            </a:r>
          </a:p>
          <a:p>
            <a:pPr eaLnBrk="1" hangingPunct="1">
              <a:lnSpc>
                <a:spcPts val="1400"/>
              </a:lnSpc>
              <a:spcBef>
                <a:spcPts val="200"/>
              </a:spcBef>
            </a:pP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      error </a:t>
            </a:r>
            <a:r>
              <a:rPr lang="en-US" altLang="ko-KR" sz="1200" dirty="0">
                <a:latin typeface="Arial" charset="0"/>
                <a:ea typeface="돋움체" pitchFamily="49" charset="-127"/>
                <a:cs typeface="Arial" charset="0"/>
              </a:rPr>
              <a:t>occurred, it will last for 60 seconds continuously and go to the normal operation whether </a:t>
            </a:r>
            <a:endParaRPr lang="en-US" altLang="ko-KR" sz="1200" dirty="0" smtClean="0">
              <a:latin typeface="Arial" charset="0"/>
              <a:ea typeface="돋움체" pitchFamily="49" charset="-127"/>
              <a:cs typeface="Arial" charset="0"/>
            </a:endParaRPr>
          </a:p>
          <a:p>
            <a:pPr eaLnBrk="1" hangingPunct="1">
              <a:lnSpc>
                <a:spcPts val="1400"/>
              </a:lnSpc>
              <a:spcBef>
                <a:spcPts val="200"/>
              </a:spcBef>
            </a:pPr>
            <a:r>
              <a:rPr lang="en-US" altLang="ko-KR" sz="1200" dirty="0">
                <a:latin typeface="Arial" charset="0"/>
                <a:ea typeface="돋움체" pitchFamily="49" charset="-127"/>
                <a:cs typeface="Arial" charset="0"/>
              </a:rPr>
              <a:t> </a:t>
            </a:r>
            <a:r>
              <a:rPr lang="en-US" altLang="ko-KR" sz="1200" dirty="0" smtClean="0">
                <a:latin typeface="Arial" charset="0"/>
                <a:ea typeface="돋움체" pitchFamily="49" charset="-127"/>
                <a:cs typeface="Arial" charset="0"/>
              </a:rPr>
              <a:t>      or </a:t>
            </a:r>
            <a:r>
              <a:rPr lang="en-US" altLang="ko-KR" sz="1200" dirty="0">
                <a:latin typeface="Arial" charset="0"/>
                <a:ea typeface="돋움체" pitchFamily="49" charset="-127"/>
                <a:cs typeface="Arial" charset="0"/>
              </a:rPr>
              <a:t>not the error is fixed. (It sends out "Ding-Dong" sound</a:t>
            </a:r>
            <a:r>
              <a:rPr lang="en-US" altLang="ko-KR" sz="1200" dirty="0" smtClean="0">
                <a:latin typeface="Arial" charset="0"/>
                <a:ea typeface="돋움체" pitchFamily="49" charset="-127"/>
                <a:cs typeface="Arial" charset="0"/>
              </a:rPr>
              <a:t>) </a:t>
            </a:r>
            <a:endParaRPr lang="en-US" altLang="ko-KR" sz="1200" dirty="0">
              <a:latin typeface="Arial" charset="0"/>
              <a:ea typeface="돋움체" pitchFamily="49" charset="-127"/>
              <a:cs typeface="Arial" charset="0"/>
            </a:endParaRPr>
          </a:p>
          <a:p>
            <a:pPr eaLnBrk="1" hangingPunct="1">
              <a:lnSpc>
                <a:spcPts val="1400"/>
              </a:lnSpc>
              <a:spcBef>
                <a:spcPts val="200"/>
              </a:spcBef>
            </a:pPr>
            <a:r>
              <a:rPr lang="en-US" altLang="ko-KR" sz="1200" dirty="0">
                <a:latin typeface="Arial" charset="0"/>
                <a:ea typeface="돋움체" pitchFamily="49" charset="-127"/>
                <a:cs typeface="Arial" charset="0"/>
              </a:rPr>
              <a:t>2-3) Buttons won't work during Self-Diagnosis.</a:t>
            </a:r>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842272" y="1543309"/>
            <a:ext cx="986528" cy="2147754"/>
          </a:xfrm>
          <a:prstGeom prst="rect">
            <a:avLst/>
          </a:prstGeom>
        </p:spPr>
      </p:pic>
      <p:pic>
        <p:nvPicPr>
          <p:cNvPr id="3" name="그림 2"/>
          <p:cNvPicPr>
            <a:picLocks noChangeAspect="1"/>
          </p:cNvPicPr>
          <p:nvPr/>
        </p:nvPicPr>
        <p:blipFill>
          <a:blip r:embed="rId3"/>
          <a:stretch>
            <a:fillRect/>
          </a:stretch>
        </p:blipFill>
        <p:spPr>
          <a:xfrm>
            <a:off x="846667" y="3926272"/>
            <a:ext cx="982133" cy="2148415"/>
          </a:xfrm>
          <a:prstGeom prst="rect">
            <a:avLst/>
          </a:prstGeom>
        </p:spPr>
      </p:pic>
    </p:spTree>
    <p:extLst>
      <p:ext uri="{BB962C8B-B14F-4D97-AF65-F5344CB8AC3E}">
        <p14:creationId xmlns:p14="http://schemas.microsoft.com/office/powerpoint/2010/main" val="1889082265"/>
      </p:ext>
    </p:extLst>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9216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119</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a:latin typeface="Arial" panose="020B0604020202020204" pitchFamily="34" charset="0"/>
              </a:rPr>
              <a:t> * Self-diagnosis CHECK LIST</a:t>
            </a:r>
          </a:p>
        </p:txBody>
      </p:sp>
      <p:graphicFrame>
        <p:nvGraphicFramePr>
          <p:cNvPr id="9" name="표 8"/>
          <p:cNvGraphicFramePr>
            <a:graphicFrameLocks noGrp="1"/>
          </p:cNvGraphicFramePr>
          <p:nvPr>
            <p:extLst>
              <p:ext uri="{D42A27DB-BD31-4B8C-83A1-F6EECF244321}">
                <p14:modId xmlns:p14="http://schemas.microsoft.com/office/powerpoint/2010/main" val="3797991843"/>
              </p:ext>
            </p:extLst>
          </p:nvPr>
        </p:nvGraphicFramePr>
        <p:xfrm>
          <a:off x="836811" y="1603375"/>
          <a:ext cx="6623171" cy="4699088"/>
        </p:xfrm>
        <a:graphic>
          <a:graphicData uri="http://schemas.openxmlformats.org/drawingml/2006/table">
            <a:tbl>
              <a:tblPr firstRow="1" firstCol="1" bandRow="1"/>
              <a:tblGrid>
                <a:gridCol w="433393">
                  <a:extLst>
                    <a:ext uri="{9D8B030D-6E8A-4147-A177-3AD203B41FA5}">
                      <a16:colId xmlns:a16="http://schemas.microsoft.com/office/drawing/2014/main" val="1858882029"/>
                    </a:ext>
                  </a:extLst>
                </a:gridCol>
                <a:gridCol w="1801823">
                  <a:extLst>
                    <a:ext uri="{9D8B030D-6E8A-4147-A177-3AD203B41FA5}">
                      <a16:colId xmlns:a16="http://schemas.microsoft.com/office/drawing/2014/main" val="2370955475"/>
                    </a:ext>
                  </a:extLst>
                </a:gridCol>
                <a:gridCol w="642973">
                  <a:extLst>
                    <a:ext uri="{9D8B030D-6E8A-4147-A177-3AD203B41FA5}">
                      <a16:colId xmlns:a16="http://schemas.microsoft.com/office/drawing/2014/main" val="1246736542"/>
                    </a:ext>
                  </a:extLst>
                </a:gridCol>
                <a:gridCol w="955693">
                  <a:extLst>
                    <a:ext uri="{9D8B030D-6E8A-4147-A177-3AD203B41FA5}">
                      <a16:colId xmlns:a16="http://schemas.microsoft.com/office/drawing/2014/main" val="3073660655"/>
                    </a:ext>
                  </a:extLst>
                </a:gridCol>
                <a:gridCol w="2789289">
                  <a:extLst>
                    <a:ext uri="{9D8B030D-6E8A-4147-A177-3AD203B41FA5}">
                      <a16:colId xmlns:a16="http://schemas.microsoft.com/office/drawing/2014/main" val="3470746137"/>
                    </a:ext>
                  </a:extLst>
                </a:gridCol>
              </a:tblGrid>
              <a:tr h="199535">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NO</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List</a:t>
                      </a:r>
                      <a:endParaRPr lang="ko-KR" alt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Freezer</a:t>
                      </a:r>
                      <a:endParaRPr lang="ko-KR" altLang="en-US" sz="1000" b="0">
                        <a:effectLst/>
                        <a:latin typeface="맑은 고딕" panose="020B0503020000020004" pitchFamily="50" charset="-127"/>
                        <a:ea typeface="맑은 고딕" panose="020B0503020000020004" pitchFamily="50" charset="-127"/>
                      </a:endParaRPr>
                    </a:p>
                  </a:txBody>
                  <a:tcPr marL="2259" marR="2259" marT="2259" marB="225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Fridge</a:t>
                      </a:r>
                      <a:endParaRPr lang="ko-KR" alt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Details</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val="3561179250"/>
                  </a:ext>
                </a:extLst>
              </a:tr>
              <a:tr h="199535">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2">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a:t>
                      </a:r>
                      <a:endParaRPr lang="en-US" sz="1000" b="0" dirty="0">
                        <a:effectLst/>
                        <a:latin typeface="맑은 고딕" panose="020B0503020000020004" pitchFamily="50" charset="-127"/>
                        <a:ea typeface="맑은 고딕" panose="020B0503020000020004" pitchFamily="50" charset="-127"/>
                      </a:endParaRPr>
                    </a:p>
                    <a:p>
                      <a:pPr algn="ctr">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3554611"/>
                  </a:ext>
                </a:extLst>
              </a:tr>
              <a:tr h="199535">
                <a:tc>
                  <a:txBody>
                    <a:bodyPr/>
                    <a:lstStyle/>
                    <a:p>
                      <a:pPr marL="0" algn="ctr" defTabSz="914400" rtl="0" eaLnBrk="1" latinLnBrk="0" hangingPunct="1">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a:t>
                      </a: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R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8884401"/>
                  </a:ext>
                </a:extLst>
              </a:tr>
              <a:tr h="199535">
                <a:tc>
                  <a:txBody>
                    <a:bodyPr/>
                    <a:lstStyle/>
                    <a:p>
                      <a:pPr marL="0" algn="ctr" defTabSz="914400" rtl="0" eaLnBrk="1" latinLnBrk="0" hangingPunct="1">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3</a:t>
                      </a: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a:t>
                      </a: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Defrost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4</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670724"/>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4</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R Defrost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5</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smtClean="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55259401"/>
                  </a:ext>
                </a:extLst>
              </a:tr>
              <a:tr h="199535">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5</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EXT</a:t>
                      </a: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6</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0961673"/>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6</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Humidity Sensor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13</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OPEN/SHORT</a:t>
                      </a:r>
                      <a:endParaRPr lang="ko-KR" altLang="en-US" sz="1000" b="0" smtClean="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02993048"/>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7</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a:t>
                      </a:r>
                      <a:r>
                        <a:rPr lang="ko-KR" alt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Fan Error</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21</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F-FAN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08722782"/>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8</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R</a:t>
                      </a:r>
                      <a:r>
                        <a:rPr lang="ko-KR" alt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Fan Error</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22</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R-FAN Error</a:t>
                      </a:r>
                      <a:endParaRPr lang="ko-KR" altLang="en-US" sz="1000" b="0" dirty="0" smtClean="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1129323"/>
                  </a:ext>
                </a:extLst>
              </a:tr>
              <a:tr h="199535">
                <a:tc>
                  <a:txBody>
                    <a:bodyPr/>
                    <a:lstStyle/>
                    <a:p>
                      <a:pPr marL="0" algn="ctr" defTabSz="914400" rtl="0" eaLnBrk="1" latinLnBrk="0" hangingPunct="1">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9</a:t>
                      </a: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C Fan </a:t>
                      </a: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23</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C-FAN</a:t>
                      </a:r>
                      <a:r>
                        <a:rPr lang="en-US" sz="1000" b="0" kern="0" baseline="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79414815"/>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10</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Defrost</a:t>
                      </a:r>
                      <a:r>
                        <a:rPr lang="ko-KR" alt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24</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Defrosting ended due to max time</a:t>
                      </a:r>
                      <a:endParaRPr lang="en-US" altLang="ko-KR" sz="1800" b="0" i="0" u="none" strike="noStrike" kern="1200" baseline="0" dirty="0" smtClean="0">
                        <a:solidFill>
                          <a:schemeClr val="tx1"/>
                        </a:solidFill>
                        <a:latin typeface="맑은 고딕" panose="020B0503020000020004" pitchFamily="50" charset="-127"/>
                        <a:ea typeface="맑은 고딕" panose="020B0503020000020004" pitchFamily="50" charset="-127"/>
                        <a:cs typeface="+mn-cs"/>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0619768"/>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11</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Display </a:t>
                      </a:r>
                      <a:r>
                        <a:rPr lang="en-US" altLang="ko-KR" sz="1000" b="0" kern="0" dirty="0" err="1"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Comm</a:t>
                      </a:r>
                      <a:r>
                        <a:rPr lang="ko-KR" alt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41</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Display Communication</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44381"/>
                  </a:ext>
                </a:extLst>
              </a:tr>
              <a:tr h="199535">
                <a:tc>
                  <a:txBody>
                    <a:bodyPr/>
                    <a:lstStyle/>
                    <a:p>
                      <a:pPr marL="0" algn="ctr" defTabSz="914400" rtl="0" eaLnBrk="1" latinLnBrk="0" hangingPunct="1">
                        <a:spcAft>
                          <a:spcPts val="0"/>
                        </a:spcAft>
                      </a:pPr>
                      <a:r>
                        <a:rPr lang="en-US" sz="1000" b="0" kern="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12</a:t>
                      </a:r>
                      <a:endPar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err="1"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Comm</a:t>
                      </a:r>
                      <a:r>
                        <a:rPr lang="ko-KR" alt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44</a:t>
                      </a:r>
                      <a:endParaRPr lang="en-US" sz="1000" b="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Communication</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34234091"/>
                  </a:ext>
                </a:extLst>
              </a:tr>
              <a:tr h="285739">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13</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WIFI </a:t>
                      </a:r>
                      <a:r>
                        <a:rPr lang="en-US" altLang="ko-KR" sz="1000" b="0" kern="0" dirty="0" err="1"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Comm</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Error </a:t>
                      </a:r>
                    </a:p>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(WIFI model Only)</a:t>
                      </a:r>
                      <a:endParaRPr lang="en-US" altLang="ko-KR" sz="1000" b="0" dirty="0" smtClean="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52</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WIFI Communication</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smtClean="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72996048"/>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14</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 Abnormal High Temp Error</a:t>
                      </a:r>
                      <a:endParaRPr lang="ko-KR" alt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71</a:t>
                      </a:r>
                      <a:endParaRPr lang="en-US" sz="1000" b="0" dirty="0">
                        <a:solidFill>
                          <a:schemeClr val="tx1"/>
                        </a:solidFill>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F Abnormal High Temp Error</a:t>
                      </a:r>
                      <a:endParaRPr lang="ko-KR" altLang="en-US" sz="1000" b="0" dirty="0" smtClean="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3996663"/>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15</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R Abnormal High Temp Error</a:t>
                      </a:r>
                      <a:endParaRPr lang="ko-KR" alt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72</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R Abnormal High Temp 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9749021"/>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16</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run fail Error</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81</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run fail 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0063129"/>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17</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IPM Fault Error</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82</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IPM Fault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31484140"/>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18</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altLang="ko-KR" sz="1000" b="0" kern="0" dirty="0" err="1"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Abnoraml</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Current error</a:t>
                      </a:r>
                      <a:endParaRPr lang="ko-KR" alt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83</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altLang="ko-KR" sz="1000" b="0" kern="0" dirty="0" err="1"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Abnoraml</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Current 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2273207"/>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19</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Motor constraint error</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84</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Motor constraint error</a:t>
                      </a:r>
                      <a:endParaRPr lang="en-US" altLang="ko-KR"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96782893"/>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20</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Low Volt Error</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85</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Low Volt Error</a:t>
                      </a:r>
                      <a:endParaRPr lang="en-US" altLang="ko-KR"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9053833"/>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21</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High Volt Error</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86</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High Volt Error</a:t>
                      </a:r>
                      <a:endParaRPr lang="en-US" altLang="ko-KR"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10930711"/>
                  </a:ext>
                </a:extLst>
              </a:tr>
              <a:tr h="199535">
                <a:tc>
                  <a:txBody>
                    <a:bodyPr/>
                    <a:lstStyle/>
                    <a:p>
                      <a:pPr marL="0" algn="ctr" defTabSz="914400" rtl="0" eaLnBrk="1" latinLnBrk="0" hangingPunct="1">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22</a:t>
                      </a:r>
                      <a:endPar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IPM Shut Down</a:t>
                      </a:r>
                      <a:endParaRPr lang="en-US" sz="1000" b="0" dirty="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96</a:t>
                      </a:r>
                      <a:endParaRPr lang="en-US" sz="1000" b="0">
                        <a:effectLst/>
                        <a:latin typeface="맑은 고딕" panose="020B0503020000020004" pitchFamily="50" charset="-127"/>
                        <a:ea typeface="맑은 고딕" panose="020B0503020000020004" pitchFamily="50" charset="-127"/>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latinLnBrk="1"/>
                      <a:endParaRPr lang="ko-KR" altLang="en-US"/>
                    </a:p>
                  </a:txBody>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Comp IPM Shut Down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ko-KR" altLang="en-US" sz="1000" b="0" dirty="0">
                        <a:effectLst/>
                        <a:latin typeface="맑은 고딕" panose="020B0503020000020004" pitchFamily="50" charset="-127"/>
                        <a:ea typeface="맑은 고딕" panose="020B0503020000020004"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1885625"/>
                  </a:ext>
                </a:extLst>
              </a:tr>
            </a:tbl>
          </a:graphicData>
        </a:graphic>
      </p:graphicFrame>
      <p:sp>
        <p:nvSpPr>
          <p:cNvPr id="1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318120564"/>
      </p:ext>
    </p:extLst>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그룹 9"/>
          <p:cNvGrpSpPr>
            <a:grpSpLocks/>
          </p:cNvGrpSpPr>
          <p:nvPr/>
        </p:nvGrpSpPr>
        <p:grpSpPr bwMode="auto">
          <a:xfrm>
            <a:off x="768350" y="1314449"/>
            <a:ext cx="3600450" cy="2339974"/>
            <a:chOff x="768484" y="2714017"/>
            <a:chExt cx="3600000" cy="2340000"/>
          </a:xfrm>
        </p:grpSpPr>
        <p:sp>
          <p:nvSpPr>
            <p:cNvPr id="21" name="직사각형 8"/>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3" name="Text Box 16"/>
            <p:cNvSpPr txBox="1">
              <a:spLocks noChangeArrowheads="1"/>
            </p:cNvSpPr>
            <p:nvPr/>
          </p:nvSpPr>
          <p:spPr bwMode="auto">
            <a:xfrm>
              <a:off x="783904" y="2727131"/>
              <a:ext cx="3545188" cy="701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Do not allow users to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store pharmaceutical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products,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scientific materials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 etc., in the refrigerator.</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24" name="그룹 9"/>
          <p:cNvGrpSpPr>
            <a:grpSpLocks/>
          </p:cNvGrpSpPr>
          <p:nvPr/>
        </p:nvGrpSpPr>
        <p:grpSpPr bwMode="auto">
          <a:xfrm>
            <a:off x="768350" y="3789363"/>
            <a:ext cx="3627438" cy="2339975"/>
            <a:chOff x="768484" y="2714017"/>
            <a:chExt cx="3628017" cy="2340000"/>
          </a:xfrm>
        </p:grpSpPr>
        <p:sp>
          <p:nvSpPr>
            <p:cNvPr id="25" name="직사각형 38"/>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6" name="Text Box 16"/>
            <p:cNvSpPr txBox="1">
              <a:spLocks noChangeArrowheads="1"/>
            </p:cNvSpPr>
            <p:nvPr/>
          </p:nvSpPr>
          <p:spPr bwMode="auto">
            <a:xfrm>
              <a:off x="777811" y="2721514"/>
              <a:ext cx="3618690" cy="49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attempt </a:t>
              </a:r>
              <a:r>
                <a:rPr lang="en-US" altLang="ko-KR" sz="1200" dirty="0" err="1" smtClean="0">
                  <a:solidFill>
                    <a:srgbClr val="000000"/>
                  </a:solidFill>
                  <a:latin typeface="Arial" panose="020B0604020202020204" pitchFamily="34" charset="0"/>
                  <a:ea typeface="헤드라인" pitchFamily="18" charset="-127"/>
                  <a:cs typeface="Arial" panose="020B0604020202020204" pitchFamily="34" charset="0"/>
                </a:rPr>
                <a:t>tp</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 disassemble</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 repair or alter the product.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27" name="Text Box 16"/>
            <p:cNvSpPr txBox="1">
              <a:spLocks noChangeArrowheads="1"/>
            </p:cNvSpPr>
            <p:nvPr/>
          </p:nvSpPr>
          <p:spPr bwMode="auto">
            <a:xfrm>
              <a:off x="776366" y="3171236"/>
              <a:ext cx="3586790" cy="29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To avoid the risk of fire or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product malfunction</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28" name="그룹 9"/>
          <p:cNvGrpSpPr>
            <a:grpSpLocks/>
          </p:cNvGrpSpPr>
          <p:nvPr/>
        </p:nvGrpSpPr>
        <p:grpSpPr bwMode="auto">
          <a:xfrm>
            <a:off x="4891088" y="3789363"/>
            <a:ext cx="3598862" cy="2339975"/>
            <a:chOff x="768484" y="2714017"/>
            <a:chExt cx="3600000" cy="2340000"/>
          </a:xfrm>
        </p:grpSpPr>
        <p:sp>
          <p:nvSpPr>
            <p:cNvPr id="29" name="직사각형 42"/>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30" name="Text Box 16"/>
            <p:cNvSpPr txBox="1">
              <a:spLocks noChangeArrowheads="1"/>
            </p:cNvSpPr>
            <p:nvPr/>
          </p:nvSpPr>
          <p:spPr bwMode="auto">
            <a:xfrm>
              <a:off x="781513" y="2724149"/>
              <a:ext cx="3565420" cy="686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bend the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power cord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with excessive force and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ensure it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is not restricted or trapped by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heavy items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31" name="Text Box 16"/>
            <p:cNvSpPr txBox="1">
              <a:spLocks noChangeArrowheads="1"/>
            </p:cNvSpPr>
            <p:nvPr/>
          </p:nvSpPr>
          <p:spPr bwMode="auto">
            <a:xfrm>
              <a:off x="772548" y="3359607"/>
              <a:ext cx="3578466" cy="279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To avoid the risk of fire.</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32" name="그룹 26"/>
          <p:cNvGrpSpPr>
            <a:grpSpLocks/>
          </p:cNvGrpSpPr>
          <p:nvPr/>
        </p:nvGrpSpPr>
        <p:grpSpPr bwMode="auto">
          <a:xfrm>
            <a:off x="4887938" y="1302741"/>
            <a:ext cx="3603252" cy="2351684"/>
            <a:chOff x="4845076" y="1236067"/>
            <a:chExt cx="3603252" cy="2351683"/>
          </a:xfrm>
        </p:grpSpPr>
        <p:sp>
          <p:nvSpPr>
            <p:cNvPr id="33" name="직사각형 30"/>
            <p:cNvSpPr>
              <a:spLocks noChangeArrowheads="1"/>
            </p:cNvSpPr>
            <p:nvPr/>
          </p:nvSpPr>
          <p:spPr bwMode="auto">
            <a:xfrm>
              <a:off x="4846638" y="1248420"/>
              <a:ext cx="3601690" cy="233933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34" name="Text Box 16"/>
            <p:cNvSpPr txBox="1">
              <a:spLocks noChangeArrowheads="1"/>
            </p:cNvSpPr>
            <p:nvPr/>
          </p:nvSpPr>
          <p:spPr bwMode="auto">
            <a:xfrm>
              <a:off x="4852127" y="1236067"/>
              <a:ext cx="3573417" cy="70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plug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several appliances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into the same socket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outlet and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not to use extension cables.</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35" name="Text Box 16"/>
            <p:cNvSpPr txBox="1">
              <a:spLocks noChangeArrowheads="1"/>
            </p:cNvSpPr>
            <p:nvPr/>
          </p:nvSpPr>
          <p:spPr bwMode="auto">
            <a:xfrm>
              <a:off x="4845076" y="1877568"/>
              <a:ext cx="3601179" cy="295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To avoid the risk of fire or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product malfunction</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sp>
        <p:nvSpPr>
          <p:cNvPr id="37"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30280044-DF1D-490D-A142-17EBAB947D7F}" type="slidenum">
              <a:rPr lang="en-US" altLang="ko-KR" sz="1400"/>
              <a:pPr>
                <a:spcBef>
                  <a:spcPct val="0"/>
                </a:spcBef>
                <a:buFontTx/>
                <a:buNone/>
              </a:pPr>
              <a:t>12</a:t>
            </a:fld>
            <a:endParaRPr lang="en-US" altLang="ko-KR" sz="1400"/>
          </a:p>
        </p:txBody>
      </p:sp>
      <p:grpSp>
        <p:nvGrpSpPr>
          <p:cNvPr id="38" name="Group 10"/>
          <p:cNvGrpSpPr>
            <a:grpSpLocks/>
          </p:cNvGrpSpPr>
          <p:nvPr/>
        </p:nvGrpSpPr>
        <p:grpSpPr bwMode="auto">
          <a:xfrm>
            <a:off x="7596188" y="207963"/>
            <a:ext cx="1120775" cy="304800"/>
            <a:chOff x="4896" y="370"/>
            <a:chExt cx="706" cy="192"/>
          </a:xfrm>
        </p:grpSpPr>
        <p:sp>
          <p:nvSpPr>
            <p:cNvPr id="40"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41"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42" name="Text Box 16"/>
          <p:cNvSpPr txBox="1">
            <a:spLocks noChangeArrowheads="1"/>
          </p:cNvSpPr>
          <p:nvPr/>
        </p:nvSpPr>
        <p:spPr bwMode="auto">
          <a:xfrm>
            <a:off x="777875" y="1964485"/>
            <a:ext cx="3584574" cy="482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The products which need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precise temperature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control should not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be stored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in the refrigerator.</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43"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1. </a:t>
            </a:r>
            <a:r>
              <a:rPr lang="en-US" altLang="ko-KR" sz="2400" b="0">
                <a:solidFill>
                  <a:srgbClr val="B2B2B2"/>
                </a:solidFill>
                <a:latin typeface="Arial Black" panose="020B0A04020102020204" pitchFamily="34" charset="0"/>
                <a:ea typeface="HY울릉도L" pitchFamily="18" charset="-127"/>
              </a:rPr>
              <a:t>Product Information</a:t>
            </a:r>
          </a:p>
        </p:txBody>
      </p:sp>
      <p:pic>
        <p:nvPicPr>
          <p:cNvPr id="47"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6829" y="2370136"/>
            <a:ext cx="1610708" cy="12202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8" name="그룹 47"/>
          <p:cNvGrpSpPr/>
          <p:nvPr/>
        </p:nvGrpSpPr>
        <p:grpSpPr>
          <a:xfrm>
            <a:off x="5843176" y="2299546"/>
            <a:ext cx="1761325" cy="1198753"/>
            <a:chOff x="5053660" y="4574477"/>
            <a:chExt cx="2175160" cy="1510891"/>
          </a:xfrm>
        </p:grpSpPr>
        <p:pic>
          <p:nvPicPr>
            <p:cNvPr id="49"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77253" y="4574477"/>
              <a:ext cx="1951567" cy="151089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0" name="직사각형 49"/>
            <p:cNvSpPr/>
            <p:nvPr/>
          </p:nvSpPr>
          <p:spPr>
            <a:xfrm>
              <a:off x="5053660" y="5298127"/>
              <a:ext cx="1051185" cy="285206"/>
            </a:xfrm>
            <a:prstGeom prst="rect">
              <a:avLst/>
            </a:prstGeom>
          </p:spPr>
          <p:txBody>
            <a:bodyPr wrap="none">
              <a:spAutoFit/>
            </a:bodyPr>
            <a:lstStyle/>
            <a:p>
              <a:r>
                <a:rPr lang="en-US" altLang="ko-KR" sz="1200" dirty="0">
                  <a:solidFill>
                    <a:schemeClr val="tx1"/>
                  </a:solidFill>
                </a:rPr>
                <a:t>Prohibited</a:t>
              </a:r>
              <a:endParaRPr lang="ko-KR" altLang="en-US" sz="1200" dirty="0">
                <a:solidFill>
                  <a:schemeClr val="tx1"/>
                </a:solidFill>
              </a:endParaRPr>
            </a:p>
          </p:txBody>
        </p:sp>
      </p:grpSp>
      <p:pic>
        <p:nvPicPr>
          <p:cNvPr id="36" name="그림 36" descr="Untitled-5.png"/>
          <p:cNvPicPr>
            <a:picLocks noChangeAspect="1"/>
          </p:cNvPicPr>
          <p:nvPr/>
        </p:nvPicPr>
        <p:blipFill>
          <a:blip r:embed="rId6" cstate="print"/>
          <a:srcRect/>
          <a:stretch>
            <a:fillRect/>
          </a:stretch>
        </p:blipFill>
        <p:spPr bwMode="auto">
          <a:xfrm>
            <a:off x="2548274" y="4624592"/>
            <a:ext cx="1684337" cy="1404937"/>
          </a:xfrm>
          <a:prstGeom prst="rect">
            <a:avLst/>
          </a:prstGeom>
          <a:noFill/>
          <a:ln w="9525">
            <a:noFill/>
            <a:miter lim="800000"/>
            <a:headEnd/>
            <a:tailEnd/>
          </a:ln>
        </p:spPr>
      </p:pic>
      <p:pic>
        <p:nvPicPr>
          <p:cNvPr id="39" name="그림 37" descr="Untitled-6.png"/>
          <p:cNvPicPr>
            <a:picLocks noChangeAspect="1"/>
          </p:cNvPicPr>
          <p:nvPr/>
        </p:nvPicPr>
        <p:blipFill>
          <a:blip r:embed="rId7" cstate="print"/>
          <a:srcRect/>
          <a:stretch>
            <a:fillRect/>
          </a:stretch>
        </p:blipFill>
        <p:spPr bwMode="auto">
          <a:xfrm>
            <a:off x="6911182" y="4649641"/>
            <a:ext cx="1370012" cy="13798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9216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120</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graphicFrame>
        <p:nvGraphicFramePr>
          <p:cNvPr id="9" name="표 8"/>
          <p:cNvGraphicFramePr>
            <a:graphicFrameLocks noGrp="1"/>
          </p:cNvGraphicFramePr>
          <p:nvPr>
            <p:extLst>
              <p:ext uri="{D42A27DB-BD31-4B8C-83A1-F6EECF244321}">
                <p14:modId xmlns:p14="http://schemas.microsoft.com/office/powerpoint/2010/main" val="267280407"/>
              </p:ext>
            </p:extLst>
          </p:nvPr>
        </p:nvGraphicFramePr>
        <p:xfrm>
          <a:off x="835429" y="2251937"/>
          <a:ext cx="7036723" cy="3672000"/>
        </p:xfrm>
        <a:graphic>
          <a:graphicData uri="http://schemas.openxmlformats.org/drawingml/2006/table">
            <a:tbl>
              <a:tblPr firstRow="1" firstCol="1" bandRow="1"/>
              <a:tblGrid>
                <a:gridCol w="538100">
                  <a:extLst>
                    <a:ext uri="{9D8B030D-6E8A-4147-A177-3AD203B41FA5}">
                      <a16:colId xmlns:a16="http://schemas.microsoft.com/office/drawing/2014/main" val="1858882029"/>
                    </a:ext>
                  </a:extLst>
                </a:gridCol>
                <a:gridCol w="2237137">
                  <a:extLst>
                    <a:ext uri="{9D8B030D-6E8A-4147-A177-3AD203B41FA5}">
                      <a16:colId xmlns:a16="http://schemas.microsoft.com/office/drawing/2014/main" val="2370955475"/>
                    </a:ext>
                  </a:extLst>
                </a:gridCol>
                <a:gridCol w="798313">
                  <a:extLst>
                    <a:ext uri="{9D8B030D-6E8A-4147-A177-3AD203B41FA5}">
                      <a16:colId xmlns:a16="http://schemas.microsoft.com/office/drawing/2014/main" val="1246736542"/>
                    </a:ext>
                  </a:extLst>
                </a:gridCol>
                <a:gridCol w="3463173">
                  <a:extLst>
                    <a:ext uri="{9D8B030D-6E8A-4147-A177-3AD203B41FA5}">
                      <a16:colId xmlns:a16="http://schemas.microsoft.com/office/drawing/2014/main" val="3470746137"/>
                    </a:ext>
                  </a:extLst>
                </a:gridCol>
              </a:tblGrid>
              <a:tr h="216000">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NO</a:t>
                      </a:r>
                      <a:endParaRPr lang="en-US" sz="1000" b="0" dirty="0">
                        <a:effectLst/>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List</a:t>
                      </a:r>
                      <a:endParaRPr lang="ko-KR" altLang="en-US" sz="1000" b="0">
                        <a:effectLst/>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LED</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 Blink</a:t>
                      </a:r>
                      <a:endParaRPr lang="ko-KR" altLang="en-US" sz="1000" b="0" dirty="0">
                        <a:effectLst/>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Details</a:t>
                      </a:r>
                      <a:endParaRPr lang="ko-KR" altLang="en-US" sz="1000" b="0" dirty="0">
                        <a:effectLst/>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val="3561179250"/>
                  </a:ext>
                </a:extLst>
              </a:tr>
              <a:tr h="216000">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0</a:t>
                      </a:r>
                      <a:endParaRPr lang="en-US" sz="1000" b="0" dirty="0">
                        <a:solidFill>
                          <a:schemeClr val="tx1"/>
                        </a:solidFill>
                        <a:effectLst/>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 Sensor</a:t>
                      </a:r>
                      <a:endParaRPr lang="ko-KR" altLang="en-US" sz="1000" b="0" dirty="0">
                        <a:solidFill>
                          <a:schemeClr val="tx1"/>
                        </a:solidFill>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1</a:t>
                      </a:r>
                      <a:r>
                        <a:rPr lang="ko-KR" altLang="en-US"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Open/Short </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3554611"/>
                  </a:ext>
                </a:extLst>
              </a:tr>
              <a:tr h="216000">
                <a:tc>
                  <a:txBody>
                    <a:bodyPr/>
                    <a:lstStyle/>
                    <a:p>
                      <a:pPr algn="ctr" latinLnBrk="0">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1</a:t>
                      </a:r>
                      <a:endParaRPr lang="en-US" sz="1000" b="0" dirty="0">
                        <a:solidFill>
                          <a:schemeClr val="tx1"/>
                        </a:solidFill>
                        <a:effectLst/>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F</a:t>
                      </a: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Defrost Sensor</a:t>
                      </a:r>
                      <a:endParaRPr lang="ko-KR" altLang="en-US" sz="1000" b="0" dirty="0">
                        <a:solidFill>
                          <a:schemeClr val="tx1"/>
                        </a:solidFill>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2</a:t>
                      </a:r>
                      <a:r>
                        <a:rPr lang="ko-KR" alt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Open/Short </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8884401"/>
                  </a:ext>
                </a:extLst>
              </a:tr>
              <a:tr h="216000">
                <a:tc>
                  <a:txBody>
                    <a:bodyPr/>
                    <a:lstStyle/>
                    <a:p>
                      <a:pPr marL="0" algn="ctr" defTabSz="914400" rtl="0" eaLnBrk="1" latinLnBrk="0" hangingPunct="1">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2</a:t>
                      </a: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EXT</a:t>
                      </a:r>
                      <a:r>
                        <a:rPr lang="en-US" altLang="ko-KR" sz="1000" b="0" kern="0" baseline="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Sensor</a:t>
                      </a:r>
                      <a:endParaRPr lang="ko-KR" altLang="en-US" sz="1000" b="0" dirty="0">
                        <a:solidFill>
                          <a:schemeClr val="tx1"/>
                        </a:solidFill>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3</a:t>
                      </a:r>
                      <a:r>
                        <a:rPr lang="ko-KR" alt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Open/Short </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670724"/>
                  </a:ext>
                </a:extLst>
              </a:tr>
              <a:tr h="216000">
                <a:tc>
                  <a:txBody>
                    <a:bodyPr/>
                    <a:lstStyle/>
                    <a:p>
                      <a:pPr marL="0" algn="ctr" defTabSz="914400" rtl="0" eaLnBrk="1" latinLnBrk="0" hangingPunct="1">
                        <a:spcAft>
                          <a:spcPts val="0"/>
                        </a:spcAft>
                      </a:pPr>
                      <a:r>
                        <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3</a:t>
                      </a: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Defrost</a:t>
                      </a:r>
                      <a:r>
                        <a:rPr lang="ko-KR" alt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 </a:t>
                      </a: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Error</a:t>
                      </a:r>
                      <a:endParaRPr lang="en-US" altLang="ko-KR" sz="1000" b="0" dirty="0">
                        <a:solidFill>
                          <a:schemeClr val="tx1"/>
                        </a:solidFill>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5</a:t>
                      </a:r>
                      <a:r>
                        <a:rPr lang="ko-KR" alt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Defrosting ended due to max time</a:t>
                      </a: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55259401"/>
                  </a:ext>
                </a:extLst>
              </a:tr>
              <a:tr h="216000">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4</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R Sensor</a:t>
                      </a:r>
                      <a:endParaRPr lang="ko-KR" altLang="en-US" sz="1000" b="0" dirty="0">
                        <a:solidFill>
                          <a:schemeClr val="tx1"/>
                        </a:solidFill>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6</a:t>
                      </a:r>
                      <a:r>
                        <a:rPr lang="ko-KR" alt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Open/Short </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0961673"/>
                  </a:ext>
                </a:extLst>
              </a:tr>
              <a:tr h="216000">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5</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Knob Switch Error</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9</a:t>
                      </a:r>
                      <a:r>
                        <a:rPr lang="ko-KR" alt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1000" b="0" ker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Open/Short </a:t>
                      </a:r>
                      <a:endParaRPr lang="ko-KR" altLang="en-US" sz="1000" b="0" ker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02993048"/>
                  </a:ext>
                </a:extLst>
              </a:tr>
              <a:tr h="216000">
                <a:tc rowSpan="7">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6</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rowSpan="7">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7">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10</a:t>
                      </a:r>
                      <a:r>
                        <a:rPr lang="ko-KR" altLang="en-US"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run fail Error</a:t>
                      </a:r>
                      <a:endParaRPr lang="ko-KR" alt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08722782"/>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IPM Fault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Error</a:t>
                      </a:r>
                      <a:endParaRPr lang="ko-KR" alt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1129323"/>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a:t>
                      </a:r>
                      <a:r>
                        <a:rPr lang="en-US" altLang="ko-KR" sz="1000" b="0" kern="0" dirty="0" err="1"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Abnoraml</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Current error</a:t>
                      </a:r>
                      <a:endParaRPr lang="ko-KR" alt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79414815"/>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Motor constraint error</a:t>
                      </a:r>
                      <a:endParaRPr lang="en-US" altLang="ko-KR"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32379550"/>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Low Volt Error</a:t>
                      </a:r>
                      <a:endParaRPr lang="en-US" altLang="ko-KR"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26081739"/>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High Volt Error</a:t>
                      </a:r>
                      <a:endParaRPr lang="en-US" altLang="ko-KR"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endParaRPr>
                    </a:p>
                  </a:txBody>
                  <a:tcPr marL="2259" marR="3388"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6382586"/>
                  </a:ext>
                </a:extLst>
              </a:tr>
              <a:tr h="216000">
                <a:tc vMerge="1">
                  <a:txBody>
                    <a:bodyPr/>
                    <a:lstStyle/>
                    <a:p>
                      <a:pPr marL="0" algn="ctr" defTabSz="914400" rtl="0" eaLnBrk="1" latinLnBrk="0" hangingPunct="1">
                        <a:spcAft>
                          <a:spcPts val="0"/>
                        </a:spcAft>
                      </a:pPr>
                      <a:endParaRPr lang="en-US" sz="100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vMerge="1">
                  <a:txBody>
                    <a:bodyPr/>
                    <a:lstStyle/>
                    <a:p>
                      <a:pPr latinLnBrk="1"/>
                      <a:endParaRPr lang="ko-KR" altLang="en-US"/>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IPM Shutdown 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1902583"/>
                  </a:ext>
                </a:extLst>
              </a:tr>
              <a:tr h="216000">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7</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F</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Fan 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11</a:t>
                      </a:r>
                      <a:r>
                        <a:rPr lang="ko-KR" altLang="en-US"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Tahoma" panose="020B0604030504040204" pitchFamily="34" charset="0"/>
                        </a:rPr>
                        <a:t>F-FAN Error</a:t>
                      </a:r>
                      <a:endParaRPr lang="ko-KR" alt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4098482"/>
                  </a:ext>
                </a:extLst>
              </a:tr>
              <a:tr h="216000">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8</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Comp </a:t>
                      </a:r>
                      <a:r>
                        <a:rPr lang="en-US" sz="1000" b="0" kern="0" dirty="0" err="1"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Comm</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14</a:t>
                      </a:r>
                      <a:r>
                        <a:rPr lang="ko-KR" altLang="en-US"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Inverter </a:t>
                      </a:r>
                      <a:r>
                        <a:rPr lang="en-US" sz="1000" b="0" kern="0" dirty="0" err="1"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Comm</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2541769"/>
                  </a:ext>
                </a:extLst>
              </a:tr>
              <a:tr h="216000">
                <a:tc>
                  <a:txBody>
                    <a:bodyPr/>
                    <a:lstStyle/>
                    <a:p>
                      <a:pPr marL="0" algn="ctr" defTabSz="914400" rtl="0" eaLnBrk="1" latinLnBrk="0" hangingPunct="1">
                        <a:spcAft>
                          <a:spcPts val="0"/>
                        </a:spcAft>
                      </a:pPr>
                      <a:r>
                        <a:rPr lang="en-US" sz="1000" b="0" kern="0" dirty="0" smtClean="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rPr>
                        <a:t>9</a:t>
                      </a:r>
                      <a:endParaRPr lang="en-US" sz="1000" b="0" kern="0" dirty="0">
                        <a:solidFill>
                          <a:schemeClr val="tx1"/>
                        </a:solidFill>
                        <a:effectLst/>
                        <a:latin typeface="맑은 고딕" panose="020B0503020000020004" pitchFamily="50" charset="-127"/>
                        <a:ea typeface="맑은 고딕" panose="020B0503020000020004" pitchFamily="50" charset="-127"/>
                        <a:cs typeface="Tahoma" panose="020B0604030504040204" pitchFamily="34" charset="0"/>
                      </a:endParaRPr>
                    </a:p>
                  </a:txBody>
                  <a:tcPr marL="2259" marR="2259" marT="2259" marB="225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latinLnBrk="0">
                        <a:spcAft>
                          <a:spcPts val="0"/>
                        </a:spcAft>
                      </a:pP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Model</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Option</a:t>
                      </a:r>
                      <a:r>
                        <a:rPr lang="ko-KR" alt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Error</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latinLnBrk="0">
                        <a:spcAft>
                          <a:spcPts val="0"/>
                        </a:spcAft>
                      </a:pPr>
                      <a:r>
                        <a:rPr lang="en-US" altLang="ko-KR" sz="1000" b="0" kern="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15</a:t>
                      </a:r>
                      <a:r>
                        <a:rPr lang="ko-KR" altLang="en-US"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a:t>
                      </a:r>
                      <a:r>
                        <a:rPr lang="en-US" altLang="ko-KR" sz="1000" b="0" kern="0" baseline="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Times</a:t>
                      </a:r>
                      <a:endParaRPr lang="ko-KR" altLang="en-US" sz="1000" b="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0">
                        <a:spcAft>
                          <a:spcPts val="0"/>
                        </a:spcAft>
                      </a:pPr>
                      <a:r>
                        <a:rPr lang="en-US" sz="1000" b="0" kern="0" dirty="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EEPROM </a:t>
                      </a:r>
                      <a:r>
                        <a:rPr lang="en-US" sz="1000" b="0" kern="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option value</a:t>
                      </a:r>
                      <a:r>
                        <a:rPr lang="en-US" sz="1000" b="0" kern="0" baseline="0" dirty="0" smtClean="0">
                          <a:solidFill>
                            <a:srgbClr val="000000"/>
                          </a:solidFill>
                          <a:effectLst/>
                          <a:latin typeface="맑은 고딕" panose="020B0503020000020004" pitchFamily="50" charset="-127"/>
                          <a:ea typeface="맑은 고딕" panose="020B0503020000020004" pitchFamily="50" charset="-127"/>
                          <a:cs typeface="굴림" panose="020B0600000101010101" pitchFamily="50" charset="-127"/>
                        </a:rPr>
                        <a:t> is not written</a:t>
                      </a:r>
                      <a:endParaRPr lang="en-US" sz="1000" b="0" dirty="0">
                        <a:effectLst/>
                      </a:endParaRPr>
                    </a:p>
                  </a:txBody>
                  <a:tcPr marL="22325" marR="223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2607557"/>
                  </a:ext>
                </a:extLst>
              </a:tr>
            </a:tbl>
          </a:graphicData>
        </a:graphic>
      </p:graphicFrame>
      <p:sp>
        <p:nvSpPr>
          <p:cNvPr id="1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10" name="Text Box 25"/>
          <p:cNvSpPr txBox="1">
            <a:spLocks noChangeArrowheads="1"/>
          </p:cNvSpPr>
          <p:nvPr/>
        </p:nvSpPr>
        <p:spPr bwMode="auto">
          <a:xfrm>
            <a:off x="586047" y="1696341"/>
            <a:ext cx="5967153" cy="482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050" b="1" dirty="0" smtClean="0">
                <a:solidFill>
                  <a:srgbClr val="0000FF"/>
                </a:solidFill>
                <a:latin typeface="맑은 고딕" panose="020B0503020000020004" pitchFamily="50" charset="-127"/>
                <a:ea typeface="맑은 고딕" panose="020B0503020000020004" pitchFamily="50" charset="-127"/>
                <a:cs typeface="Arial Unicode MS" pitchFamily="50" charset="-127"/>
              </a:rPr>
              <a:t>※ </a:t>
            </a:r>
            <a:r>
              <a:rPr lang="en-US" altLang="ko-KR" sz="1050" b="1" dirty="0" smtClean="0">
                <a:solidFill>
                  <a:srgbClr val="0000FF"/>
                </a:solidFill>
                <a:latin typeface="Arial" charset="0"/>
                <a:ea typeface="Arial Unicode MS" pitchFamily="50" charset="-127"/>
                <a:cs typeface="Arial Unicode MS" pitchFamily="50" charset="-127"/>
              </a:rPr>
              <a:t>Knob Control Model Only</a:t>
            </a:r>
          </a:p>
          <a:p>
            <a:pPr eaLnBrk="1" hangingPunct="1">
              <a:lnSpc>
                <a:spcPts val="1600"/>
              </a:lnSpc>
              <a:spcBef>
                <a:spcPct val="0"/>
              </a:spcBef>
              <a:buFontTx/>
              <a:buNone/>
            </a:pPr>
            <a:r>
              <a:rPr lang="en-US" altLang="ko-KR" sz="1050" b="1" dirty="0" smtClean="0"/>
              <a:t>     : When </a:t>
            </a:r>
            <a:r>
              <a:rPr lang="en-US" altLang="ko-KR" sz="1050" b="1" dirty="0"/>
              <a:t>an error occurs, </a:t>
            </a:r>
            <a:r>
              <a:rPr lang="en-US" altLang="ko-KR" sz="1050" b="1" dirty="0" smtClean="0"/>
              <a:t>Error-LED in PBA </a:t>
            </a:r>
            <a:r>
              <a:rPr lang="en-US" altLang="ko-KR" sz="1050" b="1" dirty="0"/>
              <a:t>blinks.</a:t>
            </a:r>
            <a:endParaRPr lang="en-US" altLang="ko-KR" sz="1050" b="1" dirty="0">
              <a:solidFill>
                <a:srgbClr val="0000FF"/>
              </a:solidFill>
              <a:latin typeface="Arial" charset="0"/>
              <a:ea typeface="Arial Unicode MS" pitchFamily="50" charset="-127"/>
              <a:cs typeface="Arial Unicode MS" pitchFamily="50" charset="-127"/>
            </a:endParaRPr>
          </a:p>
        </p:txBody>
      </p:sp>
    </p:spTree>
    <p:extLst>
      <p:ext uri="{BB962C8B-B14F-4D97-AF65-F5344CB8AC3E}">
        <p14:creationId xmlns:p14="http://schemas.microsoft.com/office/powerpoint/2010/main" val="2420380528"/>
      </p:ext>
    </p:extLst>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121</a:t>
            </a:fld>
            <a:endParaRPr lang="en-US" altLang="ko-KR" dirty="0"/>
          </a:p>
        </p:txBody>
      </p:sp>
      <p:sp>
        <p:nvSpPr>
          <p:cNvPr id="24"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75"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2" name="그림 1"/>
          <p:cNvPicPr>
            <a:picLocks noChangeAspect="1"/>
          </p:cNvPicPr>
          <p:nvPr/>
        </p:nvPicPr>
        <p:blipFill>
          <a:blip r:embed="rId2"/>
          <a:stretch>
            <a:fillRect/>
          </a:stretch>
        </p:blipFill>
        <p:spPr>
          <a:xfrm>
            <a:off x="1000183" y="1720573"/>
            <a:ext cx="7237730" cy="4338637"/>
          </a:xfrm>
          <a:prstGeom prst="rect">
            <a:avLst/>
          </a:prstGeom>
        </p:spPr>
      </p:pic>
    </p:spTree>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122</a:t>
            </a:fld>
            <a:endParaRPr lang="en-US" altLang="ko-KR" dirty="0"/>
          </a:p>
        </p:txBody>
      </p:sp>
      <p:sp>
        <p:nvSpPr>
          <p:cNvPr id="24"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44"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4" name="그림 3"/>
          <p:cNvPicPr>
            <a:picLocks noChangeAspect="1"/>
          </p:cNvPicPr>
          <p:nvPr/>
        </p:nvPicPr>
        <p:blipFill>
          <a:blip r:embed="rId2"/>
          <a:stretch>
            <a:fillRect/>
          </a:stretch>
        </p:blipFill>
        <p:spPr>
          <a:xfrm>
            <a:off x="1000184" y="4048577"/>
            <a:ext cx="7237730" cy="1633060"/>
          </a:xfrm>
          <a:prstGeom prst="rect">
            <a:avLst/>
          </a:prstGeom>
        </p:spPr>
      </p:pic>
      <p:pic>
        <p:nvPicPr>
          <p:cNvPr id="3" name="그림 2"/>
          <p:cNvPicPr>
            <a:picLocks noChangeAspect="1"/>
          </p:cNvPicPr>
          <p:nvPr/>
        </p:nvPicPr>
        <p:blipFill>
          <a:blip r:embed="rId3"/>
          <a:stretch>
            <a:fillRect/>
          </a:stretch>
        </p:blipFill>
        <p:spPr>
          <a:xfrm>
            <a:off x="1000184" y="1999778"/>
            <a:ext cx="7237730" cy="2070487"/>
          </a:xfrm>
          <a:prstGeom prst="rect">
            <a:avLst/>
          </a:prstGeom>
        </p:spPr>
      </p:pic>
      <p:pic>
        <p:nvPicPr>
          <p:cNvPr id="45" name="그림 44"/>
          <p:cNvPicPr>
            <a:picLocks noChangeAspect="1"/>
          </p:cNvPicPr>
          <p:nvPr/>
        </p:nvPicPr>
        <p:blipFill>
          <a:blip r:embed="rId4"/>
          <a:stretch>
            <a:fillRect/>
          </a:stretch>
        </p:blipFill>
        <p:spPr>
          <a:xfrm>
            <a:off x="1565045" y="3709664"/>
            <a:ext cx="538075" cy="391329"/>
          </a:xfrm>
          <a:prstGeom prst="rect">
            <a:avLst/>
          </a:prstGeom>
        </p:spPr>
      </p:pic>
      <p:pic>
        <p:nvPicPr>
          <p:cNvPr id="43" name="그림 42"/>
          <p:cNvPicPr>
            <a:picLocks noChangeAspect="1"/>
          </p:cNvPicPr>
          <p:nvPr/>
        </p:nvPicPr>
        <p:blipFill rotWithShape="1">
          <a:blip r:embed="rId5"/>
          <a:srcRect b="93099"/>
          <a:stretch/>
        </p:blipFill>
        <p:spPr>
          <a:xfrm>
            <a:off x="1000183" y="1720574"/>
            <a:ext cx="7237730" cy="299420"/>
          </a:xfrm>
          <a:prstGeom prst="rect">
            <a:avLst/>
          </a:prstGeom>
        </p:spPr>
      </p:pic>
    </p:spTree>
    <p:extLst>
      <p:ext uri="{BB962C8B-B14F-4D97-AF65-F5344CB8AC3E}">
        <p14:creationId xmlns:p14="http://schemas.microsoft.com/office/powerpoint/2010/main" val="60213604"/>
      </p:ext>
    </p:extLst>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123</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12"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2" name="그림 1"/>
          <p:cNvPicPr>
            <a:picLocks noChangeAspect="1"/>
          </p:cNvPicPr>
          <p:nvPr/>
        </p:nvPicPr>
        <p:blipFill rotWithShape="1">
          <a:blip r:embed="rId2"/>
          <a:srcRect b="23521"/>
          <a:stretch/>
        </p:blipFill>
        <p:spPr>
          <a:xfrm>
            <a:off x="1000184" y="1999779"/>
            <a:ext cx="7237730" cy="4351145"/>
          </a:xfrm>
          <a:prstGeom prst="rect">
            <a:avLst/>
          </a:prstGeom>
        </p:spPr>
      </p:pic>
      <p:pic>
        <p:nvPicPr>
          <p:cNvPr id="11" name="그림 10"/>
          <p:cNvPicPr>
            <a:picLocks noChangeAspect="1"/>
          </p:cNvPicPr>
          <p:nvPr/>
        </p:nvPicPr>
        <p:blipFill rotWithShape="1">
          <a:blip r:embed="rId3"/>
          <a:srcRect b="93099"/>
          <a:stretch/>
        </p:blipFill>
        <p:spPr>
          <a:xfrm>
            <a:off x="1000183" y="1720574"/>
            <a:ext cx="7237730" cy="299420"/>
          </a:xfrm>
          <a:prstGeom prst="rect">
            <a:avLst/>
          </a:prstGeom>
        </p:spPr>
      </p:pic>
    </p:spTree>
    <p:extLst>
      <p:ext uri="{BB962C8B-B14F-4D97-AF65-F5344CB8AC3E}">
        <p14:creationId xmlns:p14="http://schemas.microsoft.com/office/powerpoint/2010/main" val="3528817745"/>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124</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a:latin typeface="Arial" panose="020B0604020202020204" pitchFamily="34" charset="0"/>
              </a:rPr>
              <a:t> * Self-diagnosis CHECK LIST</a:t>
            </a: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12"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2" name="그림 1"/>
          <p:cNvPicPr>
            <a:picLocks noChangeAspect="1"/>
          </p:cNvPicPr>
          <p:nvPr/>
        </p:nvPicPr>
        <p:blipFill>
          <a:blip r:embed="rId2"/>
          <a:stretch>
            <a:fillRect/>
          </a:stretch>
        </p:blipFill>
        <p:spPr>
          <a:xfrm>
            <a:off x="1000182" y="1971806"/>
            <a:ext cx="7230809" cy="996342"/>
          </a:xfrm>
          <a:prstGeom prst="rect">
            <a:avLst/>
          </a:prstGeom>
        </p:spPr>
      </p:pic>
      <p:pic>
        <p:nvPicPr>
          <p:cNvPr id="15" name="그림 14"/>
          <p:cNvPicPr>
            <a:picLocks noChangeAspect="1"/>
          </p:cNvPicPr>
          <p:nvPr/>
        </p:nvPicPr>
        <p:blipFill rotWithShape="1">
          <a:blip r:embed="rId3"/>
          <a:srcRect l="115" t="76352" r="-115" b="201"/>
          <a:stretch/>
        </p:blipFill>
        <p:spPr>
          <a:xfrm>
            <a:off x="1016809" y="2951695"/>
            <a:ext cx="7214181" cy="1172271"/>
          </a:xfrm>
          <a:prstGeom prst="rect">
            <a:avLst/>
          </a:prstGeom>
        </p:spPr>
      </p:pic>
      <p:cxnSp>
        <p:nvCxnSpPr>
          <p:cNvPr id="4" name="직선 연결선 3"/>
          <p:cNvCxnSpPr/>
          <p:nvPr/>
        </p:nvCxnSpPr>
        <p:spPr bwMode="auto">
          <a:xfrm>
            <a:off x="1000183" y="2951021"/>
            <a:ext cx="7236000" cy="0"/>
          </a:xfrm>
          <a:prstGeom prst="line">
            <a:avLst/>
          </a:prstGeom>
          <a:noFill/>
          <a:ln w="9525" cap="flat" cmpd="sng" algn="ctr">
            <a:solidFill>
              <a:schemeClr val="tx1"/>
            </a:solidFill>
            <a:prstDash val="solid"/>
            <a:round/>
            <a:headEnd type="none" w="med" len="med"/>
            <a:tailEnd type="none" w="med" len="med"/>
          </a:ln>
          <a:effectLst/>
        </p:spPr>
      </p:cxnSp>
      <p:cxnSp>
        <p:nvCxnSpPr>
          <p:cNvPr id="21" name="직선 연결선 20"/>
          <p:cNvCxnSpPr/>
          <p:nvPr/>
        </p:nvCxnSpPr>
        <p:spPr bwMode="auto">
          <a:xfrm>
            <a:off x="1000183" y="4131425"/>
            <a:ext cx="7236000" cy="0"/>
          </a:xfrm>
          <a:prstGeom prst="line">
            <a:avLst/>
          </a:prstGeom>
          <a:noFill/>
          <a:ln w="9525" cap="flat" cmpd="sng" algn="ctr">
            <a:solidFill>
              <a:schemeClr val="tx1"/>
            </a:solidFill>
            <a:prstDash val="solid"/>
            <a:round/>
            <a:headEnd type="none" w="med" len="med"/>
            <a:tailEnd type="none" w="med" len="med"/>
          </a:ln>
          <a:effectLst/>
        </p:spPr>
      </p:cxnSp>
      <p:cxnSp>
        <p:nvCxnSpPr>
          <p:cNvPr id="22" name="직선 연결선 21"/>
          <p:cNvCxnSpPr/>
          <p:nvPr/>
        </p:nvCxnSpPr>
        <p:spPr bwMode="auto">
          <a:xfrm>
            <a:off x="1000183" y="1744960"/>
            <a:ext cx="0" cy="2412000"/>
          </a:xfrm>
          <a:prstGeom prst="line">
            <a:avLst/>
          </a:prstGeom>
          <a:noFill/>
          <a:ln w="9525" cap="flat" cmpd="sng" algn="ctr">
            <a:solidFill>
              <a:schemeClr val="tx1"/>
            </a:solidFill>
            <a:prstDash val="solid"/>
            <a:round/>
            <a:headEnd type="none" w="med" len="med"/>
            <a:tailEnd type="none" w="med" len="med"/>
          </a:ln>
          <a:effectLst/>
        </p:spPr>
      </p:cxnSp>
      <p:pic>
        <p:nvPicPr>
          <p:cNvPr id="16" name="그림 15"/>
          <p:cNvPicPr>
            <a:picLocks noChangeAspect="1"/>
          </p:cNvPicPr>
          <p:nvPr/>
        </p:nvPicPr>
        <p:blipFill rotWithShape="1">
          <a:blip r:embed="rId4"/>
          <a:srcRect b="93099"/>
          <a:stretch/>
        </p:blipFill>
        <p:spPr>
          <a:xfrm>
            <a:off x="1000183" y="1720574"/>
            <a:ext cx="7237730" cy="299420"/>
          </a:xfrm>
          <a:prstGeom prst="rect">
            <a:avLst/>
          </a:prstGeom>
        </p:spPr>
      </p:pic>
      <p:pic>
        <p:nvPicPr>
          <p:cNvPr id="24" name="그림 23"/>
          <p:cNvPicPr>
            <a:picLocks noChangeAspect="1"/>
          </p:cNvPicPr>
          <p:nvPr/>
        </p:nvPicPr>
        <p:blipFill>
          <a:blip r:embed="rId5"/>
          <a:stretch>
            <a:fillRect/>
          </a:stretch>
        </p:blipFill>
        <p:spPr>
          <a:xfrm>
            <a:off x="1563919" y="2818437"/>
            <a:ext cx="538075" cy="299421"/>
          </a:xfrm>
          <a:prstGeom prst="rect">
            <a:avLst/>
          </a:prstGeom>
        </p:spPr>
      </p:pic>
    </p:spTree>
    <p:extLst>
      <p:ext uri="{BB962C8B-B14F-4D97-AF65-F5344CB8AC3E}">
        <p14:creationId xmlns:p14="http://schemas.microsoft.com/office/powerpoint/2010/main" val="3360527663"/>
      </p:ext>
    </p:extLst>
  </p:cSld>
  <p:clrMapOvr>
    <a:masterClrMapping/>
  </p:clrMapOvr>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125</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a:latin typeface="Arial" panose="020B0604020202020204" pitchFamily="34" charset="0"/>
              </a:rPr>
              <a:t> * Self-diagnosis CHECK LIST</a:t>
            </a:r>
          </a:p>
        </p:txBody>
      </p:sp>
      <p:sp>
        <p:nvSpPr>
          <p:cNvPr id="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11"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8" name="그림 7"/>
          <p:cNvPicPr>
            <a:picLocks noChangeAspect="1"/>
          </p:cNvPicPr>
          <p:nvPr/>
        </p:nvPicPr>
        <p:blipFill>
          <a:blip r:embed="rId2"/>
          <a:stretch>
            <a:fillRect/>
          </a:stretch>
        </p:blipFill>
        <p:spPr>
          <a:xfrm>
            <a:off x="1000182" y="1720574"/>
            <a:ext cx="7237731" cy="3940393"/>
          </a:xfrm>
          <a:prstGeom prst="rect">
            <a:avLst/>
          </a:prstGeom>
        </p:spPr>
      </p:pic>
    </p:spTree>
    <p:extLst>
      <p:ext uri="{BB962C8B-B14F-4D97-AF65-F5344CB8AC3E}">
        <p14:creationId xmlns:p14="http://schemas.microsoft.com/office/powerpoint/2010/main" val="3603930132"/>
      </p:ext>
    </p:extLst>
  </p:cSld>
  <p:clrMapOvr>
    <a:masterClrMapping/>
  </p:clrMapOvr>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126</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a:latin typeface="Arial" panose="020B0604020202020204" pitchFamily="34" charset="0"/>
              </a:rPr>
              <a:t> * Self-diagnosis CHECK LIST</a:t>
            </a: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11" name="Rectangle 36"/>
          <p:cNvSpPr>
            <a:spLocks noChangeArrowheads="1"/>
          </p:cNvSpPr>
          <p:nvPr/>
        </p:nvSpPr>
        <p:spPr bwMode="auto">
          <a:xfrm>
            <a:off x="762000" y="938213"/>
            <a:ext cx="78748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 </a:t>
            </a:r>
            <a:r>
              <a:rPr lang="en-US" altLang="ko-KR" sz="1400" dirty="0">
                <a:solidFill>
                  <a:srgbClr val="006699"/>
                </a:solidFill>
                <a:latin typeface="Arial Black" pitchFamily="34" charset="0"/>
              </a:rPr>
              <a:t>(Twin / Bespoke Mono C,D)</a:t>
            </a:r>
            <a:endParaRPr lang="en-US" altLang="ko-KR" sz="1600" dirty="0">
              <a:solidFill>
                <a:srgbClr val="006699"/>
              </a:solidFill>
              <a:latin typeface="Arial Black" pitchFamily="34" charset="0"/>
            </a:endParaRPr>
          </a:p>
        </p:txBody>
      </p:sp>
      <p:pic>
        <p:nvPicPr>
          <p:cNvPr id="2" name="그림 1"/>
          <p:cNvPicPr>
            <a:picLocks noChangeAspect="1"/>
          </p:cNvPicPr>
          <p:nvPr/>
        </p:nvPicPr>
        <p:blipFill>
          <a:blip r:embed="rId2"/>
          <a:stretch>
            <a:fillRect/>
          </a:stretch>
        </p:blipFill>
        <p:spPr>
          <a:xfrm>
            <a:off x="997036" y="2017030"/>
            <a:ext cx="7237731" cy="2079111"/>
          </a:xfrm>
          <a:prstGeom prst="rect">
            <a:avLst/>
          </a:prstGeom>
        </p:spPr>
      </p:pic>
      <p:pic>
        <p:nvPicPr>
          <p:cNvPr id="12" name="그림 11"/>
          <p:cNvPicPr>
            <a:picLocks noChangeAspect="1"/>
          </p:cNvPicPr>
          <p:nvPr/>
        </p:nvPicPr>
        <p:blipFill rotWithShape="1">
          <a:blip r:embed="rId3"/>
          <a:srcRect b="92401"/>
          <a:stretch/>
        </p:blipFill>
        <p:spPr>
          <a:xfrm>
            <a:off x="1000182" y="1720574"/>
            <a:ext cx="7237731" cy="299419"/>
          </a:xfrm>
          <a:prstGeom prst="rect">
            <a:avLst/>
          </a:prstGeom>
        </p:spPr>
      </p:pic>
      <p:pic>
        <p:nvPicPr>
          <p:cNvPr id="15" name="그림 14"/>
          <p:cNvPicPr>
            <a:picLocks noChangeAspect="1"/>
          </p:cNvPicPr>
          <p:nvPr/>
        </p:nvPicPr>
        <p:blipFill>
          <a:blip r:embed="rId4"/>
          <a:stretch>
            <a:fillRect/>
          </a:stretch>
        </p:blipFill>
        <p:spPr>
          <a:xfrm>
            <a:off x="1590327" y="2834301"/>
            <a:ext cx="504479" cy="346533"/>
          </a:xfrm>
          <a:prstGeom prst="rect">
            <a:avLst/>
          </a:prstGeom>
        </p:spPr>
      </p:pic>
    </p:spTree>
    <p:extLst>
      <p:ext uri="{BB962C8B-B14F-4D97-AF65-F5344CB8AC3E}">
        <p14:creationId xmlns:p14="http://schemas.microsoft.com/office/powerpoint/2010/main" val="4238657795"/>
      </p:ext>
    </p:extLst>
  </p:cSld>
  <p:clrMapOvr>
    <a:masterClrMapping/>
  </p:clrMapOvr>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127</a:t>
            </a:fld>
            <a:endParaRPr lang="en-US" altLang="ko-KR" dirty="0"/>
          </a:p>
        </p:txBody>
      </p:sp>
      <p:sp>
        <p:nvSpPr>
          <p:cNvPr id="24"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8" name="Rectangle 36"/>
          <p:cNvSpPr>
            <a:spLocks noChangeArrowheads="1"/>
          </p:cNvSpPr>
          <p:nvPr/>
        </p:nvSpPr>
        <p:spPr bwMode="auto">
          <a:xfrm>
            <a:off x="762000" y="938213"/>
            <a:ext cx="86635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a:t>
            </a:r>
            <a:r>
              <a:rPr lang="en-US" altLang="ko-KR" sz="1800" dirty="0" smtClean="0">
                <a:solidFill>
                  <a:srgbClr val="006699"/>
                </a:solidFill>
                <a:latin typeface="Arial Black" pitchFamily="34" charset="0"/>
              </a:rPr>
              <a:t>Trouble-Shooting </a:t>
            </a:r>
            <a:r>
              <a:rPr lang="it-IT" altLang="ko-KR" sz="1400" dirty="0" smtClean="0">
                <a:solidFill>
                  <a:srgbClr val="FF0000"/>
                </a:solidFill>
                <a:latin typeface="Arial Black" pitchFamily="34" charset="0"/>
              </a:rPr>
              <a:t>(Mono </a:t>
            </a:r>
            <a:r>
              <a:rPr lang="it-IT" altLang="ko-KR" sz="1400" dirty="0">
                <a:solidFill>
                  <a:srgbClr val="FF0000"/>
                </a:solidFill>
                <a:latin typeface="Arial Black" pitchFamily="34" charset="0"/>
              </a:rPr>
              <a:t>C,D,E,F / Bespoke Mono E,F)</a:t>
            </a:r>
            <a:endParaRPr lang="en-US" altLang="ko-KR" sz="1800" dirty="0">
              <a:solidFill>
                <a:srgbClr val="FF0000"/>
              </a:solidFill>
              <a:latin typeface="Arial Black" pitchFamily="34" charset="0"/>
            </a:endParaRPr>
          </a:p>
        </p:txBody>
      </p:sp>
      <p:pic>
        <p:nvPicPr>
          <p:cNvPr id="10" name="그림 9"/>
          <p:cNvPicPr>
            <a:picLocks noChangeAspect="1"/>
          </p:cNvPicPr>
          <p:nvPr/>
        </p:nvPicPr>
        <p:blipFill>
          <a:blip r:embed="rId2"/>
          <a:stretch>
            <a:fillRect/>
          </a:stretch>
        </p:blipFill>
        <p:spPr>
          <a:xfrm>
            <a:off x="997036" y="1720574"/>
            <a:ext cx="7237731" cy="4655288"/>
          </a:xfrm>
          <a:prstGeom prst="rect">
            <a:avLst/>
          </a:prstGeom>
        </p:spPr>
      </p:pic>
    </p:spTree>
    <p:extLst>
      <p:ext uri="{BB962C8B-B14F-4D97-AF65-F5344CB8AC3E}">
        <p14:creationId xmlns:p14="http://schemas.microsoft.com/office/powerpoint/2010/main" val="2453231260"/>
      </p:ext>
    </p:extLst>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128</a:t>
            </a:fld>
            <a:endParaRPr lang="en-US" altLang="ko-KR" dirty="0"/>
          </a:p>
        </p:txBody>
      </p:sp>
      <p:sp>
        <p:nvSpPr>
          <p:cNvPr id="24"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13" name="Rectangle 36"/>
          <p:cNvSpPr>
            <a:spLocks noChangeArrowheads="1"/>
          </p:cNvSpPr>
          <p:nvPr/>
        </p:nvSpPr>
        <p:spPr bwMode="auto">
          <a:xfrm>
            <a:off x="762000" y="938213"/>
            <a:ext cx="86635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a:t>
            </a:r>
            <a:r>
              <a:rPr lang="en-US" altLang="ko-KR" sz="1800" dirty="0" smtClean="0">
                <a:solidFill>
                  <a:srgbClr val="006699"/>
                </a:solidFill>
                <a:latin typeface="Arial Black" pitchFamily="34" charset="0"/>
              </a:rPr>
              <a:t>Trouble-Shooting </a:t>
            </a:r>
            <a:r>
              <a:rPr lang="it-IT" altLang="ko-KR" sz="1400" dirty="0" smtClean="0">
                <a:solidFill>
                  <a:srgbClr val="FF0000"/>
                </a:solidFill>
                <a:latin typeface="Arial Black" pitchFamily="34" charset="0"/>
              </a:rPr>
              <a:t>(Mono </a:t>
            </a:r>
            <a:r>
              <a:rPr lang="it-IT" altLang="ko-KR" sz="1400" dirty="0">
                <a:solidFill>
                  <a:srgbClr val="FF0000"/>
                </a:solidFill>
                <a:latin typeface="Arial Black" pitchFamily="34" charset="0"/>
              </a:rPr>
              <a:t>C,D,E,F / Bespoke Mono E,F)</a:t>
            </a:r>
            <a:endParaRPr lang="en-US" altLang="ko-KR" sz="1800" dirty="0">
              <a:solidFill>
                <a:srgbClr val="FF0000"/>
              </a:solidFill>
              <a:latin typeface="Arial Black" pitchFamily="34" charset="0"/>
            </a:endParaRPr>
          </a:p>
        </p:txBody>
      </p:sp>
      <p:pic>
        <p:nvPicPr>
          <p:cNvPr id="2" name="그림 1"/>
          <p:cNvPicPr>
            <a:picLocks noChangeAspect="1"/>
          </p:cNvPicPr>
          <p:nvPr/>
        </p:nvPicPr>
        <p:blipFill>
          <a:blip r:embed="rId2"/>
          <a:stretch>
            <a:fillRect/>
          </a:stretch>
        </p:blipFill>
        <p:spPr>
          <a:xfrm>
            <a:off x="997036" y="2011680"/>
            <a:ext cx="7237731" cy="1571106"/>
          </a:xfrm>
          <a:prstGeom prst="rect">
            <a:avLst/>
          </a:prstGeom>
        </p:spPr>
      </p:pic>
      <p:pic>
        <p:nvPicPr>
          <p:cNvPr id="14" name="그림 13"/>
          <p:cNvPicPr>
            <a:picLocks noChangeAspect="1"/>
          </p:cNvPicPr>
          <p:nvPr/>
        </p:nvPicPr>
        <p:blipFill rotWithShape="1">
          <a:blip r:embed="rId3"/>
          <a:srcRect b="93390"/>
          <a:stretch/>
        </p:blipFill>
        <p:spPr>
          <a:xfrm>
            <a:off x="997036" y="1720574"/>
            <a:ext cx="7237731" cy="307731"/>
          </a:xfrm>
          <a:prstGeom prst="rect">
            <a:avLst/>
          </a:prstGeom>
        </p:spPr>
      </p:pic>
      <p:pic>
        <p:nvPicPr>
          <p:cNvPr id="16" name="그림 15"/>
          <p:cNvPicPr>
            <a:picLocks noChangeAspect="1"/>
          </p:cNvPicPr>
          <p:nvPr/>
        </p:nvPicPr>
        <p:blipFill>
          <a:blip r:embed="rId4"/>
          <a:stretch>
            <a:fillRect/>
          </a:stretch>
        </p:blipFill>
        <p:spPr>
          <a:xfrm>
            <a:off x="1590327" y="2668048"/>
            <a:ext cx="504479" cy="316222"/>
          </a:xfrm>
          <a:prstGeom prst="rect">
            <a:avLst/>
          </a:prstGeom>
        </p:spPr>
      </p:pic>
    </p:spTree>
    <p:extLst>
      <p:ext uri="{BB962C8B-B14F-4D97-AF65-F5344CB8AC3E}">
        <p14:creationId xmlns:p14="http://schemas.microsoft.com/office/powerpoint/2010/main" val="1030075536"/>
      </p:ext>
    </p:extLst>
  </p:cSld>
  <p:clrMapOvr>
    <a:masterClrMapping/>
  </p:clrMapOvr>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129</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Self-diagnosis CHECK LIST</a:t>
            </a:r>
          </a:p>
        </p:txBody>
      </p:sp>
      <p:sp>
        <p:nvSpPr>
          <p:cNvPr id="12" name="Rectangle 36"/>
          <p:cNvSpPr>
            <a:spLocks noChangeArrowheads="1"/>
          </p:cNvSpPr>
          <p:nvPr/>
        </p:nvSpPr>
        <p:spPr bwMode="auto">
          <a:xfrm>
            <a:off x="762000" y="938213"/>
            <a:ext cx="86635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a:t>
            </a:r>
            <a:r>
              <a:rPr lang="en-US" altLang="ko-KR" sz="1800" dirty="0" smtClean="0">
                <a:solidFill>
                  <a:srgbClr val="006699"/>
                </a:solidFill>
                <a:latin typeface="Arial Black" pitchFamily="34" charset="0"/>
              </a:rPr>
              <a:t>Trouble-Shooting </a:t>
            </a:r>
            <a:r>
              <a:rPr lang="it-IT" altLang="ko-KR" sz="1400" dirty="0" smtClean="0">
                <a:solidFill>
                  <a:srgbClr val="FF0000"/>
                </a:solidFill>
                <a:latin typeface="Arial Black" pitchFamily="34" charset="0"/>
              </a:rPr>
              <a:t>(Mono </a:t>
            </a:r>
            <a:r>
              <a:rPr lang="it-IT" altLang="ko-KR" sz="1400" dirty="0">
                <a:solidFill>
                  <a:srgbClr val="FF0000"/>
                </a:solidFill>
                <a:latin typeface="Arial Black" pitchFamily="34" charset="0"/>
              </a:rPr>
              <a:t>C,D,E,F / Bespoke Mono E,F)</a:t>
            </a:r>
            <a:endParaRPr lang="en-US" altLang="ko-KR" sz="1800" dirty="0">
              <a:solidFill>
                <a:srgbClr val="FF0000"/>
              </a:solidFill>
              <a:latin typeface="Arial Black" pitchFamily="34" charset="0"/>
            </a:endParaRPr>
          </a:p>
        </p:txBody>
      </p:sp>
      <p:pic>
        <p:nvPicPr>
          <p:cNvPr id="13" name="그림 12"/>
          <p:cNvPicPr>
            <a:picLocks noChangeAspect="1"/>
          </p:cNvPicPr>
          <p:nvPr/>
        </p:nvPicPr>
        <p:blipFill>
          <a:blip r:embed="rId2"/>
          <a:stretch>
            <a:fillRect/>
          </a:stretch>
        </p:blipFill>
        <p:spPr>
          <a:xfrm>
            <a:off x="997036" y="1720574"/>
            <a:ext cx="6453083" cy="4580473"/>
          </a:xfrm>
          <a:prstGeom prst="rect">
            <a:avLst/>
          </a:prstGeom>
        </p:spPr>
      </p:pic>
    </p:spTree>
    <p:extLst>
      <p:ext uri="{BB962C8B-B14F-4D97-AF65-F5344CB8AC3E}">
        <p14:creationId xmlns:p14="http://schemas.microsoft.com/office/powerpoint/2010/main" val="2436266804"/>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그룹 9"/>
          <p:cNvGrpSpPr>
            <a:grpSpLocks/>
          </p:cNvGrpSpPr>
          <p:nvPr/>
        </p:nvGrpSpPr>
        <p:grpSpPr bwMode="auto">
          <a:xfrm>
            <a:off x="4889500" y="1314449"/>
            <a:ext cx="3606800" cy="2339974"/>
            <a:chOff x="768484" y="2714017"/>
            <a:chExt cx="3605108" cy="2340000"/>
          </a:xfrm>
        </p:grpSpPr>
        <p:sp>
          <p:nvSpPr>
            <p:cNvPr id="54" name="직사각형 30"/>
            <p:cNvSpPr>
              <a:spLocks noChangeArrowheads="1"/>
            </p:cNvSpPr>
            <p:nvPr/>
          </p:nvSpPr>
          <p:spPr bwMode="auto">
            <a:xfrm>
              <a:off x="768484" y="2714017"/>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55" name="Text Box 16"/>
            <p:cNvSpPr txBox="1">
              <a:spLocks noChangeArrowheads="1"/>
            </p:cNvSpPr>
            <p:nvPr/>
          </p:nvSpPr>
          <p:spPr bwMode="auto">
            <a:xfrm>
              <a:off x="774101" y="2725196"/>
              <a:ext cx="3585208" cy="498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Advise users not to install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the refrigerator </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in the wet place or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damp areas</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56" name="Text Box 16"/>
            <p:cNvSpPr txBox="1">
              <a:spLocks noChangeArrowheads="1"/>
            </p:cNvSpPr>
            <p:nvPr/>
          </p:nvSpPr>
          <p:spPr bwMode="auto">
            <a:xfrm>
              <a:off x="768484" y="3173921"/>
              <a:ext cx="3605108" cy="29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To avoid the risk of fire and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electric shock</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grpSp>
        <p:nvGrpSpPr>
          <p:cNvPr id="57" name="그룹 9"/>
          <p:cNvGrpSpPr>
            <a:grpSpLocks/>
          </p:cNvGrpSpPr>
          <p:nvPr/>
        </p:nvGrpSpPr>
        <p:grpSpPr bwMode="auto">
          <a:xfrm>
            <a:off x="768497" y="1314449"/>
            <a:ext cx="3599425" cy="2339975"/>
            <a:chOff x="768631" y="2716296"/>
            <a:chExt cx="3600000" cy="2340000"/>
          </a:xfrm>
        </p:grpSpPr>
        <p:sp>
          <p:nvSpPr>
            <p:cNvPr id="58" name="직사각형 38"/>
            <p:cNvSpPr>
              <a:spLocks noChangeArrowheads="1"/>
            </p:cNvSpPr>
            <p:nvPr/>
          </p:nvSpPr>
          <p:spPr bwMode="auto">
            <a:xfrm>
              <a:off x="768631" y="2716296"/>
              <a:ext cx="3600000" cy="2340000"/>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59" name="Text Box 16"/>
            <p:cNvSpPr txBox="1">
              <a:spLocks noChangeArrowheads="1"/>
            </p:cNvSpPr>
            <p:nvPr/>
          </p:nvSpPr>
          <p:spPr bwMode="auto">
            <a:xfrm>
              <a:off x="777811" y="2716768"/>
              <a:ext cx="3590819" cy="29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buFont typeface="Wingdings" panose="05000000000000000000" pitchFamily="2" charset="2"/>
                <a:buNone/>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Make sure of the earth.</a:t>
              </a:r>
              <a:endParaRPr lang="en-US" altLang="ko-KR" sz="120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sp>
          <p:nvSpPr>
            <p:cNvPr id="60" name="Text Box 16"/>
            <p:cNvSpPr txBox="1">
              <a:spLocks noChangeArrowheads="1"/>
            </p:cNvSpPr>
            <p:nvPr/>
          </p:nvSpPr>
          <p:spPr bwMode="auto">
            <a:xfrm>
              <a:off x="777811" y="2943008"/>
              <a:ext cx="3590819" cy="29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87313" indent="-87313"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50000"/>
                </a:spcBef>
              </a:pP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Be sure the product is </a:t>
              </a:r>
              <a:r>
                <a:rPr lang="en-US" altLang="ko-KR" sz="1200" dirty="0" smtClean="0">
                  <a:solidFill>
                    <a:srgbClr val="000000"/>
                  </a:solidFill>
                  <a:latin typeface="Arial" panose="020B0604020202020204" pitchFamily="34" charset="0"/>
                  <a:ea typeface="헤드라인" pitchFamily="18" charset="-127"/>
                  <a:cs typeface="Arial" panose="020B0604020202020204" pitchFamily="34" charset="0"/>
                </a:rPr>
                <a:t>properly grounded</a:t>
              </a:r>
              <a:r>
                <a:rPr lang="en-US" altLang="ko-KR" sz="1200" dirty="0">
                  <a:solidFill>
                    <a:srgbClr val="000000"/>
                  </a:solidFill>
                  <a:latin typeface="Arial" panose="020B0604020202020204" pitchFamily="34" charset="0"/>
                  <a:ea typeface="헤드라인" pitchFamily="18" charset="-127"/>
                  <a:cs typeface="Arial" panose="020B0604020202020204" pitchFamily="34" charset="0"/>
                </a:rPr>
                <a:t>.</a:t>
              </a:r>
              <a:endParaRPr lang="en-US" altLang="ko-KR" sz="1200" b="0" baseline="30000" dirty="0">
                <a:solidFill>
                  <a:srgbClr val="000000"/>
                </a:solidFill>
                <a:latin typeface="Arial" panose="020B0604020202020204" pitchFamily="34" charset="0"/>
                <a:ea typeface="헤드라인" pitchFamily="18" charset="-127"/>
                <a:cs typeface="Arial" panose="020B0604020202020204" pitchFamily="34" charset="0"/>
              </a:endParaRPr>
            </a:p>
          </p:txBody>
        </p:sp>
      </p:grpSp>
      <p:sp>
        <p:nvSpPr>
          <p:cNvPr id="61"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6ADD6777-C718-4961-9917-56C08C7105BC}" type="slidenum">
              <a:rPr lang="en-US" altLang="ko-KR" sz="1400"/>
              <a:pPr>
                <a:spcBef>
                  <a:spcPct val="0"/>
                </a:spcBef>
                <a:buFontTx/>
                <a:buNone/>
              </a:pPr>
              <a:t>13</a:t>
            </a:fld>
            <a:endParaRPr lang="en-US" altLang="ko-KR" sz="1400"/>
          </a:p>
        </p:txBody>
      </p:sp>
      <p:grpSp>
        <p:nvGrpSpPr>
          <p:cNvPr id="63" name="Group 10"/>
          <p:cNvGrpSpPr>
            <a:grpSpLocks/>
          </p:cNvGrpSpPr>
          <p:nvPr/>
        </p:nvGrpSpPr>
        <p:grpSpPr bwMode="auto">
          <a:xfrm>
            <a:off x="7596188" y="207963"/>
            <a:ext cx="1120775" cy="304800"/>
            <a:chOff x="4896" y="370"/>
            <a:chExt cx="706" cy="192"/>
          </a:xfrm>
        </p:grpSpPr>
        <p:sp>
          <p:nvSpPr>
            <p:cNvPr id="64"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6"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1. </a:t>
            </a:r>
            <a:r>
              <a:rPr lang="en-US" altLang="ko-KR" sz="2400" b="0">
                <a:solidFill>
                  <a:srgbClr val="B2B2B2"/>
                </a:solidFill>
                <a:latin typeface="Arial Black" panose="020B0A04020102020204" pitchFamily="34" charset="0"/>
                <a:ea typeface="HY울릉도L" pitchFamily="18" charset="-127"/>
              </a:rPr>
              <a:t>Product Information</a:t>
            </a:r>
          </a:p>
        </p:txBody>
      </p:sp>
      <p:pic>
        <p:nvPicPr>
          <p:cNvPr id="6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94263" y="2199871"/>
            <a:ext cx="2262000" cy="1263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20"/>
          <p:cNvPicPr>
            <a:picLocks noChangeAspect="1" noChangeArrowheads="1"/>
          </p:cNvPicPr>
          <p:nvPr/>
        </p:nvPicPr>
        <p:blipFill>
          <a:blip r:embed="rId5" cstate="print"/>
          <a:srcRect/>
          <a:stretch>
            <a:fillRect/>
          </a:stretch>
        </p:blipFill>
        <p:spPr bwMode="auto">
          <a:xfrm>
            <a:off x="5021993" y="2284125"/>
            <a:ext cx="1564876" cy="1326847"/>
          </a:xfrm>
          <a:prstGeom prst="rect">
            <a:avLst/>
          </a:prstGeom>
          <a:noFill/>
          <a:ln w="9525">
            <a:noFill/>
            <a:miter lim="800000"/>
            <a:headEnd/>
            <a:tailEnd/>
          </a:ln>
        </p:spPr>
      </p:pic>
    </p:spTree>
    <p:extLst>
      <p:ext uri="{BB962C8B-B14F-4D97-AF65-F5344CB8AC3E}">
        <p14:creationId xmlns:p14="http://schemas.microsoft.com/office/powerpoint/2010/main" val="250601624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6FE1FC55-AC7F-4176-93F5-E7631DF8C5A5}" type="slidenum">
              <a:rPr lang="en-US" altLang="ko-KR" smtClean="0"/>
              <a:pPr>
                <a:defRPr/>
              </a:pPr>
              <a:t>130</a:t>
            </a:fld>
            <a:endParaRPr lang="en-US" altLang="ko-KR" dirty="0"/>
          </a:p>
        </p:txBody>
      </p:sp>
      <p:sp>
        <p:nvSpPr>
          <p:cNvPr id="18" name="Rectangle 2"/>
          <p:cNvSpPr>
            <a:spLocks noChangeArrowheads="1"/>
          </p:cNvSpPr>
          <p:nvPr/>
        </p:nvSpPr>
        <p:spPr bwMode="auto">
          <a:xfrm>
            <a:off x="762000" y="1308100"/>
            <a:ext cx="3665538"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a:latin typeface="Arial" panose="020B0604020202020204" pitchFamily="34" charset="0"/>
              </a:rPr>
              <a:t> * Self-diagnosis CHECK LIST</a:t>
            </a:r>
          </a:p>
        </p:txBody>
      </p:sp>
      <p:sp>
        <p:nvSpPr>
          <p:cNvPr id="8" name="Rectangle 36"/>
          <p:cNvSpPr>
            <a:spLocks noChangeArrowheads="1"/>
          </p:cNvSpPr>
          <p:nvPr/>
        </p:nvSpPr>
        <p:spPr bwMode="auto">
          <a:xfrm>
            <a:off x="762000" y="938213"/>
            <a:ext cx="86635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a:t>
            </a:r>
            <a:r>
              <a:rPr lang="en-US" altLang="ko-KR" sz="1800" dirty="0" smtClean="0">
                <a:solidFill>
                  <a:srgbClr val="006699"/>
                </a:solidFill>
                <a:latin typeface="Arial Black" pitchFamily="34" charset="0"/>
              </a:rPr>
              <a:t>Trouble-Shooting </a:t>
            </a:r>
            <a:r>
              <a:rPr lang="it-IT" altLang="ko-KR" sz="1400" dirty="0" smtClean="0">
                <a:solidFill>
                  <a:srgbClr val="FF0000"/>
                </a:solidFill>
                <a:latin typeface="Arial Black" pitchFamily="34" charset="0"/>
              </a:rPr>
              <a:t>(Mono </a:t>
            </a:r>
            <a:r>
              <a:rPr lang="it-IT" altLang="ko-KR" sz="1400" dirty="0">
                <a:solidFill>
                  <a:srgbClr val="FF0000"/>
                </a:solidFill>
                <a:latin typeface="Arial Black" pitchFamily="34" charset="0"/>
              </a:rPr>
              <a:t>C,D,E,F / Bespoke Mono E,F)</a:t>
            </a:r>
            <a:endParaRPr lang="en-US" altLang="ko-KR" sz="1800" dirty="0">
              <a:solidFill>
                <a:srgbClr val="FF0000"/>
              </a:solidFill>
              <a:latin typeface="Arial Black" pitchFamily="34" charset="0"/>
            </a:endParaRPr>
          </a:p>
        </p:txBody>
      </p:sp>
      <p:pic>
        <p:nvPicPr>
          <p:cNvPr id="10" name="그림 9"/>
          <p:cNvPicPr>
            <a:picLocks noChangeAspect="1"/>
          </p:cNvPicPr>
          <p:nvPr/>
        </p:nvPicPr>
        <p:blipFill>
          <a:blip r:embed="rId2"/>
          <a:stretch>
            <a:fillRect/>
          </a:stretch>
        </p:blipFill>
        <p:spPr>
          <a:xfrm>
            <a:off x="997036" y="1720575"/>
            <a:ext cx="6442855" cy="4639812"/>
          </a:xfrm>
          <a:prstGeom prst="rect">
            <a:avLst/>
          </a:prstGeom>
        </p:spPr>
      </p:pic>
    </p:spTree>
    <p:extLst>
      <p:ext uri="{BB962C8B-B14F-4D97-AF65-F5344CB8AC3E}">
        <p14:creationId xmlns:p14="http://schemas.microsoft.com/office/powerpoint/2010/main" val="3951841574"/>
      </p:ext>
    </p:extLst>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4"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4510445A-ADE9-4F5D-84B6-2C97AC3D71E8}" type="slidenum">
              <a:rPr lang="en-US" altLang="ko-KR" smtClean="0"/>
              <a:pPr>
                <a:defRPr/>
              </a:pPr>
              <a:t>131</a:t>
            </a:fld>
            <a:endParaRPr lang="en-US" altLang="ko-KR" dirty="0"/>
          </a:p>
        </p:txBody>
      </p:sp>
      <p:sp>
        <p:nvSpPr>
          <p:cNvPr id="11"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5-1-3. </a:t>
            </a:r>
            <a:r>
              <a:rPr lang="en-US" altLang="ko-KR" sz="1400">
                <a:solidFill>
                  <a:srgbClr val="0033CC"/>
                </a:solidFill>
                <a:latin typeface="Arial" charset="0"/>
                <a:ea typeface="바탕" pitchFamily="18" charset="-127"/>
              </a:rPr>
              <a:t>Load Status Display Function</a:t>
            </a:r>
          </a:p>
        </p:txBody>
      </p:sp>
      <p:sp>
        <p:nvSpPr>
          <p:cNvPr id="12" name="Rectangle 5"/>
          <p:cNvSpPr>
            <a:spLocks noChangeArrowheads="1"/>
          </p:cNvSpPr>
          <p:nvPr/>
        </p:nvSpPr>
        <p:spPr bwMode="auto">
          <a:xfrm>
            <a:off x="2073566" y="1885047"/>
            <a:ext cx="67462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ts val="200"/>
              </a:spcBef>
            </a:pPr>
            <a:r>
              <a:rPr lang="en-US" altLang="ko-KR" sz="1200">
                <a:solidFill>
                  <a:schemeClr val="tx1"/>
                </a:solidFill>
                <a:latin typeface="Arial" charset="0"/>
                <a:ea typeface="바탕" pitchFamily="18" charset="-127"/>
              </a:rPr>
              <a:t>1) When pressing the “&lt;" and the </a:t>
            </a:r>
            <a:r>
              <a:rPr lang="en-US" altLang="ko-KR" sz="1200" smtClean="0">
                <a:solidFill>
                  <a:schemeClr val="tx1"/>
                </a:solidFill>
                <a:latin typeface="Arial" charset="0"/>
                <a:ea typeface="바탕" pitchFamily="18" charset="-127"/>
              </a:rPr>
              <a:t>“O" </a:t>
            </a:r>
            <a:r>
              <a:rPr lang="en-US" altLang="ko-KR" sz="1200">
                <a:solidFill>
                  <a:schemeClr val="tx1"/>
                </a:solidFill>
                <a:latin typeface="Arial" charset="0"/>
                <a:ea typeface="바탕" pitchFamily="18" charset="-127"/>
              </a:rPr>
              <a:t>buttons on the PANEL PCB at the same time for more than 6 seconds, the PANEL DISPLAY will be on and off with an interval of 0.5 second for about 6 seconds. At this time, release the “&lt;" and the </a:t>
            </a:r>
            <a:r>
              <a:rPr lang="en-US" altLang="ko-KR" sz="1200" smtClean="0">
                <a:solidFill>
                  <a:schemeClr val="tx1"/>
                </a:solidFill>
                <a:latin typeface="Arial" charset="0"/>
                <a:ea typeface="바탕" pitchFamily="18" charset="-127"/>
              </a:rPr>
              <a:t>“O" </a:t>
            </a:r>
            <a:r>
              <a:rPr lang="en-US" altLang="ko-KR" sz="1200">
                <a:solidFill>
                  <a:schemeClr val="tx1"/>
                </a:solidFill>
                <a:latin typeface="Arial" charset="0"/>
                <a:ea typeface="바탕" pitchFamily="18" charset="-127"/>
              </a:rPr>
              <a:t>buttons, and press the “&gt;" button. Then, it will go into the Load Display mode</a:t>
            </a:r>
            <a:r>
              <a:rPr lang="en-US" altLang="ko-KR" sz="1200" smtClean="0">
                <a:solidFill>
                  <a:schemeClr val="tx1"/>
                </a:solidFill>
                <a:latin typeface="Arial" charset="0"/>
                <a:ea typeface="바탕" pitchFamily="18" charset="-127"/>
              </a:rPr>
              <a:t>. </a:t>
            </a:r>
            <a:endParaRPr lang="en-US" altLang="ko-KR" sz="1200">
              <a:solidFill>
                <a:schemeClr val="tx1"/>
              </a:solidFill>
              <a:latin typeface="Arial" charset="0"/>
              <a:ea typeface="바탕" pitchFamily="18" charset="-127"/>
            </a:endParaRPr>
          </a:p>
        </p:txBody>
      </p:sp>
      <p:sp>
        <p:nvSpPr>
          <p:cNvPr id="30" name="직사각형 29"/>
          <p:cNvSpPr/>
          <p:nvPr/>
        </p:nvSpPr>
        <p:spPr>
          <a:xfrm>
            <a:off x="2073566" y="1621553"/>
            <a:ext cx="4572000" cy="246221"/>
          </a:xfrm>
          <a:prstGeom prst="rect">
            <a:avLst/>
          </a:prstGeom>
        </p:spPr>
        <p:txBody>
          <a:bodyPr>
            <a:spAutoFit/>
          </a:bodyPr>
          <a:lstStyle/>
          <a:p>
            <a:pPr marL="0" indent="0" eaLnBrk="1" hangingPunct="1">
              <a:spcBef>
                <a:spcPts val="200"/>
              </a:spcBef>
            </a:pPr>
            <a:r>
              <a:rPr lang="en-US" altLang="ko-KR" b="1">
                <a:solidFill>
                  <a:srgbClr val="0000FF"/>
                </a:solidFill>
                <a:latin typeface="Arial" charset="0"/>
                <a:ea typeface="바탕" pitchFamily="18" charset="-127"/>
              </a:rPr>
              <a:t>[RB38T* / RB36T* / RB34T*/ RL38T* / RL36T* / RL34T* models</a:t>
            </a:r>
            <a:r>
              <a:rPr lang="en-US" altLang="ko-KR" b="1" smtClean="0">
                <a:solidFill>
                  <a:srgbClr val="0000FF"/>
                </a:solidFill>
                <a:latin typeface="Arial" charset="0"/>
                <a:ea typeface="바탕" pitchFamily="18" charset="-127"/>
              </a:rPr>
              <a:t>]</a:t>
            </a:r>
            <a:endParaRPr lang="en-US" altLang="ko-KR" b="1">
              <a:solidFill>
                <a:srgbClr val="0000FF"/>
              </a:solidFill>
              <a:latin typeface="Arial" charset="0"/>
              <a:ea typeface="바탕" pitchFamily="18" charset="-127"/>
            </a:endParaRPr>
          </a:p>
        </p:txBody>
      </p:sp>
      <p:sp>
        <p:nvSpPr>
          <p:cNvPr id="31" name="직사각형 30"/>
          <p:cNvSpPr/>
          <p:nvPr/>
        </p:nvSpPr>
        <p:spPr>
          <a:xfrm>
            <a:off x="2073566" y="3425724"/>
            <a:ext cx="4572000" cy="246221"/>
          </a:xfrm>
          <a:prstGeom prst="rect">
            <a:avLst/>
          </a:prstGeom>
        </p:spPr>
        <p:txBody>
          <a:bodyPr>
            <a:spAutoFit/>
          </a:bodyPr>
          <a:lstStyle/>
          <a:p>
            <a:pPr marL="0" indent="0" eaLnBrk="1" hangingPunct="1">
              <a:spcBef>
                <a:spcPts val="200"/>
              </a:spcBef>
            </a:pPr>
            <a:r>
              <a:rPr lang="en-US" altLang="ko-KR" b="1" smtClean="0">
                <a:solidFill>
                  <a:srgbClr val="0000FF"/>
                </a:solidFill>
                <a:latin typeface="Arial" charset="0"/>
                <a:ea typeface="바탕" pitchFamily="18" charset="-127"/>
              </a:rPr>
              <a:t>[</a:t>
            </a:r>
            <a:r>
              <a:rPr lang="en-US" altLang="ko-KR" b="1">
                <a:solidFill>
                  <a:srgbClr val="0000FF"/>
                </a:solidFill>
                <a:latin typeface="Arial" charset="0"/>
                <a:ea typeface="바탕" pitchFamily="18" charset="-127"/>
              </a:rPr>
              <a:t>RB38A* / RB34A* / RL38A* / RL34A* models]</a:t>
            </a:r>
          </a:p>
        </p:txBody>
      </p:sp>
      <p:sp>
        <p:nvSpPr>
          <p:cNvPr id="32" name="직사각형 31"/>
          <p:cNvSpPr/>
          <p:nvPr/>
        </p:nvSpPr>
        <p:spPr>
          <a:xfrm>
            <a:off x="2140068" y="4751629"/>
            <a:ext cx="6679736" cy="1436291"/>
          </a:xfrm>
          <a:prstGeom prst="rect">
            <a:avLst/>
          </a:prstGeom>
        </p:spPr>
        <p:txBody>
          <a:bodyPr wrap="square">
            <a:spAutoFit/>
          </a:bodyPr>
          <a:lstStyle/>
          <a:p>
            <a:pPr eaLnBrk="1" hangingPunct="1">
              <a:spcBef>
                <a:spcPts val="200"/>
              </a:spcBef>
            </a:pPr>
            <a:r>
              <a:rPr lang="en-US" altLang="ko-KR" sz="1200">
                <a:solidFill>
                  <a:schemeClr val="tx1"/>
                </a:solidFill>
                <a:latin typeface="Arial" charset="0"/>
                <a:ea typeface="바탕" pitchFamily="18" charset="-127"/>
              </a:rPr>
              <a:t>2) The Load Display function shows what MICOM signals come out from MAIN PCB. But, it just indicates that there are MICOM signals coming out. It does not necessarily mean that the related parts (Loads) are operating. In other word, even though it shows a certain load working, the related part may not operate due to such as a defective PCB relay or the defective part itself (it needs checking). </a:t>
            </a:r>
          </a:p>
          <a:p>
            <a:pPr eaLnBrk="1" hangingPunct="1">
              <a:spcBef>
                <a:spcPts val="200"/>
              </a:spcBef>
            </a:pPr>
            <a:r>
              <a:rPr lang="en-US" altLang="ko-KR" sz="1200">
                <a:solidFill>
                  <a:schemeClr val="tx1"/>
                </a:solidFill>
                <a:latin typeface="Arial" charset="0"/>
                <a:ea typeface="바탕" pitchFamily="18" charset="-127"/>
              </a:rPr>
              <a:t>3) The Load Display function lasts for 30 seconds and then it goes back to the normal operation. </a:t>
            </a:r>
          </a:p>
          <a:p>
            <a:pPr eaLnBrk="1" hangingPunct="1">
              <a:spcBef>
                <a:spcPts val="200"/>
              </a:spcBef>
            </a:pPr>
            <a:r>
              <a:rPr lang="en-US" altLang="ko-KR" sz="1200">
                <a:solidFill>
                  <a:schemeClr val="tx1"/>
                </a:solidFill>
                <a:latin typeface="Arial" charset="0"/>
                <a:ea typeface="바탕" pitchFamily="18" charset="-127"/>
              </a:rPr>
              <a:t>4) The following image shows load locations with the LEDs.</a:t>
            </a:r>
          </a:p>
        </p:txBody>
      </p:sp>
      <p:sp>
        <p:nvSpPr>
          <p:cNvPr id="33" name="Rectangle 5"/>
          <p:cNvSpPr>
            <a:spLocks noChangeArrowheads="1"/>
          </p:cNvSpPr>
          <p:nvPr/>
        </p:nvSpPr>
        <p:spPr bwMode="auto">
          <a:xfrm>
            <a:off x="2073566" y="3663244"/>
            <a:ext cx="6613234" cy="104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179388" indent="-179388">
              <a:defRPr/>
            </a:pPr>
            <a:r>
              <a:rPr lang="en-US" altLang="ko-KR" sz="1200">
                <a:solidFill>
                  <a:schemeClr val="tx1"/>
                </a:solidFill>
                <a:latin typeface="Arial" charset="0"/>
                <a:ea typeface="바탕" pitchFamily="18" charset="-127"/>
              </a:rPr>
              <a:t>1) </a:t>
            </a:r>
            <a:r>
              <a:rPr lang="en-US" altLang="ko-KR" sz="1200">
                <a:latin typeface="Arial" charset="0"/>
                <a:ea typeface="돋움체" pitchFamily="49" charset="-127"/>
                <a:cs typeface="Arial" charset="0"/>
              </a:rPr>
              <a:t>During the Normal Operation, </a:t>
            </a:r>
            <a:r>
              <a:rPr lang="en-US" altLang="ko-KR" sz="1200">
                <a:latin typeface="Arial" pitchFamily="34" charset="0"/>
                <a:ea typeface="바탕" pitchFamily="18" charset="-127"/>
                <a:cs typeface="Arial" pitchFamily="34" charset="0"/>
              </a:rPr>
              <a:t>Press the “&lt;" and the “&gt;" buttons at the same time for 6 seconds. </a:t>
            </a:r>
            <a:r>
              <a:rPr lang="en-US" altLang="ko-KR" sz="1200" smtClean="0">
                <a:latin typeface="Arial" pitchFamily="34" charset="0"/>
                <a:ea typeface="바탕" pitchFamily="18" charset="-127"/>
                <a:cs typeface="Arial" pitchFamily="34" charset="0"/>
              </a:rPr>
              <a:t>and </a:t>
            </a:r>
            <a:r>
              <a:rPr lang="en-US" altLang="ko-KR" sz="1200">
                <a:latin typeface="Arial" pitchFamily="34" charset="0"/>
                <a:ea typeface="바탕" pitchFamily="18" charset="-127"/>
                <a:cs typeface="Arial" pitchFamily="34" charset="0"/>
              </a:rPr>
              <a:t>then, When all LEDs are blinking, press the “&gt;" button once. </a:t>
            </a:r>
            <a:r>
              <a:rPr lang="en-US" altLang="ko-KR" sz="1200">
                <a:solidFill>
                  <a:schemeClr val="tx1"/>
                </a:solidFill>
                <a:latin typeface="Arial" charset="0"/>
                <a:ea typeface="바탕" pitchFamily="18" charset="-127"/>
              </a:rPr>
              <a:t>Then, number ‘1’ will blink. </a:t>
            </a:r>
            <a:r>
              <a:rPr lang="en-US" altLang="ko-KR" sz="1200" smtClean="0">
                <a:solidFill>
                  <a:schemeClr val="tx1"/>
                </a:solidFill>
                <a:latin typeface="Arial" charset="0"/>
                <a:ea typeface="바탕" pitchFamily="18" charset="-127"/>
              </a:rPr>
              <a:t>At </a:t>
            </a:r>
            <a:r>
              <a:rPr lang="en-US" altLang="ko-KR" sz="1200">
                <a:solidFill>
                  <a:schemeClr val="tx1"/>
                </a:solidFill>
                <a:latin typeface="Arial" charset="0"/>
                <a:ea typeface="바탕" pitchFamily="18" charset="-127"/>
              </a:rPr>
              <a:t>this time, press the ‘&gt;’ button until the number </a:t>
            </a:r>
            <a:r>
              <a:rPr lang="en-US" altLang="ko-KR" sz="1200" smtClean="0">
                <a:solidFill>
                  <a:schemeClr val="tx1"/>
                </a:solidFill>
                <a:latin typeface="Arial" charset="0"/>
                <a:ea typeface="바탕" pitchFamily="18" charset="-127"/>
              </a:rPr>
              <a:t>‘</a:t>
            </a:r>
            <a:r>
              <a:rPr lang="en-US" altLang="ko-KR" sz="1200" b="1" smtClean="0">
                <a:solidFill>
                  <a:schemeClr val="tx1"/>
                </a:solidFill>
                <a:latin typeface="Arial" charset="0"/>
                <a:ea typeface="바탕" pitchFamily="18" charset="-127"/>
              </a:rPr>
              <a:t>7</a:t>
            </a:r>
            <a:r>
              <a:rPr lang="en-US" altLang="ko-KR" sz="1200" smtClean="0">
                <a:solidFill>
                  <a:schemeClr val="tx1"/>
                </a:solidFill>
                <a:latin typeface="Arial" charset="0"/>
                <a:ea typeface="바탕" pitchFamily="18" charset="-127"/>
              </a:rPr>
              <a:t>’ </a:t>
            </a:r>
            <a:r>
              <a:rPr lang="en-US" altLang="ko-KR" sz="1200">
                <a:solidFill>
                  <a:schemeClr val="tx1"/>
                </a:solidFill>
                <a:latin typeface="Arial" charset="0"/>
                <a:ea typeface="바탕" pitchFamily="18" charset="-127"/>
              </a:rPr>
              <a:t>blinks. At this time, press the ‘O’ button.</a:t>
            </a:r>
            <a:endParaRPr lang="en-US" altLang="ko-KR" sz="1200">
              <a:latin typeface="Arial" pitchFamily="34" charset="0"/>
              <a:ea typeface="돋움체" pitchFamily="49" charset="-127"/>
              <a:cs typeface="Arial" pitchFamily="34" charset="0"/>
            </a:endParaRPr>
          </a:p>
          <a:p>
            <a:pPr eaLnBrk="1" hangingPunct="1">
              <a:spcBef>
                <a:spcPts val="200"/>
              </a:spcBef>
            </a:pPr>
            <a:endParaRPr lang="en-US" altLang="ko-KR" sz="1200">
              <a:solidFill>
                <a:schemeClr val="tx1"/>
              </a:solidFill>
              <a:latin typeface="Arial" charset="0"/>
              <a:ea typeface="바탕" pitchFamily="18" charset="-127"/>
            </a:endParaRPr>
          </a:p>
        </p:txBody>
      </p:sp>
      <p:sp>
        <p:nvSpPr>
          <p:cNvPr id="34"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5-1. Check-List before Trouble-Shooting</a:t>
            </a:r>
          </a:p>
        </p:txBody>
      </p:sp>
      <p:sp>
        <p:nvSpPr>
          <p:cNvPr id="3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856211" y="1672160"/>
            <a:ext cx="853226" cy="1823168"/>
          </a:xfrm>
          <a:prstGeom prst="rect">
            <a:avLst/>
          </a:prstGeom>
        </p:spPr>
      </p:pic>
      <p:pic>
        <p:nvPicPr>
          <p:cNvPr id="3" name="그림 2"/>
          <p:cNvPicPr>
            <a:picLocks noChangeAspect="1"/>
          </p:cNvPicPr>
          <p:nvPr/>
        </p:nvPicPr>
        <p:blipFill>
          <a:blip r:embed="rId3"/>
          <a:stretch>
            <a:fillRect/>
          </a:stretch>
        </p:blipFill>
        <p:spPr>
          <a:xfrm>
            <a:off x="855181" y="3495328"/>
            <a:ext cx="858982" cy="1826849"/>
          </a:xfrm>
          <a:prstGeom prst="rect">
            <a:avLst/>
          </a:prstGeom>
        </p:spPr>
      </p:pic>
    </p:spTree>
    <p:extLst>
      <p:ext uri="{BB962C8B-B14F-4D97-AF65-F5344CB8AC3E}">
        <p14:creationId xmlns:p14="http://schemas.microsoft.com/office/powerpoint/2010/main" val="2726332033"/>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9933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79EE0A4C-1DC5-42E2-A5BB-7771639D0842}" type="slidenum">
              <a:rPr lang="en-US" altLang="ko-KR" smtClean="0"/>
              <a:pPr>
                <a:defRPr/>
              </a:pPr>
              <a:t>132</a:t>
            </a:fld>
            <a:endParaRPr lang="en-US" altLang="ko-KR" dirty="0"/>
          </a:p>
        </p:txBody>
      </p:sp>
      <p:sp>
        <p:nvSpPr>
          <p:cNvPr id="11" name="Rectangle 5"/>
          <p:cNvSpPr>
            <a:spLocks noChangeArrowheads="1"/>
          </p:cNvSpPr>
          <p:nvPr/>
        </p:nvSpPr>
        <p:spPr bwMode="auto">
          <a:xfrm>
            <a:off x="762000" y="1316038"/>
            <a:ext cx="3665538" cy="29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a:t>
            </a:r>
            <a:r>
              <a:rPr lang="en-US" altLang="ko-KR" sz="1300" dirty="0" smtClean="0">
                <a:latin typeface="Arial" panose="020B0604020202020204" pitchFamily="34" charset="0"/>
              </a:rPr>
              <a:t>Load </a:t>
            </a:r>
            <a:r>
              <a:rPr lang="en-US" altLang="ko-KR" sz="1300" dirty="0">
                <a:latin typeface="Arial" panose="020B0604020202020204" pitchFamily="34" charset="0"/>
              </a:rPr>
              <a:t>mode Check list</a:t>
            </a:r>
          </a:p>
        </p:txBody>
      </p:sp>
      <p:pic>
        <p:nvPicPr>
          <p:cNvPr id="3" name="그림 2"/>
          <p:cNvPicPr>
            <a:picLocks noChangeAspect="1"/>
          </p:cNvPicPr>
          <p:nvPr/>
        </p:nvPicPr>
        <p:blipFill>
          <a:blip r:embed="rId2"/>
          <a:stretch>
            <a:fillRect/>
          </a:stretch>
        </p:blipFill>
        <p:spPr>
          <a:xfrm>
            <a:off x="1349954" y="1611375"/>
            <a:ext cx="5965494" cy="4698360"/>
          </a:xfrm>
          <a:prstGeom prst="rect">
            <a:avLst/>
          </a:prstGeom>
        </p:spPr>
      </p:pic>
      <p:sp>
        <p:nvSpPr>
          <p:cNvPr id="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4189775979"/>
      </p:ext>
    </p:extLst>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16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9933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79EE0A4C-1DC5-42E2-A5BB-7771639D0842}" type="slidenum">
              <a:rPr lang="en-US" altLang="ko-KR" smtClean="0"/>
              <a:pPr>
                <a:defRPr/>
              </a:pPr>
              <a:t>133</a:t>
            </a:fld>
            <a:endParaRPr lang="en-US" altLang="ko-KR" dirty="0"/>
          </a:p>
        </p:txBody>
      </p:sp>
      <p:sp>
        <p:nvSpPr>
          <p:cNvPr id="10" name="Rectangle 5"/>
          <p:cNvSpPr>
            <a:spLocks noChangeArrowheads="1"/>
          </p:cNvSpPr>
          <p:nvPr/>
        </p:nvSpPr>
        <p:spPr bwMode="auto">
          <a:xfrm>
            <a:off x="762000" y="1316038"/>
            <a:ext cx="3665538" cy="29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88913" indent="-188913">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eaLnBrk="1" latinLnBrk="1" hangingPunct="1">
              <a:lnSpc>
                <a:spcPct val="110000"/>
              </a:lnSpc>
              <a:buFont typeface="Wingdings" panose="05000000000000000000" pitchFamily="2" charset="2"/>
              <a:buNone/>
            </a:pPr>
            <a:r>
              <a:rPr lang="en-US" altLang="ko-KR" sz="1300" dirty="0">
                <a:latin typeface="Arial" panose="020B0604020202020204" pitchFamily="34" charset="0"/>
              </a:rPr>
              <a:t> * </a:t>
            </a:r>
            <a:r>
              <a:rPr lang="en-US" altLang="ko-KR" sz="1300" dirty="0" smtClean="0">
                <a:latin typeface="Arial" panose="020B0604020202020204" pitchFamily="34" charset="0"/>
              </a:rPr>
              <a:t>Load </a:t>
            </a:r>
            <a:r>
              <a:rPr lang="en-US" altLang="ko-KR" sz="1300" dirty="0">
                <a:latin typeface="Arial" panose="020B0604020202020204" pitchFamily="34" charset="0"/>
              </a:rPr>
              <a:t>mode Check list</a:t>
            </a:r>
          </a:p>
        </p:txBody>
      </p:sp>
      <p:pic>
        <p:nvPicPr>
          <p:cNvPr id="12" name="그림 11"/>
          <p:cNvPicPr>
            <a:picLocks noChangeAspect="1"/>
          </p:cNvPicPr>
          <p:nvPr/>
        </p:nvPicPr>
        <p:blipFill>
          <a:blip r:embed="rId2"/>
          <a:stretch>
            <a:fillRect/>
          </a:stretch>
        </p:blipFill>
        <p:spPr>
          <a:xfrm>
            <a:off x="2823196" y="1523134"/>
            <a:ext cx="5112712" cy="4802851"/>
          </a:xfrm>
          <a:prstGeom prst="rect">
            <a:avLst/>
          </a:prstGeom>
        </p:spPr>
      </p:pic>
      <p:pic>
        <p:nvPicPr>
          <p:cNvPr id="13" name="그림 12"/>
          <p:cNvPicPr>
            <a:picLocks noChangeAspect="1"/>
          </p:cNvPicPr>
          <p:nvPr/>
        </p:nvPicPr>
        <p:blipFill>
          <a:blip r:embed="rId3"/>
          <a:stretch>
            <a:fillRect/>
          </a:stretch>
        </p:blipFill>
        <p:spPr>
          <a:xfrm>
            <a:off x="1101783" y="2707352"/>
            <a:ext cx="1104900" cy="1543050"/>
          </a:xfrm>
          <a:prstGeom prst="rect">
            <a:avLst/>
          </a:prstGeom>
        </p:spPr>
      </p:pic>
      <p:sp>
        <p:nvSpPr>
          <p:cNvPr id="14" name="직사각형 13"/>
          <p:cNvSpPr/>
          <p:nvPr/>
        </p:nvSpPr>
        <p:spPr>
          <a:xfrm>
            <a:off x="2823196" y="1280349"/>
            <a:ext cx="4708340" cy="253916"/>
          </a:xfrm>
          <a:prstGeom prst="rect">
            <a:avLst/>
          </a:prstGeom>
        </p:spPr>
        <p:txBody>
          <a:bodyPr wrap="none">
            <a:spAutoFit/>
          </a:bodyPr>
          <a:lstStyle/>
          <a:p>
            <a:pPr marL="0" indent="0" eaLnBrk="1" hangingPunct="1">
              <a:spcBef>
                <a:spcPts val="200"/>
              </a:spcBef>
            </a:pPr>
            <a:r>
              <a:rPr lang="en-US" altLang="ko-KR" sz="1050" b="1" smtClean="0">
                <a:solidFill>
                  <a:srgbClr val="0000FF"/>
                </a:solidFill>
                <a:latin typeface="Arial" charset="0"/>
                <a:ea typeface="바탕" pitchFamily="18" charset="-127"/>
              </a:rPr>
              <a:t>[Twin Cooling models only : </a:t>
            </a:r>
            <a:r>
              <a:rPr lang="en-US" altLang="ko-KR" sz="1050" b="1">
                <a:solidFill>
                  <a:srgbClr val="0000FF"/>
                </a:solidFill>
                <a:latin typeface="Arial" charset="0"/>
                <a:ea typeface="바탕" pitchFamily="18" charset="-127"/>
              </a:rPr>
              <a:t>RB38A</a:t>
            </a:r>
            <a:r>
              <a:rPr lang="en-US" altLang="ko-KR" sz="1050" b="1" smtClean="0">
                <a:solidFill>
                  <a:srgbClr val="0000FF"/>
                </a:solidFill>
                <a:latin typeface="Arial" charset="0"/>
                <a:ea typeface="바탕" pitchFamily="18" charset="-127"/>
              </a:rPr>
              <a:t>***A** /</a:t>
            </a:r>
            <a:r>
              <a:rPr lang="en-US" altLang="ko-KR" sz="1050" b="1">
                <a:solidFill>
                  <a:srgbClr val="0000FF"/>
                </a:solidFill>
                <a:latin typeface="Arial" charset="0"/>
                <a:ea typeface="바탕" pitchFamily="18" charset="-127"/>
              </a:rPr>
              <a:t> RB38A</a:t>
            </a:r>
            <a:r>
              <a:rPr lang="en-US" altLang="ko-KR" sz="1050" b="1" smtClean="0">
                <a:solidFill>
                  <a:srgbClr val="0000FF"/>
                </a:solidFill>
                <a:latin typeface="Arial" charset="0"/>
                <a:ea typeface="바탕" pitchFamily="18" charset="-127"/>
              </a:rPr>
              <a:t>***B** / </a:t>
            </a:r>
            <a:r>
              <a:rPr lang="en-US" altLang="ko-KR" sz="1050" b="1">
                <a:solidFill>
                  <a:srgbClr val="0000FF"/>
                </a:solidFill>
                <a:latin typeface="Arial" charset="0"/>
                <a:ea typeface="바탕" pitchFamily="18" charset="-127"/>
              </a:rPr>
              <a:t>RB38A</a:t>
            </a:r>
            <a:r>
              <a:rPr lang="en-US" altLang="ko-KR" sz="1050" b="1" smtClean="0">
                <a:solidFill>
                  <a:srgbClr val="0000FF"/>
                </a:solidFill>
                <a:latin typeface="Arial" charset="0"/>
                <a:ea typeface="바탕" pitchFamily="18" charset="-127"/>
              </a:rPr>
              <a:t>***3**] </a:t>
            </a:r>
            <a:endParaRPr lang="en-US" altLang="ko-KR" sz="1050" b="1">
              <a:solidFill>
                <a:srgbClr val="0000FF"/>
              </a:solidFill>
              <a:latin typeface="Arial" charset="0"/>
              <a:ea typeface="바탕" pitchFamily="18" charset="-127"/>
            </a:endParaRPr>
          </a:p>
        </p:txBody>
      </p:sp>
      <p:sp>
        <p:nvSpPr>
          <p:cNvPr id="1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1190561282"/>
      </p:ext>
    </p:extLst>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5-1-4. </a:t>
            </a:r>
            <a:r>
              <a:rPr lang="en-US" altLang="ko-KR" sz="1400">
                <a:solidFill>
                  <a:srgbClr val="0033CC"/>
                </a:solidFill>
                <a:latin typeface="Arial" charset="0"/>
                <a:ea typeface="바탕" pitchFamily="18" charset="-127"/>
              </a:rPr>
              <a:t>Restoration of Previous Settings upon Instant Power Outage</a:t>
            </a:r>
          </a:p>
        </p:txBody>
      </p:sp>
      <p:sp>
        <p:nvSpPr>
          <p:cNvPr id="100355" name="Rectangle 5"/>
          <p:cNvSpPr>
            <a:spLocks noChangeArrowheads="1"/>
          </p:cNvSpPr>
          <p:nvPr/>
        </p:nvSpPr>
        <p:spPr bwMode="auto">
          <a:xfrm>
            <a:off x="892175" y="1546225"/>
            <a:ext cx="8001000" cy="162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ts val="200"/>
              </a:spcBef>
            </a:pPr>
            <a:r>
              <a:rPr lang="en-US" altLang="ko-KR" sz="1200" dirty="0">
                <a:solidFill>
                  <a:schemeClr val="tx1"/>
                </a:solidFill>
                <a:latin typeface="Arial" charset="0"/>
                <a:ea typeface="바탕" pitchFamily="18" charset="-127"/>
              </a:rPr>
              <a:t>1) If the Display Panel is initialized by the instant power outage, it will cause customer inquiries. To prevent this, when the power is restored, the previous settings will be restored or reset based on the inside temperature of the Freezer Compartment. </a:t>
            </a:r>
          </a:p>
          <a:p>
            <a:pPr eaLnBrk="1" hangingPunct="1">
              <a:spcBef>
                <a:spcPts val="200"/>
              </a:spcBef>
            </a:pPr>
            <a:r>
              <a:rPr lang="en-US" altLang="ko-KR" sz="1200" dirty="0">
                <a:solidFill>
                  <a:schemeClr val="tx1"/>
                </a:solidFill>
                <a:latin typeface="Arial" charset="0"/>
                <a:ea typeface="바탕" pitchFamily="18" charset="-127"/>
              </a:rPr>
              <a:t>2) Upon the initial power on, it checks its Freezer temperature. When it is lower than +10℃, it is to be considered as an instant power failure and it brings back all its previous operation functions (such as Power Freeze, Vacation, Fridge, </a:t>
            </a:r>
            <a:r>
              <a:rPr lang="en-US" altLang="ko-KR" sz="1200" dirty="0" smtClean="0">
                <a:solidFill>
                  <a:schemeClr val="tx1"/>
                </a:solidFill>
                <a:latin typeface="Arial" charset="0"/>
                <a:ea typeface="바탕" pitchFamily="18" charset="-127"/>
              </a:rPr>
              <a:t>Freezer, </a:t>
            </a:r>
            <a:r>
              <a:rPr lang="en-US" altLang="ko-KR" sz="1200" dirty="0" err="1">
                <a:solidFill>
                  <a:schemeClr val="tx1"/>
                </a:solidFill>
                <a:latin typeface="Arial" charset="0"/>
                <a:ea typeface="바탕" pitchFamily="18" charset="-127"/>
              </a:rPr>
              <a:t>etc</a:t>
            </a:r>
            <a:r>
              <a:rPr lang="en-US" altLang="ko-KR" sz="1200" dirty="0">
                <a:solidFill>
                  <a:schemeClr val="tx1"/>
                </a:solidFill>
                <a:latin typeface="Arial" charset="0"/>
                <a:ea typeface="바탕" pitchFamily="18" charset="-127"/>
              </a:rPr>
              <a:t>) related to the panel display. </a:t>
            </a:r>
          </a:p>
          <a:p>
            <a:pPr eaLnBrk="1" hangingPunct="1">
              <a:spcBef>
                <a:spcPts val="200"/>
              </a:spcBef>
            </a:pPr>
            <a:r>
              <a:rPr lang="en-US" altLang="ko-KR" sz="1200" dirty="0">
                <a:solidFill>
                  <a:schemeClr val="tx1"/>
                </a:solidFill>
                <a:latin typeface="Arial" charset="0"/>
                <a:ea typeface="바탕" pitchFamily="18" charset="-127"/>
              </a:rPr>
              <a:t>3) When it is higher than +10℃, it is to be considered as a long-period power failure and it will initialize the panel display. (Freezer : Automatically set to -19</a:t>
            </a:r>
            <a:r>
              <a:rPr lang="en-US" altLang="ko-KR" sz="1200" dirty="0" smtClean="0">
                <a:solidFill>
                  <a:schemeClr val="tx1"/>
                </a:solidFill>
                <a:latin typeface="Arial" charset="0"/>
                <a:ea typeface="바탕" pitchFamily="18" charset="-127"/>
              </a:rPr>
              <a:t>℃, </a:t>
            </a:r>
            <a:r>
              <a:rPr lang="en-US" altLang="ko-KR" sz="1200" dirty="0">
                <a:solidFill>
                  <a:schemeClr val="tx1"/>
                </a:solidFill>
                <a:latin typeface="Arial" charset="0"/>
                <a:ea typeface="바탕" pitchFamily="18" charset="-127"/>
              </a:rPr>
              <a:t>Fridge : Automatically set to 3</a:t>
            </a:r>
            <a:r>
              <a:rPr lang="en-US" altLang="ko-KR" sz="1200" dirty="0" smtClean="0">
                <a:solidFill>
                  <a:schemeClr val="tx1"/>
                </a:solidFill>
                <a:latin typeface="Arial" charset="0"/>
                <a:ea typeface="바탕" pitchFamily="18" charset="-127"/>
              </a:rPr>
              <a:t>℃)</a:t>
            </a:r>
            <a:endParaRPr lang="en-US" altLang="ko-KR" sz="1200" dirty="0">
              <a:solidFill>
                <a:schemeClr val="tx1"/>
              </a:solidFill>
              <a:latin typeface="Arial" charset="0"/>
              <a:ea typeface="바탕" pitchFamily="18" charset="-127"/>
            </a:endParaRPr>
          </a:p>
        </p:txBody>
      </p:sp>
      <p:sp>
        <p:nvSpPr>
          <p:cNvPr id="100356"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0357"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93A407FF-FE4F-4999-A6A4-9BD04A7145D9}" type="slidenum">
              <a:rPr lang="en-US" altLang="ko-KR" smtClean="0"/>
              <a:pPr>
                <a:defRPr/>
              </a:pPr>
              <a:t>134</a:t>
            </a:fld>
            <a:endParaRPr lang="en-US" altLang="ko-KR" dirty="0"/>
          </a:p>
        </p:txBody>
      </p:sp>
      <p:sp>
        <p:nvSpPr>
          <p:cNvPr id="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814284774"/>
      </p:ext>
    </p:extLst>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5-1-5. </a:t>
            </a:r>
            <a:r>
              <a:rPr lang="en-US" altLang="ko-KR" sz="1400">
                <a:solidFill>
                  <a:srgbClr val="0033CC"/>
                </a:solidFill>
                <a:latin typeface="Arial" charset="0"/>
                <a:ea typeface="바탕" pitchFamily="18" charset="-127"/>
              </a:rPr>
              <a:t>Demo Mode Function for Store Display</a:t>
            </a:r>
          </a:p>
        </p:txBody>
      </p:sp>
      <p:sp>
        <p:nvSpPr>
          <p:cNvPr id="101379" name="Rectangle 5"/>
          <p:cNvSpPr>
            <a:spLocks noChangeArrowheads="1"/>
          </p:cNvSpPr>
          <p:nvPr/>
        </p:nvSpPr>
        <p:spPr bwMode="auto">
          <a:xfrm>
            <a:off x="892175" y="1606550"/>
            <a:ext cx="8001000" cy="1646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228600" indent="-228600" eaLnBrk="1" hangingPunct="1">
              <a:spcBef>
                <a:spcPts val="200"/>
              </a:spcBef>
              <a:buAutoNum type="arabicParenR"/>
            </a:pPr>
            <a:r>
              <a:rPr lang="en-US" altLang="ko-KR" sz="1200" smtClean="0">
                <a:solidFill>
                  <a:schemeClr val="tx1"/>
                </a:solidFill>
                <a:latin typeface="Arial" charset="0"/>
                <a:ea typeface="바탕" pitchFamily="18" charset="-127"/>
              </a:rPr>
              <a:t>When </a:t>
            </a:r>
            <a:r>
              <a:rPr lang="en-US" altLang="ko-KR" sz="1200">
                <a:solidFill>
                  <a:schemeClr val="tx1"/>
                </a:solidFill>
                <a:latin typeface="Arial" charset="0"/>
                <a:ea typeface="바탕" pitchFamily="18" charset="-127"/>
              </a:rPr>
              <a:t>pressing the “&lt;" and the </a:t>
            </a:r>
            <a:r>
              <a:rPr lang="en-US" altLang="ko-KR" sz="1200" smtClean="0">
                <a:solidFill>
                  <a:schemeClr val="tx1"/>
                </a:solidFill>
                <a:latin typeface="Arial" charset="0"/>
                <a:ea typeface="바탕" pitchFamily="18" charset="-127"/>
              </a:rPr>
              <a:t>“&gt;" </a:t>
            </a:r>
            <a:r>
              <a:rPr lang="en-US" altLang="ko-KR" sz="1200">
                <a:solidFill>
                  <a:schemeClr val="tx1"/>
                </a:solidFill>
                <a:latin typeface="Arial" charset="0"/>
                <a:ea typeface="바탕" pitchFamily="18" charset="-127"/>
              </a:rPr>
              <a:t>buttons on the PANEL PCB at the same time for more than 6 seconds, the PANEL DISPLAY will be on and off with an interval of 0.5 second for about 6 seconds. At this time, release the “&lt;" and the </a:t>
            </a:r>
            <a:r>
              <a:rPr lang="en-US" altLang="ko-KR" sz="1200" smtClean="0">
                <a:solidFill>
                  <a:schemeClr val="tx1"/>
                </a:solidFill>
                <a:latin typeface="Arial" charset="0"/>
                <a:ea typeface="바탕" pitchFamily="18" charset="-127"/>
              </a:rPr>
              <a:t>“&gt;" </a:t>
            </a:r>
            <a:r>
              <a:rPr lang="en-US" altLang="ko-KR" sz="1200">
                <a:solidFill>
                  <a:schemeClr val="tx1"/>
                </a:solidFill>
                <a:latin typeface="Arial" charset="0"/>
                <a:ea typeface="바탕" pitchFamily="18" charset="-127"/>
              </a:rPr>
              <a:t>buttons, and press the </a:t>
            </a:r>
            <a:r>
              <a:rPr lang="en-US" altLang="ko-KR" sz="1200" smtClean="0">
                <a:solidFill>
                  <a:schemeClr val="tx1"/>
                </a:solidFill>
                <a:latin typeface="Arial" charset="0"/>
                <a:ea typeface="바탕" pitchFamily="18" charset="-127"/>
              </a:rPr>
              <a:t>“O" </a:t>
            </a:r>
            <a:r>
              <a:rPr lang="en-US" altLang="ko-KR" sz="1200">
                <a:solidFill>
                  <a:schemeClr val="tx1"/>
                </a:solidFill>
                <a:latin typeface="Arial" charset="0"/>
                <a:ea typeface="바탕" pitchFamily="18" charset="-127"/>
              </a:rPr>
              <a:t>button. Then, it will go into the </a:t>
            </a:r>
            <a:r>
              <a:rPr lang="en-US" altLang="ko-KR" sz="1200" smtClean="0">
                <a:solidFill>
                  <a:schemeClr val="tx1"/>
                </a:solidFill>
                <a:latin typeface="Arial" charset="0"/>
                <a:ea typeface="바탕" pitchFamily="18" charset="-127"/>
              </a:rPr>
              <a:t>Demo </a:t>
            </a:r>
            <a:r>
              <a:rPr lang="en-US" altLang="ko-KR" sz="1200">
                <a:solidFill>
                  <a:schemeClr val="tx1"/>
                </a:solidFill>
                <a:latin typeface="Arial" charset="0"/>
                <a:ea typeface="바탕" pitchFamily="18" charset="-127"/>
              </a:rPr>
              <a:t>mode. </a:t>
            </a:r>
            <a:endParaRPr lang="en-US" altLang="ko-KR" sz="1200" smtClean="0">
              <a:solidFill>
                <a:schemeClr val="tx1"/>
              </a:solidFill>
              <a:latin typeface="Arial" charset="0"/>
              <a:ea typeface="바탕" pitchFamily="18" charset="-127"/>
            </a:endParaRPr>
          </a:p>
          <a:p>
            <a:pPr marL="228600" indent="-228600" eaLnBrk="1" hangingPunct="1">
              <a:spcBef>
                <a:spcPts val="200"/>
              </a:spcBef>
              <a:buAutoNum type="arabicParenR"/>
            </a:pPr>
            <a:r>
              <a:rPr lang="en-US" altLang="ko-KR" sz="1200" smtClean="0">
                <a:solidFill>
                  <a:schemeClr val="tx1"/>
                </a:solidFill>
                <a:latin typeface="Arial" charset="0"/>
                <a:ea typeface="바탕" pitchFamily="18" charset="-127"/>
              </a:rPr>
              <a:t>When </a:t>
            </a:r>
            <a:r>
              <a:rPr lang="en-US" altLang="ko-KR" sz="1200">
                <a:solidFill>
                  <a:schemeClr val="tx1"/>
                </a:solidFill>
                <a:latin typeface="Arial" charset="0"/>
                <a:ea typeface="바탕" pitchFamily="18" charset="-127"/>
              </a:rPr>
              <a:t>the unit is in Demo Mode, all the functions including the Display Panel works normal. But, the Compressor does not operate. </a:t>
            </a:r>
          </a:p>
          <a:p>
            <a:pPr eaLnBrk="1" hangingPunct="1">
              <a:spcBef>
                <a:spcPts val="200"/>
              </a:spcBef>
            </a:pPr>
            <a:r>
              <a:rPr lang="en-US" altLang="ko-KR" sz="1200" smtClean="0">
                <a:solidFill>
                  <a:schemeClr val="tx1"/>
                </a:solidFill>
                <a:latin typeface="Arial" charset="0"/>
                <a:ea typeface="바탕" pitchFamily="18" charset="-127"/>
              </a:rPr>
              <a:t>3) </a:t>
            </a:r>
            <a:r>
              <a:rPr lang="en-US" altLang="ko-KR" sz="1200">
                <a:solidFill>
                  <a:schemeClr val="tx1"/>
                </a:solidFill>
                <a:latin typeface="Arial" charset="0"/>
                <a:ea typeface="바탕" pitchFamily="18" charset="-127"/>
              </a:rPr>
              <a:t>To cancel the Demo Mode, press the same buttons </a:t>
            </a:r>
            <a:r>
              <a:rPr lang="en-US" altLang="ko-KR" sz="1200" smtClean="0">
                <a:solidFill>
                  <a:schemeClr val="tx1"/>
                </a:solidFill>
                <a:latin typeface="Arial" charset="0"/>
                <a:ea typeface="바탕" pitchFamily="18" charset="-127"/>
              </a:rPr>
              <a:t>as </a:t>
            </a:r>
            <a:r>
              <a:rPr lang="en-US" altLang="ko-KR" sz="1200">
                <a:solidFill>
                  <a:schemeClr val="tx1"/>
                </a:solidFill>
                <a:latin typeface="Arial" charset="0"/>
                <a:ea typeface="바탕" pitchFamily="18" charset="-127"/>
              </a:rPr>
              <a:t>you enter into the Demo Mode or turn off its power. </a:t>
            </a:r>
          </a:p>
          <a:p>
            <a:pPr eaLnBrk="1" hangingPunct="1">
              <a:spcBef>
                <a:spcPts val="200"/>
              </a:spcBef>
            </a:pPr>
            <a:r>
              <a:rPr lang="en-US" altLang="ko-KR" sz="1200" smtClean="0">
                <a:solidFill>
                  <a:schemeClr val="tx1"/>
                </a:solidFill>
                <a:latin typeface="Arial" charset="0"/>
                <a:ea typeface="바탕" pitchFamily="18" charset="-127"/>
              </a:rPr>
              <a:t>4) </a:t>
            </a:r>
            <a:r>
              <a:rPr lang="en-US" altLang="ko-KR" sz="1200">
                <a:solidFill>
                  <a:schemeClr val="tx1"/>
                </a:solidFill>
                <a:latin typeface="Arial" charset="0"/>
                <a:ea typeface="바탕" pitchFamily="18" charset="-127"/>
              </a:rPr>
              <a:t>Also, when the Freezer or Fridge room temperature goes over 65℃ during the Demo Mode, it will go back to the normal cooling operation.</a:t>
            </a:r>
          </a:p>
        </p:txBody>
      </p:sp>
      <p:sp>
        <p:nvSpPr>
          <p:cNvPr id="101380"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1381"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2" name="슬라이드 번호 개체 틀 16"/>
          <p:cNvSpPr>
            <a:spLocks noGrp="1"/>
          </p:cNvSpPr>
          <p:nvPr>
            <p:ph type="sldNum" sz="quarter" idx="12"/>
          </p:nvPr>
        </p:nvSpPr>
        <p:spPr>
          <a:xfrm>
            <a:off x="6553200" y="6472238"/>
            <a:ext cx="2133600" cy="265112"/>
          </a:xfrm>
        </p:spPr>
        <p:txBody>
          <a:bodyPr anchor="b"/>
          <a:lstStyle/>
          <a:p>
            <a:pPr>
              <a:defRPr/>
            </a:pPr>
            <a:fld id="{C38243F9-46A5-481E-93A5-13676A044219}" type="slidenum">
              <a:rPr lang="en-US" altLang="ko-KR" smtClean="0"/>
              <a:pPr>
                <a:defRPr/>
              </a:pPr>
              <a:t>135</a:t>
            </a:fld>
            <a:endParaRPr lang="en-US" altLang="ko-KR" dirty="0"/>
          </a:p>
        </p:txBody>
      </p:sp>
      <p:sp>
        <p:nvSpPr>
          <p:cNvPr id="13" name="Rectangle 3"/>
          <p:cNvSpPr>
            <a:spLocks noChangeArrowheads="1"/>
          </p:cNvSpPr>
          <p:nvPr/>
        </p:nvSpPr>
        <p:spPr bwMode="auto">
          <a:xfrm>
            <a:off x="3449637" y="5230687"/>
            <a:ext cx="5443538" cy="627062"/>
          </a:xfrm>
          <a:prstGeom prst="rect">
            <a:avLst/>
          </a:prstGeom>
          <a:solidFill>
            <a:schemeClr val="accent3">
              <a:lumMod val="85000"/>
            </a:schemeClr>
          </a:solidFill>
          <a:ln w="9525" algn="ctr">
            <a:noFill/>
            <a:miter lim="800000"/>
            <a:headEnd/>
            <a:tailEnd/>
          </a:ln>
        </p:spPr>
        <p:txBody>
          <a:bodyPr lIns="36000" tIns="36000" rIns="36000" bIns="36000">
            <a:spAutoFit/>
          </a:bodyPr>
          <a:lstStyle/>
          <a:p>
            <a:pPr marL="179388" indent="-179388">
              <a:defRPr/>
            </a:pPr>
            <a:r>
              <a:rPr lang="en-US" altLang="ko-KR" sz="1200" dirty="0">
                <a:latin typeface="Arial" pitchFamily="34" charset="0"/>
                <a:ea typeface="바탕" pitchFamily="18" charset="-127"/>
                <a:cs typeface="Arial" pitchFamily="34" charset="0"/>
              </a:rPr>
              <a:t>① Press </a:t>
            </a:r>
            <a:r>
              <a:rPr lang="en-US" altLang="ko-KR" sz="1200">
                <a:latin typeface="Arial" pitchFamily="34" charset="0"/>
                <a:ea typeface="바탕" pitchFamily="18" charset="-127"/>
                <a:cs typeface="Arial" pitchFamily="34" charset="0"/>
              </a:rPr>
              <a:t>the </a:t>
            </a:r>
            <a:r>
              <a:rPr lang="en-US" altLang="ko-KR" sz="1200" smtClean="0">
                <a:latin typeface="Arial" pitchFamily="34" charset="0"/>
                <a:ea typeface="바탕" pitchFamily="18" charset="-127"/>
                <a:cs typeface="Arial" pitchFamily="34" charset="0"/>
              </a:rPr>
              <a:t>“&lt;“ </a:t>
            </a:r>
            <a:r>
              <a:rPr lang="en-US" altLang="ko-KR" sz="1200">
                <a:latin typeface="Arial" pitchFamily="34" charset="0"/>
                <a:ea typeface="바탕" pitchFamily="18" charset="-127"/>
                <a:cs typeface="Arial" pitchFamily="34" charset="0"/>
              </a:rPr>
              <a:t>+ </a:t>
            </a:r>
            <a:r>
              <a:rPr lang="en-US" altLang="ko-KR" sz="1200" smtClean="0">
                <a:latin typeface="Arial" pitchFamily="34" charset="0"/>
                <a:ea typeface="바탕" pitchFamily="18" charset="-127"/>
                <a:cs typeface="Arial" pitchFamily="34" charset="0"/>
              </a:rPr>
              <a:t>“&gt;” </a:t>
            </a:r>
            <a:r>
              <a:rPr lang="en-US" altLang="ko-KR" sz="1200" dirty="0">
                <a:latin typeface="Arial" pitchFamily="34" charset="0"/>
                <a:ea typeface="바탕" pitchFamily="18" charset="-127"/>
                <a:cs typeface="Arial" pitchFamily="34" charset="0"/>
              </a:rPr>
              <a:t>buttons </a:t>
            </a:r>
            <a:r>
              <a:rPr lang="en-US" altLang="ko-KR" sz="1200">
                <a:latin typeface="Arial" pitchFamily="34" charset="0"/>
                <a:ea typeface="바탕" pitchFamily="18" charset="-127"/>
                <a:cs typeface="Arial" pitchFamily="34" charset="0"/>
              </a:rPr>
              <a:t>for </a:t>
            </a:r>
            <a:r>
              <a:rPr lang="en-US" altLang="ko-KR" sz="1200" smtClean="0">
                <a:latin typeface="Arial" pitchFamily="34" charset="0"/>
                <a:ea typeface="바탕" pitchFamily="18" charset="-127"/>
                <a:cs typeface="Arial" pitchFamily="34" charset="0"/>
              </a:rPr>
              <a:t>6 </a:t>
            </a:r>
            <a:r>
              <a:rPr lang="en-US" altLang="ko-KR" sz="1200" dirty="0">
                <a:latin typeface="Arial" pitchFamily="34" charset="0"/>
                <a:ea typeface="바탕" pitchFamily="18" charset="-127"/>
                <a:cs typeface="Arial" pitchFamily="34" charset="0"/>
              </a:rPr>
              <a:t>seconds at the same time. Then, the Display LEDs will blink </a:t>
            </a:r>
            <a:r>
              <a:rPr lang="en-US" altLang="ko-KR" sz="1200">
                <a:latin typeface="Arial" pitchFamily="34" charset="0"/>
                <a:ea typeface="바탕" pitchFamily="18" charset="-127"/>
                <a:cs typeface="Arial" pitchFamily="34" charset="0"/>
              </a:rPr>
              <a:t>for </a:t>
            </a:r>
            <a:r>
              <a:rPr lang="en-US" altLang="ko-KR" sz="1200" smtClean="0">
                <a:latin typeface="Arial" pitchFamily="34" charset="0"/>
                <a:ea typeface="바탕" pitchFamily="18" charset="-127"/>
                <a:cs typeface="Arial" pitchFamily="34" charset="0"/>
              </a:rPr>
              <a:t>6 </a:t>
            </a:r>
            <a:r>
              <a:rPr lang="en-US" altLang="ko-KR" sz="1200" dirty="0">
                <a:latin typeface="Arial" pitchFamily="34" charset="0"/>
                <a:ea typeface="바탕" pitchFamily="18" charset="-127"/>
                <a:cs typeface="Arial" pitchFamily="34" charset="0"/>
              </a:rPr>
              <a:t>seconds. At this time, release the buttons </a:t>
            </a:r>
          </a:p>
          <a:p>
            <a:pPr marL="179388" indent="-179388">
              <a:defRPr/>
            </a:pPr>
            <a:r>
              <a:rPr lang="en-US" altLang="ko-KR" sz="1200" dirty="0">
                <a:latin typeface="Arial" pitchFamily="34" charset="0"/>
                <a:ea typeface="바탕" pitchFamily="18" charset="-127"/>
                <a:cs typeface="Arial" pitchFamily="34" charset="0"/>
              </a:rPr>
              <a:t>② and, press </a:t>
            </a:r>
            <a:r>
              <a:rPr lang="en-US" altLang="ko-KR" sz="1200">
                <a:latin typeface="Arial" pitchFamily="34" charset="0"/>
                <a:ea typeface="바탕" pitchFamily="18" charset="-127"/>
                <a:cs typeface="Arial" pitchFamily="34" charset="0"/>
              </a:rPr>
              <a:t>the </a:t>
            </a:r>
            <a:r>
              <a:rPr lang="en-US" altLang="ko-KR" sz="1200" smtClean="0">
                <a:latin typeface="Arial" pitchFamily="34" charset="0"/>
                <a:ea typeface="바탕" pitchFamily="18" charset="-127"/>
                <a:cs typeface="Arial" pitchFamily="34" charset="0"/>
              </a:rPr>
              <a:t>“O” </a:t>
            </a:r>
            <a:r>
              <a:rPr lang="en-US" altLang="ko-KR" sz="1200" dirty="0">
                <a:latin typeface="Arial" pitchFamily="34" charset="0"/>
                <a:ea typeface="바탕" pitchFamily="18" charset="-127"/>
                <a:cs typeface="Arial" pitchFamily="34" charset="0"/>
              </a:rPr>
              <a:t>button once.</a:t>
            </a:r>
            <a:endParaRPr lang="en-US" altLang="ko-KR" sz="1200" dirty="0">
              <a:latin typeface="Arial" pitchFamily="34" charset="0"/>
              <a:ea typeface="돋움체" pitchFamily="49" charset="-127"/>
              <a:cs typeface="Arial" pitchFamily="34" charset="0"/>
            </a:endParaRPr>
          </a:p>
        </p:txBody>
      </p:sp>
      <p:sp>
        <p:nvSpPr>
          <p:cNvPr id="23"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1771019" y="3253155"/>
            <a:ext cx="1422473" cy="3116208"/>
          </a:xfrm>
          <a:prstGeom prst="rect">
            <a:avLst/>
          </a:prstGeom>
        </p:spPr>
      </p:pic>
    </p:spTree>
    <p:extLst>
      <p:ext uri="{BB962C8B-B14F-4D97-AF65-F5344CB8AC3E}">
        <p14:creationId xmlns:p14="http://schemas.microsoft.com/office/powerpoint/2010/main" val="1609291402"/>
      </p:ext>
    </p:extLst>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5-1-6. </a:t>
            </a:r>
            <a:r>
              <a:rPr lang="en-US" altLang="ko-KR" sz="1400">
                <a:solidFill>
                  <a:srgbClr val="0033CC"/>
                </a:solidFill>
                <a:latin typeface="Arial" charset="0"/>
                <a:ea typeface="바탕" pitchFamily="18" charset="-127"/>
              </a:rPr>
              <a:t>Option Setting Function</a:t>
            </a:r>
          </a:p>
        </p:txBody>
      </p:sp>
      <p:sp>
        <p:nvSpPr>
          <p:cNvPr id="102404"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2405"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2" name="슬라이드 번호 개체 틀 16"/>
          <p:cNvSpPr>
            <a:spLocks noGrp="1"/>
          </p:cNvSpPr>
          <p:nvPr>
            <p:ph type="sldNum" sz="quarter" idx="12"/>
          </p:nvPr>
        </p:nvSpPr>
        <p:spPr>
          <a:xfrm>
            <a:off x="6553200" y="6472238"/>
            <a:ext cx="2133600" cy="265112"/>
          </a:xfrm>
        </p:spPr>
        <p:txBody>
          <a:bodyPr anchor="b"/>
          <a:lstStyle/>
          <a:p>
            <a:pPr>
              <a:defRPr/>
            </a:pPr>
            <a:fld id="{DC1A67A7-0F80-494F-98A0-B7B9A0E2B082}" type="slidenum">
              <a:rPr lang="en-US" altLang="ko-KR" smtClean="0"/>
              <a:pPr>
                <a:defRPr/>
              </a:pPr>
              <a:t>136</a:t>
            </a:fld>
            <a:endParaRPr lang="en-US" altLang="ko-KR" dirty="0"/>
          </a:p>
        </p:txBody>
      </p:sp>
      <p:sp>
        <p:nvSpPr>
          <p:cNvPr id="31" name="Rectangle 5"/>
          <p:cNvSpPr>
            <a:spLocks noChangeArrowheads="1"/>
          </p:cNvSpPr>
          <p:nvPr/>
        </p:nvSpPr>
        <p:spPr bwMode="auto">
          <a:xfrm>
            <a:off x="2073566" y="1926612"/>
            <a:ext cx="67462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defRPr/>
            </a:pPr>
            <a:r>
              <a:rPr lang="en-US" altLang="ko-KR" sz="1200">
                <a:ea typeface="바탕" pitchFamily="18" charset="-127"/>
              </a:rPr>
              <a:t>1) </a:t>
            </a:r>
            <a:r>
              <a:rPr lang="en-US" altLang="ko-KR" sz="1200">
                <a:latin typeface="Arial" charset="0"/>
                <a:ea typeface="돋움체" pitchFamily="49" charset="-127"/>
                <a:cs typeface="Arial" charset="0"/>
              </a:rPr>
              <a:t>During the Normal Operation, </a:t>
            </a:r>
            <a:r>
              <a:rPr lang="en-US" altLang="ko-KR" sz="1200">
                <a:latin typeface="Arial" pitchFamily="34" charset="0"/>
                <a:ea typeface="바탕" pitchFamily="18" charset="-127"/>
                <a:cs typeface="Arial" pitchFamily="34" charset="0"/>
              </a:rPr>
              <a:t>Press the “&lt;“ + “O” buttons for 6 seconds at the same time. Then, the Display LEDs will blink for 6 seconds. At this time, release the buttons and, press the “&lt;” button once. </a:t>
            </a:r>
            <a:r>
              <a:rPr lang="en-US" altLang="ko-KR" sz="1200">
                <a:latin typeface="Arial" charset="0"/>
                <a:ea typeface="돋움체" pitchFamily="49" charset="-127"/>
                <a:cs typeface="Arial" charset="0"/>
              </a:rPr>
              <a:t>It will send out a "Ding-Dong" buzzer sound and go into the </a:t>
            </a:r>
            <a:r>
              <a:rPr lang="en-US" altLang="ko-KR" sz="1200">
                <a:ea typeface="바탕" pitchFamily="18" charset="-127"/>
              </a:rPr>
              <a:t>Option Setting mode. </a:t>
            </a:r>
          </a:p>
        </p:txBody>
      </p:sp>
      <p:grpSp>
        <p:nvGrpSpPr>
          <p:cNvPr id="32" name="그룹 31"/>
          <p:cNvGrpSpPr/>
          <p:nvPr/>
        </p:nvGrpSpPr>
        <p:grpSpPr>
          <a:xfrm>
            <a:off x="685801" y="3773577"/>
            <a:ext cx="1118062" cy="1898481"/>
            <a:chOff x="1126231" y="4543472"/>
            <a:chExt cx="1210461" cy="1898661"/>
          </a:xfrm>
        </p:grpSpPr>
        <p:pic>
          <p:nvPicPr>
            <p:cNvPr id="33" name="그림 32"/>
            <p:cNvPicPr>
              <a:picLocks noChangeAspect="1"/>
            </p:cNvPicPr>
            <p:nvPr/>
          </p:nvPicPr>
          <p:blipFill>
            <a:blip r:embed="rId2"/>
            <a:stretch>
              <a:fillRect/>
            </a:stretch>
          </p:blipFill>
          <p:spPr>
            <a:xfrm>
              <a:off x="1126231" y="4543472"/>
              <a:ext cx="1147073" cy="1799138"/>
            </a:xfrm>
            <a:prstGeom prst="rect">
              <a:avLst/>
            </a:prstGeom>
          </p:spPr>
        </p:pic>
        <p:grpSp>
          <p:nvGrpSpPr>
            <p:cNvPr id="34" name="그룹 33"/>
            <p:cNvGrpSpPr/>
            <p:nvPr/>
          </p:nvGrpSpPr>
          <p:grpSpPr>
            <a:xfrm>
              <a:off x="1351713" y="6054480"/>
              <a:ext cx="601778" cy="387653"/>
              <a:chOff x="1512916" y="5976851"/>
              <a:chExt cx="939339" cy="365760"/>
            </a:xfrm>
          </p:grpSpPr>
          <p:cxnSp>
            <p:nvCxnSpPr>
              <p:cNvPr id="38" name="직선 화살표 연결선 37"/>
              <p:cNvCxnSpPr/>
              <p:nvPr/>
            </p:nvCxnSpPr>
            <p:spPr bwMode="auto">
              <a:xfrm flipV="1">
                <a:off x="1512916" y="5976851"/>
                <a:ext cx="1" cy="365760"/>
              </a:xfrm>
              <a:prstGeom prst="straightConnector1">
                <a:avLst/>
              </a:prstGeom>
              <a:noFill/>
              <a:ln w="12700" cap="flat" cmpd="sng" algn="ctr">
                <a:solidFill>
                  <a:srgbClr val="FF0000"/>
                </a:solidFill>
                <a:prstDash val="solid"/>
                <a:round/>
                <a:headEnd type="none" w="med" len="med"/>
                <a:tailEnd type="triangle"/>
              </a:ln>
              <a:effectLst/>
            </p:spPr>
          </p:cxnSp>
          <p:cxnSp>
            <p:nvCxnSpPr>
              <p:cNvPr id="39" name="직선 연결선 38"/>
              <p:cNvCxnSpPr/>
              <p:nvPr/>
            </p:nvCxnSpPr>
            <p:spPr bwMode="auto">
              <a:xfrm>
                <a:off x="1512916" y="6342611"/>
                <a:ext cx="939339" cy="0"/>
              </a:xfrm>
              <a:prstGeom prst="line">
                <a:avLst/>
              </a:prstGeom>
              <a:noFill/>
              <a:ln w="12700" cap="flat" cmpd="sng" algn="ctr">
                <a:solidFill>
                  <a:srgbClr val="FF0000"/>
                </a:solidFill>
                <a:prstDash val="solid"/>
                <a:round/>
                <a:headEnd type="none" w="med" len="med"/>
                <a:tailEnd type="none" w="med" len="med"/>
              </a:ln>
              <a:effectLst/>
            </p:spPr>
          </p:cxnSp>
          <p:cxnSp>
            <p:nvCxnSpPr>
              <p:cNvPr id="40" name="직선 화살표 연결선 39"/>
              <p:cNvCxnSpPr/>
              <p:nvPr/>
            </p:nvCxnSpPr>
            <p:spPr bwMode="auto">
              <a:xfrm flipV="1">
                <a:off x="2452254" y="5976851"/>
                <a:ext cx="1" cy="365760"/>
              </a:xfrm>
              <a:prstGeom prst="straightConnector1">
                <a:avLst/>
              </a:prstGeom>
              <a:noFill/>
              <a:ln w="12700" cap="flat" cmpd="sng" algn="ctr">
                <a:solidFill>
                  <a:srgbClr val="FF0000"/>
                </a:solidFill>
                <a:prstDash val="solid"/>
                <a:round/>
                <a:headEnd type="none" w="med" len="med"/>
                <a:tailEnd type="triangle"/>
              </a:ln>
              <a:effectLst/>
            </p:spPr>
          </p:cxnSp>
        </p:grpSp>
        <p:cxnSp>
          <p:nvCxnSpPr>
            <p:cNvPr id="35" name="직선 화살표 연결선 34"/>
            <p:cNvCxnSpPr/>
            <p:nvPr/>
          </p:nvCxnSpPr>
          <p:spPr bwMode="auto">
            <a:xfrm flipV="1">
              <a:off x="2068234" y="6054481"/>
              <a:ext cx="1" cy="365760"/>
            </a:xfrm>
            <a:prstGeom prst="straightConnector1">
              <a:avLst/>
            </a:prstGeom>
            <a:noFill/>
            <a:ln w="12700" cap="flat" cmpd="sng" algn="ctr">
              <a:solidFill>
                <a:srgbClr val="00B050"/>
              </a:solidFill>
              <a:prstDash val="solid"/>
              <a:round/>
              <a:headEnd type="none" w="med" len="med"/>
              <a:tailEnd type="triangle"/>
            </a:ln>
            <a:effectLst/>
          </p:spPr>
        </p:cxnSp>
        <p:sp>
          <p:nvSpPr>
            <p:cNvPr id="36" name="직사각형 35"/>
            <p:cNvSpPr/>
            <p:nvPr/>
          </p:nvSpPr>
          <p:spPr>
            <a:xfrm>
              <a:off x="1515073" y="6174020"/>
              <a:ext cx="312906" cy="246221"/>
            </a:xfrm>
            <a:prstGeom prst="rect">
              <a:avLst/>
            </a:prstGeom>
          </p:spPr>
          <p:txBody>
            <a:bodyPr wrap="none">
              <a:spAutoFit/>
            </a:bodyPr>
            <a:lstStyle/>
            <a:p>
              <a:r>
                <a:rPr lang="en-US" altLang="ko-KR">
                  <a:latin typeface="Arial" pitchFamily="34" charset="0"/>
                  <a:ea typeface="바탕" pitchFamily="18" charset="-127"/>
                  <a:cs typeface="Arial" pitchFamily="34" charset="0"/>
                </a:rPr>
                <a:t>①</a:t>
              </a:r>
              <a:endParaRPr lang="ko-KR" altLang="en-US"/>
            </a:p>
          </p:txBody>
        </p:sp>
        <p:sp>
          <p:nvSpPr>
            <p:cNvPr id="37" name="직사각형 36"/>
            <p:cNvSpPr/>
            <p:nvPr/>
          </p:nvSpPr>
          <p:spPr>
            <a:xfrm>
              <a:off x="2023786" y="6174020"/>
              <a:ext cx="312906" cy="246221"/>
            </a:xfrm>
            <a:prstGeom prst="rect">
              <a:avLst/>
            </a:prstGeom>
          </p:spPr>
          <p:txBody>
            <a:bodyPr wrap="none">
              <a:spAutoFit/>
            </a:bodyPr>
            <a:lstStyle/>
            <a:p>
              <a:r>
                <a:rPr lang="en-US" altLang="ko-KR">
                  <a:latin typeface="Arial" pitchFamily="34" charset="0"/>
                  <a:ea typeface="바탕" pitchFamily="18" charset="-127"/>
                  <a:cs typeface="Arial" pitchFamily="34" charset="0"/>
                </a:rPr>
                <a:t>②</a:t>
              </a:r>
              <a:endParaRPr lang="ko-KR" altLang="en-US"/>
            </a:p>
          </p:txBody>
        </p:sp>
      </p:grpSp>
      <p:sp>
        <p:nvSpPr>
          <p:cNvPr id="41" name="직사각형 40"/>
          <p:cNvSpPr/>
          <p:nvPr/>
        </p:nvSpPr>
        <p:spPr>
          <a:xfrm>
            <a:off x="2073566" y="1663118"/>
            <a:ext cx="4572000" cy="246221"/>
          </a:xfrm>
          <a:prstGeom prst="rect">
            <a:avLst/>
          </a:prstGeom>
        </p:spPr>
        <p:txBody>
          <a:bodyPr>
            <a:spAutoFit/>
          </a:bodyPr>
          <a:lstStyle/>
          <a:p>
            <a:pPr marL="0" indent="0" eaLnBrk="1" hangingPunct="1">
              <a:spcBef>
                <a:spcPts val="200"/>
              </a:spcBef>
            </a:pPr>
            <a:r>
              <a:rPr lang="en-US" altLang="ko-KR" b="1">
                <a:solidFill>
                  <a:srgbClr val="0000FF"/>
                </a:solidFill>
                <a:latin typeface="Arial" charset="0"/>
                <a:ea typeface="바탕" pitchFamily="18" charset="-127"/>
              </a:rPr>
              <a:t>[RB38T* / RB36T* / RB34T*/ RL38T* / RL36T* / RL34T* models</a:t>
            </a:r>
            <a:r>
              <a:rPr lang="en-US" altLang="ko-KR" b="1" smtClean="0">
                <a:solidFill>
                  <a:srgbClr val="0000FF"/>
                </a:solidFill>
                <a:latin typeface="Arial" charset="0"/>
                <a:ea typeface="바탕" pitchFamily="18" charset="-127"/>
              </a:rPr>
              <a:t>]</a:t>
            </a:r>
            <a:endParaRPr lang="en-US" altLang="ko-KR" b="1">
              <a:solidFill>
                <a:srgbClr val="0000FF"/>
              </a:solidFill>
              <a:latin typeface="Arial" charset="0"/>
              <a:ea typeface="바탕" pitchFamily="18" charset="-127"/>
            </a:endParaRPr>
          </a:p>
        </p:txBody>
      </p:sp>
      <p:sp>
        <p:nvSpPr>
          <p:cNvPr id="42" name="직사각형 41"/>
          <p:cNvSpPr/>
          <p:nvPr/>
        </p:nvSpPr>
        <p:spPr>
          <a:xfrm>
            <a:off x="2073566" y="3746691"/>
            <a:ext cx="4572000" cy="246221"/>
          </a:xfrm>
          <a:prstGeom prst="rect">
            <a:avLst/>
          </a:prstGeom>
        </p:spPr>
        <p:txBody>
          <a:bodyPr>
            <a:spAutoFit/>
          </a:bodyPr>
          <a:lstStyle/>
          <a:p>
            <a:pPr marL="0" indent="0" eaLnBrk="1" hangingPunct="1">
              <a:spcBef>
                <a:spcPts val="200"/>
              </a:spcBef>
            </a:pPr>
            <a:r>
              <a:rPr lang="en-US" altLang="ko-KR" b="1" smtClean="0">
                <a:solidFill>
                  <a:srgbClr val="0000FF"/>
                </a:solidFill>
                <a:latin typeface="Arial" charset="0"/>
                <a:ea typeface="바탕" pitchFamily="18" charset="-127"/>
              </a:rPr>
              <a:t>[</a:t>
            </a:r>
            <a:r>
              <a:rPr lang="en-US" altLang="ko-KR" b="1">
                <a:solidFill>
                  <a:srgbClr val="0000FF"/>
                </a:solidFill>
                <a:latin typeface="Arial" charset="0"/>
                <a:ea typeface="바탕" pitchFamily="18" charset="-127"/>
              </a:rPr>
              <a:t>RB38A* / RB34A* / RL38A* / RL34A* models]</a:t>
            </a:r>
          </a:p>
        </p:txBody>
      </p:sp>
      <p:sp>
        <p:nvSpPr>
          <p:cNvPr id="43" name="Rectangle 5"/>
          <p:cNvSpPr>
            <a:spLocks noChangeArrowheads="1"/>
          </p:cNvSpPr>
          <p:nvPr/>
        </p:nvSpPr>
        <p:spPr bwMode="auto">
          <a:xfrm>
            <a:off x="2073566" y="3984211"/>
            <a:ext cx="6613234" cy="104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179388" indent="-179388">
              <a:defRPr/>
            </a:pPr>
            <a:r>
              <a:rPr lang="en-US" altLang="ko-KR" sz="1200">
                <a:solidFill>
                  <a:schemeClr val="tx1"/>
                </a:solidFill>
                <a:latin typeface="Arial" charset="0"/>
                <a:ea typeface="바탕" pitchFamily="18" charset="-127"/>
              </a:rPr>
              <a:t>1) </a:t>
            </a:r>
            <a:r>
              <a:rPr lang="en-US" altLang="ko-KR" sz="1200">
                <a:latin typeface="Arial" charset="0"/>
                <a:ea typeface="돋움체" pitchFamily="49" charset="-127"/>
                <a:cs typeface="Arial" charset="0"/>
              </a:rPr>
              <a:t>During the Normal Operation, </a:t>
            </a:r>
            <a:r>
              <a:rPr lang="en-US" altLang="ko-KR" sz="1200">
                <a:latin typeface="Arial" pitchFamily="34" charset="0"/>
                <a:ea typeface="바탕" pitchFamily="18" charset="-127"/>
                <a:cs typeface="Arial" pitchFamily="34" charset="0"/>
              </a:rPr>
              <a:t>Press the “&lt;" and the “&gt;" buttons at the same time for 6 seconds. </a:t>
            </a:r>
            <a:r>
              <a:rPr lang="en-US" altLang="ko-KR" sz="1200" smtClean="0">
                <a:latin typeface="Arial" pitchFamily="34" charset="0"/>
                <a:ea typeface="바탕" pitchFamily="18" charset="-127"/>
                <a:cs typeface="Arial" pitchFamily="34" charset="0"/>
              </a:rPr>
              <a:t>and </a:t>
            </a:r>
            <a:r>
              <a:rPr lang="en-US" altLang="ko-KR" sz="1200">
                <a:latin typeface="Arial" pitchFamily="34" charset="0"/>
                <a:ea typeface="바탕" pitchFamily="18" charset="-127"/>
                <a:cs typeface="Arial" pitchFamily="34" charset="0"/>
              </a:rPr>
              <a:t>then, When all LEDs are blinking, press the “&gt;" button once. </a:t>
            </a:r>
            <a:r>
              <a:rPr lang="en-US" altLang="ko-KR" sz="1200">
                <a:solidFill>
                  <a:schemeClr val="tx1"/>
                </a:solidFill>
                <a:latin typeface="Arial" charset="0"/>
                <a:ea typeface="바탕" pitchFamily="18" charset="-127"/>
              </a:rPr>
              <a:t>Then, number ‘1’ will blink. </a:t>
            </a:r>
            <a:r>
              <a:rPr lang="en-US" altLang="ko-KR" sz="1200" smtClean="0">
                <a:solidFill>
                  <a:schemeClr val="tx1"/>
                </a:solidFill>
                <a:latin typeface="Arial" charset="0"/>
                <a:ea typeface="바탕" pitchFamily="18" charset="-127"/>
              </a:rPr>
              <a:t>At </a:t>
            </a:r>
            <a:r>
              <a:rPr lang="en-US" altLang="ko-KR" sz="1200">
                <a:solidFill>
                  <a:schemeClr val="tx1"/>
                </a:solidFill>
                <a:latin typeface="Arial" charset="0"/>
                <a:ea typeface="바탕" pitchFamily="18" charset="-127"/>
              </a:rPr>
              <a:t>this time, press the ‘&gt;’ button until the number </a:t>
            </a:r>
            <a:r>
              <a:rPr lang="en-US" altLang="ko-KR" sz="1200" smtClean="0">
                <a:solidFill>
                  <a:schemeClr val="tx1"/>
                </a:solidFill>
                <a:latin typeface="Arial" charset="0"/>
                <a:ea typeface="바탕" pitchFamily="18" charset="-127"/>
              </a:rPr>
              <a:t>‘</a:t>
            </a:r>
            <a:r>
              <a:rPr lang="en-US" altLang="ko-KR" sz="1200" b="1">
                <a:solidFill>
                  <a:schemeClr val="tx1"/>
                </a:solidFill>
                <a:latin typeface="Arial" charset="0"/>
                <a:ea typeface="바탕" pitchFamily="18" charset="-127"/>
              </a:rPr>
              <a:t>9</a:t>
            </a:r>
            <a:r>
              <a:rPr lang="en-US" altLang="ko-KR" sz="1200" smtClean="0">
                <a:solidFill>
                  <a:schemeClr val="tx1"/>
                </a:solidFill>
                <a:latin typeface="Arial" charset="0"/>
                <a:ea typeface="바탕" pitchFamily="18" charset="-127"/>
              </a:rPr>
              <a:t>’ </a:t>
            </a:r>
            <a:r>
              <a:rPr lang="en-US" altLang="ko-KR" sz="1200">
                <a:solidFill>
                  <a:schemeClr val="tx1"/>
                </a:solidFill>
                <a:latin typeface="Arial" charset="0"/>
                <a:ea typeface="바탕" pitchFamily="18" charset="-127"/>
              </a:rPr>
              <a:t>blinks. At this time, press the ‘O’ button.</a:t>
            </a:r>
            <a:endParaRPr lang="en-US" altLang="ko-KR" sz="1200">
              <a:latin typeface="Arial" pitchFamily="34" charset="0"/>
              <a:ea typeface="돋움체" pitchFamily="49" charset="-127"/>
              <a:cs typeface="Arial" pitchFamily="34" charset="0"/>
            </a:endParaRPr>
          </a:p>
          <a:p>
            <a:pPr eaLnBrk="1" hangingPunct="1">
              <a:spcBef>
                <a:spcPts val="200"/>
              </a:spcBef>
            </a:pPr>
            <a:endParaRPr lang="en-US" altLang="ko-KR" sz="1200">
              <a:solidFill>
                <a:schemeClr val="tx1"/>
              </a:solidFill>
              <a:latin typeface="Arial" charset="0"/>
              <a:ea typeface="바탕" pitchFamily="18" charset="-127"/>
            </a:endParaRPr>
          </a:p>
        </p:txBody>
      </p:sp>
      <p:grpSp>
        <p:nvGrpSpPr>
          <p:cNvPr id="44" name="그룹 43"/>
          <p:cNvGrpSpPr/>
          <p:nvPr/>
        </p:nvGrpSpPr>
        <p:grpSpPr>
          <a:xfrm>
            <a:off x="685800" y="1581314"/>
            <a:ext cx="1058793" cy="1999649"/>
            <a:chOff x="1226127" y="2876953"/>
            <a:chExt cx="1725034" cy="3220563"/>
          </a:xfrm>
        </p:grpSpPr>
        <p:pic>
          <p:nvPicPr>
            <p:cNvPr id="45" name="그림 44"/>
            <p:cNvPicPr>
              <a:picLocks noChangeAspect="1"/>
            </p:cNvPicPr>
            <p:nvPr/>
          </p:nvPicPr>
          <p:blipFill>
            <a:blip r:embed="rId2"/>
            <a:stretch>
              <a:fillRect/>
            </a:stretch>
          </p:blipFill>
          <p:spPr>
            <a:xfrm>
              <a:off x="1226127" y="2876953"/>
              <a:ext cx="1725034" cy="3105958"/>
            </a:xfrm>
            <a:prstGeom prst="rect">
              <a:avLst/>
            </a:prstGeom>
          </p:spPr>
        </p:pic>
        <p:grpSp>
          <p:nvGrpSpPr>
            <p:cNvPr id="46" name="그룹 45"/>
            <p:cNvGrpSpPr/>
            <p:nvPr/>
          </p:nvGrpSpPr>
          <p:grpSpPr>
            <a:xfrm>
              <a:off x="1680311" y="5524313"/>
              <a:ext cx="447747" cy="365760"/>
              <a:chOff x="1512916" y="5976851"/>
              <a:chExt cx="939339" cy="365760"/>
            </a:xfrm>
          </p:grpSpPr>
          <p:cxnSp>
            <p:nvCxnSpPr>
              <p:cNvPr id="50" name="직선 화살표 연결선 49"/>
              <p:cNvCxnSpPr/>
              <p:nvPr/>
            </p:nvCxnSpPr>
            <p:spPr bwMode="auto">
              <a:xfrm flipV="1">
                <a:off x="1512916" y="5976851"/>
                <a:ext cx="1" cy="365760"/>
              </a:xfrm>
              <a:prstGeom prst="straightConnector1">
                <a:avLst/>
              </a:prstGeom>
              <a:noFill/>
              <a:ln w="12700" cap="flat" cmpd="sng" algn="ctr">
                <a:solidFill>
                  <a:srgbClr val="FF0000"/>
                </a:solidFill>
                <a:prstDash val="solid"/>
                <a:round/>
                <a:headEnd type="none" w="med" len="med"/>
                <a:tailEnd type="triangle"/>
              </a:ln>
              <a:effectLst/>
            </p:spPr>
          </p:cxnSp>
          <p:cxnSp>
            <p:nvCxnSpPr>
              <p:cNvPr id="51" name="직선 연결선 50"/>
              <p:cNvCxnSpPr/>
              <p:nvPr/>
            </p:nvCxnSpPr>
            <p:spPr bwMode="auto">
              <a:xfrm>
                <a:off x="1512916" y="6342611"/>
                <a:ext cx="939339" cy="0"/>
              </a:xfrm>
              <a:prstGeom prst="line">
                <a:avLst/>
              </a:prstGeom>
              <a:noFill/>
              <a:ln w="12700" cap="flat" cmpd="sng" algn="ctr">
                <a:solidFill>
                  <a:srgbClr val="FF0000"/>
                </a:solidFill>
                <a:prstDash val="solid"/>
                <a:round/>
                <a:headEnd type="none" w="med" len="med"/>
                <a:tailEnd type="none" w="med" len="med"/>
              </a:ln>
              <a:effectLst/>
            </p:spPr>
          </p:cxnSp>
          <p:cxnSp>
            <p:nvCxnSpPr>
              <p:cNvPr id="52" name="직선 화살표 연결선 51"/>
              <p:cNvCxnSpPr/>
              <p:nvPr/>
            </p:nvCxnSpPr>
            <p:spPr bwMode="auto">
              <a:xfrm flipV="1">
                <a:off x="2452254" y="5976851"/>
                <a:ext cx="1" cy="365760"/>
              </a:xfrm>
              <a:prstGeom prst="straightConnector1">
                <a:avLst/>
              </a:prstGeom>
              <a:noFill/>
              <a:ln w="12700" cap="flat" cmpd="sng" algn="ctr">
                <a:solidFill>
                  <a:srgbClr val="FF0000"/>
                </a:solidFill>
                <a:prstDash val="solid"/>
                <a:round/>
                <a:headEnd type="none" w="med" len="med"/>
                <a:tailEnd type="triangle"/>
              </a:ln>
              <a:effectLst/>
            </p:spPr>
          </p:cxnSp>
        </p:grpSp>
        <p:sp>
          <p:nvSpPr>
            <p:cNvPr id="47" name="직사각형 46"/>
            <p:cNvSpPr/>
            <p:nvPr/>
          </p:nvSpPr>
          <p:spPr>
            <a:xfrm>
              <a:off x="1804750" y="5851295"/>
              <a:ext cx="312906" cy="246221"/>
            </a:xfrm>
            <a:prstGeom prst="rect">
              <a:avLst/>
            </a:prstGeom>
          </p:spPr>
          <p:txBody>
            <a:bodyPr wrap="none">
              <a:spAutoFit/>
            </a:bodyPr>
            <a:lstStyle/>
            <a:p>
              <a:r>
                <a:rPr lang="en-US" altLang="ko-KR" dirty="0">
                  <a:latin typeface="Arial" pitchFamily="34" charset="0"/>
                  <a:ea typeface="바탕" pitchFamily="18" charset="-127"/>
                  <a:cs typeface="Arial" pitchFamily="34" charset="0"/>
                </a:rPr>
                <a:t>①</a:t>
              </a:r>
              <a:endParaRPr lang="ko-KR" altLang="en-US" dirty="0"/>
            </a:p>
          </p:txBody>
        </p:sp>
        <p:cxnSp>
          <p:nvCxnSpPr>
            <p:cNvPr id="48" name="직선 화살표 연결선 47"/>
            <p:cNvCxnSpPr/>
            <p:nvPr/>
          </p:nvCxnSpPr>
          <p:spPr bwMode="auto">
            <a:xfrm flipV="1">
              <a:off x="1555873" y="5524314"/>
              <a:ext cx="0" cy="326981"/>
            </a:xfrm>
            <a:prstGeom prst="straightConnector1">
              <a:avLst/>
            </a:prstGeom>
            <a:noFill/>
            <a:ln w="12700" cap="flat" cmpd="sng" algn="ctr">
              <a:solidFill>
                <a:srgbClr val="00B050"/>
              </a:solidFill>
              <a:prstDash val="solid"/>
              <a:round/>
              <a:headEnd type="none" w="med" len="med"/>
              <a:tailEnd type="triangle"/>
            </a:ln>
            <a:effectLst/>
          </p:spPr>
        </p:cxnSp>
        <p:sp>
          <p:nvSpPr>
            <p:cNvPr id="49" name="직사각형 48"/>
            <p:cNvSpPr/>
            <p:nvPr/>
          </p:nvSpPr>
          <p:spPr>
            <a:xfrm>
              <a:off x="1364509" y="5806967"/>
              <a:ext cx="312906" cy="246221"/>
            </a:xfrm>
            <a:prstGeom prst="rect">
              <a:avLst/>
            </a:prstGeom>
          </p:spPr>
          <p:txBody>
            <a:bodyPr wrap="none">
              <a:spAutoFit/>
            </a:bodyPr>
            <a:lstStyle/>
            <a:p>
              <a:r>
                <a:rPr lang="en-US" altLang="ko-KR">
                  <a:latin typeface="Arial" pitchFamily="34" charset="0"/>
                  <a:ea typeface="바탕" pitchFamily="18" charset="-127"/>
                  <a:cs typeface="Arial" pitchFamily="34" charset="0"/>
                </a:rPr>
                <a:t>②</a:t>
              </a:r>
              <a:endParaRPr lang="ko-KR" altLang="en-US"/>
            </a:p>
          </p:txBody>
        </p:sp>
      </p:grpSp>
      <p:sp>
        <p:nvSpPr>
          <p:cNvPr id="53" name="직사각형 52"/>
          <p:cNvSpPr/>
          <p:nvPr/>
        </p:nvSpPr>
        <p:spPr>
          <a:xfrm>
            <a:off x="2167467" y="5314899"/>
            <a:ext cx="6096000" cy="430887"/>
          </a:xfrm>
          <a:prstGeom prst="rect">
            <a:avLst/>
          </a:prstGeom>
        </p:spPr>
        <p:txBody>
          <a:bodyPr wrap="square">
            <a:spAutoFit/>
          </a:bodyPr>
          <a:lstStyle/>
          <a:p>
            <a:pPr eaLnBrk="1" hangingPunct="1"/>
            <a:r>
              <a:rPr lang="en-US" altLang="ko-KR" sz="1100">
                <a:ea typeface="바탕" pitchFamily="18" charset="-127"/>
              </a:rPr>
              <a:t>When there is no button press for 20 seconds at the Option Setting Mode, it will go back to the normal </a:t>
            </a:r>
            <a:r>
              <a:rPr lang="en-US" altLang="ko-KR" sz="1100" smtClean="0">
                <a:ea typeface="바탕" pitchFamily="18" charset="-127"/>
              </a:rPr>
              <a:t>display </a:t>
            </a:r>
            <a:r>
              <a:rPr lang="en-US" altLang="ko-KR" sz="1100">
                <a:ea typeface="바탕" pitchFamily="18" charset="-127"/>
              </a:rPr>
              <a:t>mode.</a:t>
            </a:r>
            <a:endParaRPr lang="en-US" altLang="ko-KR" sz="1100">
              <a:solidFill>
                <a:schemeClr val="tx1"/>
              </a:solidFill>
              <a:latin typeface="Arial" charset="0"/>
              <a:ea typeface="바탕" pitchFamily="18" charset="-127"/>
            </a:endParaRPr>
          </a:p>
        </p:txBody>
      </p:sp>
      <p:sp>
        <p:nvSpPr>
          <p:cNvPr id="54"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995563069"/>
      </p:ext>
    </p:extLst>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3427"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3428" name="Rectangle 8"/>
          <p:cNvSpPr>
            <a:spLocks noChangeArrowheads="1"/>
          </p:cNvSpPr>
          <p:nvPr/>
        </p:nvSpPr>
        <p:spPr bwMode="auto">
          <a:xfrm>
            <a:off x="846138" y="1420813"/>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fr-FR" altLang="ko-KR" sz="1300">
                <a:solidFill>
                  <a:srgbClr val="CC0099"/>
                </a:solidFill>
                <a:latin typeface="Arial" charset="0"/>
                <a:ea typeface="돋움체" pitchFamily="49" charset="-127"/>
              </a:rPr>
              <a:t>Option Mode &amp; Button Control Description</a:t>
            </a:r>
            <a:endParaRPr lang="en-US" altLang="ko-KR" sz="1300">
              <a:solidFill>
                <a:srgbClr val="CC0099"/>
              </a:solidFill>
              <a:latin typeface="Arial" charset="0"/>
              <a:ea typeface="돋움체" pitchFamily="49" charset="-127"/>
            </a:endParaRPr>
          </a:p>
        </p:txBody>
      </p:sp>
      <p:sp>
        <p:nvSpPr>
          <p:cNvPr id="13" name="Rectangle 3"/>
          <p:cNvSpPr>
            <a:spLocks noChangeArrowheads="1"/>
          </p:cNvSpPr>
          <p:nvPr/>
        </p:nvSpPr>
        <p:spPr bwMode="auto">
          <a:xfrm>
            <a:off x="1887596" y="5398880"/>
            <a:ext cx="5133975" cy="872922"/>
          </a:xfrm>
          <a:prstGeom prst="rect">
            <a:avLst/>
          </a:prstGeom>
          <a:solidFill>
            <a:schemeClr val="accent3">
              <a:lumMod val="85000"/>
            </a:schemeClr>
          </a:solidFill>
          <a:ln w="9525" algn="ctr">
            <a:noFill/>
            <a:miter lim="800000"/>
            <a:headEnd/>
            <a:tailEnd/>
          </a:ln>
        </p:spPr>
        <p:txBody>
          <a:bodyPr lIns="36000" tIns="36000" rIns="36000" bIns="36000">
            <a:spAutoFit/>
          </a:bodyPr>
          <a:lstStyle/>
          <a:p>
            <a:r>
              <a:rPr lang="en-US" altLang="ko-KR" sz="1050" smtClean="0"/>
              <a:t>① </a:t>
            </a:r>
            <a:r>
              <a:rPr lang="en-US" altLang="ko-KR" sz="1050"/>
              <a:t>It shows the chosen option's number. </a:t>
            </a:r>
          </a:p>
          <a:p>
            <a:r>
              <a:rPr lang="en-US" altLang="ko-KR" sz="1050"/>
              <a:t>② It shows the chosen option's setting value. </a:t>
            </a:r>
          </a:p>
          <a:p>
            <a:r>
              <a:rPr lang="en-US" altLang="ko-KR" sz="1050"/>
              <a:t>③ It increases the option number. </a:t>
            </a:r>
          </a:p>
          <a:p>
            <a:r>
              <a:rPr lang="en-US" altLang="ko-KR" sz="1050"/>
              <a:t>④ It decreases the option number. </a:t>
            </a:r>
          </a:p>
          <a:p>
            <a:r>
              <a:rPr lang="en-US" altLang="ko-KR" sz="1050"/>
              <a:t>⑤ It increases the value of the option by one step. (The value rotates.) </a:t>
            </a:r>
            <a:endParaRPr lang="en-US" altLang="ko-KR" sz="1400" dirty="0">
              <a:latin typeface="Arial" pitchFamily="34" charset="0"/>
              <a:ea typeface="돋움체" pitchFamily="49" charset="-127"/>
              <a:cs typeface="Arial" pitchFamily="34" charset="0"/>
            </a:endParaRPr>
          </a:p>
        </p:txBody>
      </p:sp>
      <p:sp>
        <p:nvSpPr>
          <p:cNvPr id="9" name="슬라이드 번호 개체 틀 16"/>
          <p:cNvSpPr>
            <a:spLocks noGrp="1"/>
          </p:cNvSpPr>
          <p:nvPr>
            <p:ph type="sldNum" sz="quarter" idx="12"/>
          </p:nvPr>
        </p:nvSpPr>
        <p:spPr>
          <a:xfrm>
            <a:off x="6553200" y="6472238"/>
            <a:ext cx="2133600" cy="265112"/>
          </a:xfrm>
        </p:spPr>
        <p:txBody>
          <a:bodyPr anchor="b"/>
          <a:lstStyle/>
          <a:p>
            <a:pPr>
              <a:defRPr/>
            </a:pPr>
            <a:fld id="{30E79256-6E1E-4A68-9F97-192A06D54AE4}" type="slidenum">
              <a:rPr lang="en-US" altLang="ko-KR" smtClean="0"/>
              <a:pPr>
                <a:defRPr/>
              </a:pPr>
              <a:t>137</a:t>
            </a:fld>
            <a:endParaRPr lang="en-US" altLang="ko-KR" dirty="0"/>
          </a:p>
        </p:txBody>
      </p:sp>
      <p:pic>
        <p:nvPicPr>
          <p:cNvPr id="10" name="그림 9"/>
          <p:cNvPicPr>
            <a:picLocks noChangeAspect="1"/>
          </p:cNvPicPr>
          <p:nvPr/>
        </p:nvPicPr>
        <p:blipFill>
          <a:blip r:embed="rId2"/>
          <a:stretch>
            <a:fillRect/>
          </a:stretch>
        </p:blipFill>
        <p:spPr>
          <a:xfrm>
            <a:off x="3309433" y="1748618"/>
            <a:ext cx="1877709" cy="3650262"/>
          </a:xfrm>
          <a:prstGeom prst="rect">
            <a:avLst/>
          </a:prstGeom>
        </p:spPr>
      </p:pic>
      <p:sp>
        <p:nvSpPr>
          <p:cNvPr id="11" name="직사각형 10"/>
          <p:cNvSpPr/>
          <p:nvPr/>
        </p:nvSpPr>
        <p:spPr bwMode="auto">
          <a:xfrm>
            <a:off x="3965171" y="2198812"/>
            <a:ext cx="548641" cy="466811"/>
          </a:xfrm>
          <a:prstGeom prst="rect">
            <a:avLst/>
          </a:prstGeom>
          <a:noFill/>
          <a:ln w="2540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4" name="직사각형 13"/>
          <p:cNvSpPr/>
          <p:nvPr/>
        </p:nvSpPr>
        <p:spPr bwMode="auto">
          <a:xfrm>
            <a:off x="3965171" y="2912135"/>
            <a:ext cx="548641" cy="466811"/>
          </a:xfrm>
          <a:prstGeom prst="rect">
            <a:avLst/>
          </a:prstGeom>
          <a:noFill/>
          <a:ln w="2540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2" name="직사각형 1"/>
          <p:cNvSpPr/>
          <p:nvPr/>
        </p:nvSpPr>
        <p:spPr>
          <a:xfrm>
            <a:off x="3781008" y="1997648"/>
            <a:ext cx="312906" cy="246221"/>
          </a:xfrm>
          <a:prstGeom prst="rect">
            <a:avLst/>
          </a:prstGeom>
        </p:spPr>
        <p:txBody>
          <a:bodyPr wrap="none">
            <a:spAutoFit/>
          </a:bodyPr>
          <a:lstStyle/>
          <a:p>
            <a:r>
              <a:rPr lang="en-US" altLang="ko-KR"/>
              <a:t>①</a:t>
            </a:r>
            <a:endParaRPr lang="ko-KR" altLang="en-US"/>
          </a:p>
        </p:txBody>
      </p:sp>
      <p:sp>
        <p:nvSpPr>
          <p:cNvPr id="3" name="직사각형 2"/>
          <p:cNvSpPr/>
          <p:nvPr/>
        </p:nvSpPr>
        <p:spPr>
          <a:xfrm>
            <a:off x="3781008" y="2732752"/>
            <a:ext cx="312906" cy="246221"/>
          </a:xfrm>
          <a:prstGeom prst="rect">
            <a:avLst/>
          </a:prstGeom>
        </p:spPr>
        <p:txBody>
          <a:bodyPr wrap="none">
            <a:spAutoFit/>
          </a:bodyPr>
          <a:lstStyle/>
          <a:p>
            <a:r>
              <a:rPr lang="en-US" altLang="ko-KR"/>
              <a:t>②</a:t>
            </a:r>
            <a:endParaRPr lang="ko-KR" altLang="en-US"/>
          </a:p>
        </p:txBody>
      </p:sp>
      <p:sp>
        <p:nvSpPr>
          <p:cNvPr id="16" name="직사각형 15"/>
          <p:cNvSpPr/>
          <p:nvPr/>
        </p:nvSpPr>
        <p:spPr bwMode="auto">
          <a:xfrm>
            <a:off x="4588625" y="4602272"/>
            <a:ext cx="380309" cy="356090"/>
          </a:xfrm>
          <a:prstGeom prst="rect">
            <a:avLst/>
          </a:prstGeom>
          <a:noFill/>
          <a:ln w="2540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7" name="직사각형 16"/>
          <p:cNvSpPr/>
          <p:nvPr/>
        </p:nvSpPr>
        <p:spPr bwMode="auto">
          <a:xfrm>
            <a:off x="3557152" y="4597804"/>
            <a:ext cx="380309" cy="356090"/>
          </a:xfrm>
          <a:prstGeom prst="rect">
            <a:avLst/>
          </a:prstGeom>
          <a:noFill/>
          <a:ln w="2540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8" name="직사각형 17"/>
          <p:cNvSpPr/>
          <p:nvPr/>
        </p:nvSpPr>
        <p:spPr bwMode="auto">
          <a:xfrm>
            <a:off x="4058132" y="4598670"/>
            <a:ext cx="380309" cy="356090"/>
          </a:xfrm>
          <a:prstGeom prst="rect">
            <a:avLst/>
          </a:prstGeom>
          <a:noFill/>
          <a:ln w="2540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 name="직사각형 3"/>
          <p:cNvSpPr/>
          <p:nvPr/>
        </p:nvSpPr>
        <p:spPr>
          <a:xfrm>
            <a:off x="4639262" y="4401469"/>
            <a:ext cx="312906" cy="246221"/>
          </a:xfrm>
          <a:prstGeom prst="rect">
            <a:avLst/>
          </a:prstGeom>
        </p:spPr>
        <p:txBody>
          <a:bodyPr wrap="none">
            <a:spAutoFit/>
          </a:bodyPr>
          <a:lstStyle/>
          <a:p>
            <a:r>
              <a:rPr lang="en-US" altLang="ko-KR"/>
              <a:t>③</a:t>
            </a:r>
            <a:endParaRPr lang="ko-KR" altLang="en-US"/>
          </a:p>
        </p:txBody>
      </p:sp>
      <p:sp>
        <p:nvSpPr>
          <p:cNvPr id="5" name="직사각형 4"/>
          <p:cNvSpPr/>
          <p:nvPr/>
        </p:nvSpPr>
        <p:spPr>
          <a:xfrm>
            <a:off x="3593483" y="4397368"/>
            <a:ext cx="312906" cy="246221"/>
          </a:xfrm>
          <a:prstGeom prst="rect">
            <a:avLst/>
          </a:prstGeom>
        </p:spPr>
        <p:txBody>
          <a:bodyPr wrap="none">
            <a:spAutoFit/>
          </a:bodyPr>
          <a:lstStyle/>
          <a:p>
            <a:r>
              <a:rPr lang="en-US" altLang="ko-KR"/>
              <a:t>④</a:t>
            </a:r>
            <a:endParaRPr lang="ko-KR" altLang="en-US"/>
          </a:p>
        </p:txBody>
      </p:sp>
      <p:sp>
        <p:nvSpPr>
          <p:cNvPr id="6" name="직사각형 5"/>
          <p:cNvSpPr/>
          <p:nvPr/>
        </p:nvSpPr>
        <p:spPr>
          <a:xfrm>
            <a:off x="4106590" y="4397368"/>
            <a:ext cx="312906" cy="246221"/>
          </a:xfrm>
          <a:prstGeom prst="rect">
            <a:avLst/>
          </a:prstGeom>
        </p:spPr>
        <p:txBody>
          <a:bodyPr wrap="none">
            <a:spAutoFit/>
          </a:bodyPr>
          <a:lstStyle/>
          <a:p>
            <a:r>
              <a:rPr lang="en-US" altLang="ko-KR"/>
              <a:t>⑤</a:t>
            </a:r>
            <a:endParaRPr lang="ko-KR" altLang="en-US"/>
          </a:p>
        </p:txBody>
      </p:sp>
      <p:sp>
        <p:nvSpPr>
          <p:cNvPr id="2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623364126"/>
      </p:ext>
    </p:extLst>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5"/>
          <p:cNvSpPr>
            <a:spLocks noChangeArrowheads="1"/>
          </p:cNvSpPr>
          <p:nvPr/>
        </p:nvSpPr>
        <p:spPr bwMode="auto">
          <a:xfrm>
            <a:off x="892175" y="1350963"/>
            <a:ext cx="8001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en-US" altLang="ko-KR" sz="1200">
                <a:ea typeface="바탕" pitchFamily="18" charset="-127"/>
              </a:rPr>
              <a:t>● </a:t>
            </a:r>
            <a:r>
              <a:rPr lang="en-US" altLang="ko-KR" smtClean="0"/>
              <a:t>In </a:t>
            </a:r>
            <a:r>
              <a:rPr lang="en-US" altLang="ko-KR"/>
              <a:t>this mode the whole display will get turned off except for the following adjustment:</a:t>
            </a:r>
            <a:endParaRPr lang="en-US" altLang="ko-KR" sz="1200">
              <a:solidFill>
                <a:schemeClr val="tx1"/>
              </a:solidFill>
              <a:latin typeface="Arial" charset="0"/>
              <a:ea typeface="바탕" pitchFamily="18" charset="-127"/>
            </a:endParaRPr>
          </a:p>
        </p:txBody>
      </p:sp>
      <p:sp>
        <p:nvSpPr>
          <p:cNvPr id="105475"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5476"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5479" name="Rectangle 5"/>
          <p:cNvSpPr>
            <a:spLocks noChangeArrowheads="1"/>
          </p:cNvSpPr>
          <p:nvPr/>
        </p:nvSpPr>
        <p:spPr bwMode="auto">
          <a:xfrm>
            <a:off x="785813" y="2861077"/>
            <a:ext cx="8001000"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en-US" altLang="ko-KR" sz="1100"/>
              <a:t> 1) </a:t>
            </a:r>
            <a:r>
              <a:rPr lang="en-US" altLang="ko-KR" sz="1100" smtClean="0"/>
              <a:t>For </a:t>
            </a:r>
            <a:r>
              <a:rPr lang="en-US" altLang="ko-KR" sz="1100"/>
              <a:t>example, if you want to adjust the option and shift the standard temperature of the Freezer by -2℃, do as follows. This function is to change the standard temperature. If the current standard temperature is -21 ℃ for the Freezer, and if you decrease it by 2 ℃ by using the option, the standard temperature will be -23 ℃. That is, if you change the temperature option, even if it is set to be -21 ℃ on the Panel, the operation will be performed with -23 ℃ as the standard inside. Therefore, it means that the standard temperature is controlled to be lower by 2 ℃ than the temperature set on the Panel.</a:t>
            </a:r>
            <a:endParaRPr lang="en-US" altLang="ko-KR" sz="1600">
              <a:solidFill>
                <a:schemeClr val="tx1"/>
              </a:solidFill>
              <a:latin typeface="Arial" charset="0"/>
              <a:ea typeface="바탕" pitchFamily="18" charset="-127"/>
            </a:endParaRPr>
          </a:p>
        </p:txBody>
      </p:sp>
      <p:sp>
        <p:nvSpPr>
          <p:cNvPr id="13" name="Rectangle 12"/>
          <p:cNvSpPr>
            <a:spLocks noChangeArrowheads="1"/>
          </p:cNvSpPr>
          <p:nvPr/>
        </p:nvSpPr>
        <p:spPr bwMode="auto">
          <a:xfrm>
            <a:off x="1023938" y="5253239"/>
            <a:ext cx="7524750" cy="792163"/>
          </a:xfrm>
          <a:prstGeom prst="rect">
            <a:avLst/>
          </a:prstGeom>
          <a:solidFill>
            <a:schemeClr val="accent6">
              <a:lumMod val="20000"/>
              <a:lumOff val="80000"/>
              <a:alpha val="30196"/>
            </a:schemeClr>
          </a:solidFill>
          <a:ln w="12700">
            <a:solidFill>
              <a:schemeClr val="accent6"/>
            </a:solidFill>
            <a:miter lim="800000"/>
            <a:headEnd/>
            <a:tailEnd/>
          </a:ln>
        </p:spPr>
        <p:txBody>
          <a:bodyPr wrap="none" anchor="ctr"/>
          <a:lstStyle/>
          <a:p>
            <a:pPr algn="ctr">
              <a:defRPr/>
            </a:pPr>
            <a:endParaRPr lang="ko-KR" altLang="en-US">
              <a:solidFill>
                <a:schemeClr val="tx1"/>
              </a:solidFill>
              <a:ea typeface="바탕" pitchFamily="18" charset="-127"/>
            </a:endParaRPr>
          </a:p>
        </p:txBody>
      </p:sp>
      <p:sp>
        <p:nvSpPr>
          <p:cNvPr id="14" name="Rectangle 13"/>
          <p:cNvSpPr>
            <a:spLocks noChangeArrowheads="1"/>
          </p:cNvSpPr>
          <p:nvPr/>
        </p:nvSpPr>
        <p:spPr bwMode="auto">
          <a:xfrm>
            <a:off x="1023938" y="5253239"/>
            <a:ext cx="517525" cy="255588"/>
          </a:xfrm>
          <a:prstGeom prst="rect">
            <a:avLst/>
          </a:prstGeom>
          <a:solidFill>
            <a:schemeClr val="accent6"/>
          </a:solidFill>
          <a:ln w="38100">
            <a:noFill/>
            <a:miter lim="800000"/>
            <a:headEnd/>
            <a:tailEnd/>
          </a:ln>
        </p:spPr>
        <p:txBody>
          <a:bodyPr wrap="none" lIns="54000" tIns="10800" rIns="54000">
            <a:spAutoFit/>
          </a:bodyPr>
          <a:lstStyle/>
          <a:p>
            <a:pPr algn="ctr">
              <a:lnSpc>
                <a:spcPct val="120000"/>
              </a:lnSpc>
              <a:defRPr/>
            </a:pPr>
            <a:r>
              <a:rPr lang="en-US" altLang="ko-KR" sz="1200" dirty="0">
                <a:solidFill>
                  <a:schemeClr val="bg1"/>
                </a:solidFill>
                <a:latin typeface="Verdana" pitchFamily="34" charset="0"/>
                <a:ea typeface="굴림체" pitchFamily="49" charset="-127"/>
              </a:rPr>
              <a:t>Note</a:t>
            </a:r>
          </a:p>
        </p:txBody>
      </p:sp>
      <p:sp>
        <p:nvSpPr>
          <p:cNvPr id="105482" name="Rectangle 14"/>
          <p:cNvSpPr>
            <a:spLocks noChangeArrowheads="1"/>
          </p:cNvSpPr>
          <p:nvPr/>
        </p:nvSpPr>
        <p:spPr bwMode="auto">
          <a:xfrm>
            <a:off x="1514475" y="5237364"/>
            <a:ext cx="69897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endParaRPr lang="ko-KR" altLang="en-US" dirty="0"/>
          </a:p>
          <a:p>
            <a:r>
              <a:rPr lang="en-US" altLang="ko-KR" dirty="0"/>
              <a:t>When the product is released, all data are cleared in the option function. That is, the product is released with the set value as "0". However, some set values may be changed during mass-production for the purpose of improvement of quality. Thus, please always check the Quality Information, etc.</a:t>
            </a:r>
            <a:endParaRPr lang="en-US" altLang="ko-KR" sz="1200" dirty="0">
              <a:solidFill>
                <a:schemeClr val="tx1"/>
              </a:solidFill>
              <a:latin typeface="Arial" charset="0"/>
              <a:ea typeface="바탕" pitchFamily="18" charset="-127"/>
            </a:endParaRP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AA37CFD9-041B-4E73-AC49-9D76A9618E38}" type="slidenum">
              <a:rPr lang="en-US" altLang="ko-KR" smtClean="0"/>
              <a:pPr>
                <a:defRPr/>
              </a:pPr>
              <a:t>138</a:t>
            </a:fld>
            <a:endParaRPr lang="en-US" altLang="ko-KR" dirty="0"/>
          </a:p>
        </p:txBody>
      </p:sp>
      <p:pic>
        <p:nvPicPr>
          <p:cNvPr id="2" name="그림 1"/>
          <p:cNvPicPr>
            <a:picLocks noChangeAspect="1"/>
          </p:cNvPicPr>
          <p:nvPr/>
        </p:nvPicPr>
        <p:blipFill>
          <a:blip r:embed="rId2"/>
          <a:stretch>
            <a:fillRect/>
          </a:stretch>
        </p:blipFill>
        <p:spPr>
          <a:xfrm>
            <a:off x="1946737" y="1667649"/>
            <a:ext cx="5189341" cy="836613"/>
          </a:xfrm>
          <a:prstGeom prst="rect">
            <a:avLst/>
          </a:prstGeom>
        </p:spPr>
      </p:pic>
      <p:pic>
        <p:nvPicPr>
          <p:cNvPr id="3" name="그림 2"/>
          <p:cNvPicPr>
            <a:picLocks noChangeAspect="1"/>
          </p:cNvPicPr>
          <p:nvPr/>
        </p:nvPicPr>
        <p:blipFill>
          <a:blip r:embed="rId3"/>
          <a:stretch>
            <a:fillRect/>
          </a:stretch>
        </p:blipFill>
        <p:spPr>
          <a:xfrm>
            <a:off x="1324957" y="2504262"/>
            <a:ext cx="6089996" cy="295588"/>
          </a:xfrm>
          <a:prstGeom prst="rect">
            <a:avLst/>
          </a:prstGeom>
        </p:spPr>
      </p:pic>
      <p:sp>
        <p:nvSpPr>
          <p:cNvPr id="1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4239854302"/>
      </p:ext>
    </p:extLst>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Text Box 107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6500"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9" name="슬라이드 번호 개체 틀 16"/>
          <p:cNvSpPr>
            <a:spLocks noGrp="1"/>
          </p:cNvSpPr>
          <p:nvPr>
            <p:ph type="sldNum" sz="quarter" idx="12"/>
          </p:nvPr>
        </p:nvSpPr>
        <p:spPr>
          <a:xfrm>
            <a:off x="6553200" y="6472238"/>
            <a:ext cx="2133600" cy="265112"/>
          </a:xfrm>
        </p:spPr>
        <p:txBody>
          <a:bodyPr anchor="b"/>
          <a:lstStyle/>
          <a:p>
            <a:pPr>
              <a:defRPr/>
            </a:pPr>
            <a:fld id="{DADBB9BE-05DB-496A-94F8-90E5603837F6}" type="slidenum">
              <a:rPr lang="en-US" altLang="ko-KR" smtClean="0"/>
              <a:pPr>
                <a:defRPr/>
              </a:pPr>
              <a:t>139</a:t>
            </a:fld>
            <a:endParaRPr lang="en-US" altLang="ko-KR" dirty="0"/>
          </a:p>
        </p:txBody>
      </p:sp>
      <p:sp>
        <p:nvSpPr>
          <p:cNvPr id="10" name="Rectangle 5"/>
          <p:cNvSpPr>
            <a:spLocks noChangeArrowheads="1"/>
          </p:cNvSpPr>
          <p:nvPr/>
        </p:nvSpPr>
        <p:spPr bwMode="auto">
          <a:xfrm>
            <a:off x="762000" y="1648574"/>
            <a:ext cx="8001000"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en-US" altLang="ko-KR" sz="1050" smtClean="0"/>
              <a:t>2</a:t>
            </a:r>
            <a:r>
              <a:rPr lang="en-US" altLang="ko-KR" sz="1050"/>
              <a:t>) When you change into the Option Mode, the display panel will be in the status for the option number and the set value to mean "0." (Though the product should be released with '0' for the Freezer and '0' for the Fridge, the default value may be changed for the purpose of improvement of quality during mass-production.) </a:t>
            </a:r>
            <a:endParaRPr lang="en-US" altLang="ko-KR" sz="1800">
              <a:solidFill>
                <a:schemeClr val="tx1"/>
              </a:solidFill>
              <a:latin typeface="Arial" charset="0"/>
              <a:ea typeface="바탕" pitchFamily="18" charset="-127"/>
            </a:endParaRPr>
          </a:p>
        </p:txBody>
      </p:sp>
      <p:pic>
        <p:nvPicPr>
          <p:cNvPr id="2" name="그림 1"/>
          <p:cNvPicPr>
            <a:picLocks noChangeAspect="1"/>
          </p:cNvPicPr>
          <p:nvPr/>
        </p:nvPicPr>
        <p:blipFill>
          <a:blip r:embed="rId2"/>
          <a:stretch>
            <a:fillRect/>
          </a:stretch>
        </p:blipFill>
        <p:spPr>
          <a:xfrm>
            <a:off x="3583477" y="2276248"/>
            <a:ext cx="1245657" cy="1364727"/>
          </a:xfrm>
          <a:prstGeom prst="rect">
            <a:avLst/>
          </a:prstGeom>
        </p:spPr>
      </p:pic>
      <p:sp>
        <p:nvSpPr>
          <p:cNvPr id="11" name="Rectangle 5"/>
          <p:cNvSpPr>
            <a:spLocks noChangeArrowheads="1"/>
          </p:cNvSpPr>
          <p:nvPr/>
        </p:nvSpPr>
        <p:spPr bwMode="auto">
          <a:xfrm>
            <a:off x="679566" y="3718443"/>
            <a:ext cx="800100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79388" indent="-179388"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en-US" altLang="ko-KR" sz="1050" dirty="0" smtClean="0"/>
              <a:t>- </a:t>
            </a:r>
            <a:r>
              <a:rPr lang="en-US" altLang="ko-KR" sz="1050" dirty="0"/>
              <a:t>When only '0' is turned ON for the Fridge, the Freezer Temperature Option Item will be set, and the current Freezer temperature set value will be displayed on the Freezer Temperature Display. </a:t>
            </a:r>
          </a:p>
          <a:p>
            <a:r>
              <a:rPr lang="en-US" altLang="ko-KR" sz="1050" dirty="0"/>
              <a:t>3) If you adjust the option number of the Fridge to be "0" and sets "4" as in the below Freezer Option Table, the Freezer standard temperature will be lowered by 2℃. (Refer to the Freezer temperature change picture.) : If you wait for 20 seconds after the adjustment is completed, the </a:t>
            </a:r>
            <a:r>
              <a:rPr lang="en-US" altLang="ko-KR" sz="1050" dirty="0" err="1"/>
              <a:t>Micom</a:t>
            </a:r>
            <a:r>
              <a:rPr lang="en-US" altLang="ko-KR" sz="1050" dirty="0"/>
              <a:t> will save the set value in the EEPROM, and the product will return to the normal display and the Option Setting Mode will be canceled. </a:t>
            </a:r>
          </a:p>
          <a:p>
            <a:r>
              <a:rPr lang="en-US" altLang="ko-KR" sz="1050" dirty="0"/>
              <a:t>4</a:t>
            </a:r>
            <a:r>
              <a:rPr lang="en-US" altLang="ko-KR" sz="1050" dirty="0" smtClean="0"/>
              <a:t>) </a:t>
            </a:r>
            <a:r>
              <a:rPr lang="en-US" altLang="ko-KR" sz="1050" dirty="0"/>
              <a:t>You can adjust the Fridge temperature following the same method as above. </a:t>
            </a:r>
          </a:p>
          <a:p>
            <a:r>
              <a:rPr lang="en-US" altLang="ko-KR" sz="1050" dirty="0"/>
              <a:t>5</a:t>
            </a:r>
            <a:r>
              <a:rPr lang="en-US" altLang="ko-KR" sz="1050" dirty="0" smtClean="0"/>
              <a:t>) </a:t>
            </a:r>
            <a:r>
              <a:rPr lang="en-US" altLang="ko-KR" sz="1050" dirty="0"/>
              <a:t>When the product is released from the factory, the option function is set at the EERPOM. Therefore, please do not modify the product unless you are in a special case. The option function's setting is completed only when it returns to the normal Display in 20 seconds. Therefore, do not turn the power OFF before it returns to the normal Display. </a:t>
            </a:r>
            <a:endParaRPr lang="en-US" altLang="ko-KR" sz="1800" dirty="0">
              <a:solidFill>
                <a:schemeClr val="tx1"/>
              </a:solidFill>
              <a:latin typeface="Arial" charset="0"/>
              <a:ea typeface="바탕" pitchFamily="18" charset="-127"/>
            </a:endParaRPr>
          </a:p>
        </p:txBody>
      </p:sp>
      <p:sp>
        <p:nvSpPr>
          <p:cNvPr id="1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4141335610"/>
      </p:ext>
    </p:extLst>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3"/>
          <p:cNvGraphicFramePr>
            <a:graphicFrameLocks noGrp="1"/>
          </p:cNvGraphicFramePr>
          <p:nvPr>
            <p:extLst>
              <p:ext uri="{D42A27DB-BD31-4B8C-83A1-F6EECF244321}">
                <p14:modId xmlns:p14="http://schemas.microsoft.com/office/powerpoint/2010/main" val="2242625098"/>
              </p:ext>
            </p:extLst>
          </p:nvPr>
        </p:nvGraphicFramePr>
        <p:xfrm>
          <a:off x="744538" y="1862138"/>
          <a:ext cx="7804150" cy="4377637"/>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SpaceMax Technology (Large Capacity)</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Store more food with an extra large fridge that holds up to 385 liters* in a standard cabinet depth of 600mm. Its unique SpaceMax™ technology enables the walls to be much thinner as it uses a minimal amount of high-efficiency insulation.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All-Around Cooling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All-Around Cooling ensures that every item on every shelf and in every box remains evenly chilled. Strategically placed vents circulate cool air everywhere inside the fridge and the freezer to maintain an even and constant temperature that helps foods stay fresh longer.</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Metal Cooling</a:t>
                      </a:r>
                    </a:p>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Metal Cooling plate in the rear wall helps to maintain the optimal internal temperature, longer than a conventional refrigerator without metal cooling. The metal retains the cold from the air, so it prevents the loss of cool air when the door is opened. And its good thermal conductivity helps to quickly restore any heat loss when the door is shut again, so foods are preserved better.</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9"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a:t>
            </a:r>
            <a:r>
              <a:rPr lang="en-US" altLang="ko-KR" sz="1400" dirty="0" smtClean="0">
                <a:solidFill>
                  <a:srgbClr val="000000"/>
                </a:solidFill>
                <a:latin typeface="Arial Black" panose="020B0A04020102020204" pitchFamily="34" charset="0"/>
                <a:ea typeface="헤드라인" pitchFamily="18" charset="-127"/>
              </a:rPr>
              <a:t>BMF refrigerator </a:t>
            </a:r>
            <a:r>
              <a:rPr lang="en-US" altLang="ko-KR" sz="1400" dirty="0">
                <a:solidFill>
                  <a:srgbClr val="000000"/>
                </a:solidFill>
                <a:latin typeface="Arial Black" panose="020B0A04020102020204" pitchFamily="34" charset="0"/>
                <a:ea typeface="헤드라인" pitchFamily="18" charset="-127"/>
              </a:rPr>
              <a:t>in </a:t>
            </a:r>
            <a:r>
              <a:rPr lang="en-US" altLang="ko-KR" sz="1400" dirty="0">
                <a:solidFill>
                  <a:srgbClr val="006699"/>
                </a:solidFill>
                <a:latin typeface="Arial Black" panose="020B0A04020102020204" pitchFamily="34" charset="0"/>
                <a:ea typeface="헤드라인" pitchFamily="18" charset="-127"/>
              </a:rPr>
              <a:t>2020</a:t>
            </a:r>
            <a:r>
              <a:rPr lang="en-US" altLang="ko-KR" sz="1400" dirty="0">
                <a:solidFill>
                  <a:srgbClr val="000000"/>
                </a:solidFill>
                <a:latin typeface="Arial Black" panose="020B0A04020102020204" pitchFamily="34" charset="0"/>
                <a:ea typeface="헤드라인" pitchFamily="18" charset="-127"/>
              </a:rPr>
              <a:t> 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sp>
        <p:nvSpPr>
          <p:cNvPr id="10"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grpSp>
        <p:nvGrpSpPr>
          <p:cNvPr id="11" name="Group 10"/>
          <p:cNvGrpSpPr>
            <a:grpSpLocks/>
          </p:cNvGrpSpPr>
          <p:nvPr/>
        </p:nvGrpSpPr>
        <p:grpSpPr bwMode="auto">
          <a:xfrm>
            <a:off x="7596188" y="207963"/>
            <a:ext cx="1120775" cy="304800"/>
            <a:chOff x="4896" y="370"/>
            <a:chExt cx="706" cy="192"/>
          </a:xfrm>
        </p:grpSpPr>
        <p:sp>
          <p:nvSpPr>
            <p:cNvPr id="14"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5"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6E2CB50D-FAF1-4D4D-BFB0-506F81786525}" type="slidenum">
              <a:rPr lang="en-US" altLang="ko-KR" sz="1400">
                <a:solidFill>
                  <a:srgbClr val="000000"/>
                </a:solidFill>
              </a:rPr>
              <a:pPr>
                <a:spcBef>
                  <a:spcPct val="0"/>
                </a:spcBef>
                <a:buFontTx/>
                <a:buNone/>
              </a:pPr>
              <a:t>14</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pic>
        <p:nvPicPr>
          <p:cNvPr id="19" name="Picture 24"/>
          <p:cNvPicPr>
            <a:picLocks noChangeAspect="1" noChangeArrowheads="1"/>
          </p:cNvPicPr>
          <p:nvPr/>
        </p:nvPicPr>
        <p:blipFill>
          <a:blip r:embed="rId3" cstate="email"/>
          <a:srcRect/>
          <a:stretch>
            <a:fillRect/>
          </a:stretch>
        </p:blipFill>
        <p:spPr bwMode="auto">
          <a:xfrm>
            <a:off x="1064924" y="3490576"/>
            <a:ext cx="1636713" cy="10541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pic>
      <p:grpSp>
        <p:nvGrpSpPr>
          <p:cNvPr id="12" name="그룹 11"/>
          <p:cNvGrpSpPr/>
          <p:nvPr/>
        </p:nvGrpSpPr>
        <p:grpSpPr>
          <a:xfrm>
            <a:off x="1885789" y="2244531"/>
            <a:ext cx="504986" cy="974921"/>
            <a:chOff x="4215988" y="2541713"/>
            <a:chExt cx="1932599" cy="3731075"/>
          </a:xfrm>
        </p:grpSpPr>
        <p:pic>
          <p:nvPicPr>
            <p:cNvPr id="13" name="그림 12"/>
            <p:cNvPicPr>
              <a:picLocks noChangeAspect="1"/>
            </p:cNvPicPr>
            <p:nvPr/>
          </p:nvPicPr>
          <p:blipFill>
            <a:blip r:embed="rId4"/>
            <a:stretch>
              <a:fillRect/>
            </a:stretch>
          </p:blipFill>
          <p:spPr>
            <a:xfrm>
              <a:off x="4215988" y="2541713"/>
              <a:ext cx="1932599" cy="3731075"/>
            </a:xfrm>
            <a:prstGeom prst="rect">
              <a:avLst/>
            </a:prstGeom>
          </p:spPr>
        </p:pic>
        <p:grpSp>
          <p:nvGrpSpPr>
            <p:cNvPr id="20" name="그룹 19"/>
            <p:cNvGrpSpPr/>
            <p:nvPr/>
          </p:nvGrpSpPr>
          <p:grpSpPr>
            <a:xfrm>
              <a:off x="4305571" y="2801790"/>
              <a:ext cx="864096" cy="3232087"/>
              <a:chOff x="5513608" y="2654287"/>
              <a:chExt cx="944346" cy="3824372"/>
            </a:xfrm>
          </p:grpSpPr>
          <p:grpSp>
            <p:nvGrpSpPr>
              <p:cNvPr id="21" name="그룹 20"/>
              <p:cNvGrpSpPr/>
              <p:nvPr/>
            </p:nvGrpSpPr>
            <p:grpSpPr>
              <a:xfrm>
                <a:off x="5521698" y="4735939"/>
                <a:ext cx="144000" cy="144000"/>
                <a:chOff x="8299450" y="2984500"/>
                <a:chExt cx="244475" cy="233363"/>
              </a:xfrm>
            </p:grpSpPr>
            <p:sp>
              <p:nvSpPr>
                <p:cNvPr id="43" name="Freeform 5"/>
                <p:cNvSpPr>
                  <a:spLocks/>
                </p:cNvSpPr>
                <p:nvPr/>
              </p:nvSpPr>
              <p:spPr bwMode="auto">
                <a:xfrm>
                  <a:off x="8299450" y="2984500"/>
                  <a:ext cx="233362" cy="233363"/>
                </a:xfrm>
                <a:custGeom>
                  <a:avLst/>
                  <a:gdLst>
                    <a:gd name="T0" fmla="*/ 80 w 80"/>
                    <a:gd name="T1" fmla="*/ 80 h 80"/>
                    <a:gd name="T2" fmla="*/ 0 w 80"/>
                    <a:gd name="T3" fmla="*/ 80 h 80"/>
                    <a:gd name="T4" fmla="*/ 0 w 80"/>
                    <a:gd name="T5" fmla="*/ 0 h 80"/>
                  </a:gdLst>
                  <a:ahLst/>
                  <a:cxnLst>
                    <a:cxn ang="0">
                      <a:pos x="T0" y="T1"/>
                    </a:cxn>
                    <a:cxn ang="0">
                      <a:pos x="T2" y="T3"/>
                    </a:cxn>
                    <a:cxn ang="0">
                      <a:pos x="T4" y="T5"/>
                    </a:cxn>
                  </a:cxnLst>
                  <a:rect l="0" t="0" r="r" b="b"/>
                  <a:pathLst>
                    <a:path w="80" h="80">
                      <a:moveTo>
                        <a:pt x="80" y="80"/>
                      </a:moveTo>
                      <a:lnTo>
                        <a:pt x="0" y="80"/>
                      </a:lnTo>
                      <a:lnTo>
                        <a:pt x="0" y="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44" name="Line 6"/>
                <p:cNvSpPr>
                  <a:spLocks noChangeShapeType="1"/>
                </p:cNvSpPr>
                <p:nvPr/>
              </p:nvSpPr>
              <p:spPr bwMode="auto">
                <a:xfrm flipH="1">
                  <a:off x="8313738" y="3006072"/>
                  <a:ext cx="230187" cy="187199"/>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2" name="그룹 21"/>
              <p:cNvGrpSpPr/>
              <p:nvPr/>
            </p:nvGrpSpPr>
            <p:grpSpPr>
              <a:xfrm>
                <a:off x="6313954" y="2654287"/>
                <a:ext cx="144000" cy="144000"/>
                <a:chOff x="8764588" y="2519363"/>
                <a:chExt cx="233362" cy="233363"/>
              </a:xfrm>
            </p:grpSpPr>
            <p:sp>
              <p:nvSpPr>
                <p:cNvPr id="41" name="Freeform 7"/>
                <p:cNvSpPr>
                  <a:spLocks/>
                </p:cNvSpPr>
                <p:nvPr/>
              </p:nvSpPr>
              <p:spPr bwMode="auto">
                <a:xfrm>
                  <a:off x="8764588" y="2519363"/>
                  <a:ext cx="233362" cy="233363"/>
                </a:xfrm>
                <a:custGeom>
                  <a:avLst/>
                  <a:gdLst>
                    <a:gd name="T0" fmla="*/ 0 w 80"/>
                    <a:gd name="T1" fmla="*/ 0 h 80"/>
                    <a:gd name="T2" fmla="*/ 80 w 80"/>
                    <a:gd name="T3" fmla="*/ 0 h 80"/>
                    <a:gd name="T4" fmla="*/ 80 w 80"/>
                    <a:gd name="T5" fmla="*/ 80 h 80"/>
                  </a:gdLst>
                  <a:ahLst/>
                  <a:cxnLst>
                    <a:cxn ang="0">
                      <a:pos x="T0" y="T1"/>
                    </a:cxn>
                    <a:cxn ang="0">
                      <a:pos x="T2" y="T3"/>
                    </a:cxn>
                    <a:cxn ang="0">
                      <a:pos x="T4" y="T5"/>
                    </a:cxn>
                  </a:cxnLst>
                  <a:rect l="0" t="0" r="r" b="b"/>
                  <a:pathLst>
                    <a:path w="80" h="80">
                      <a:moveTo>
                        <a:pt x="0" y="0"/>
                      </a:moveTo>
                      <a:lnTo>
                        <a:pt x="80" y="0"/>
                      </a:lnTo>
                      <a:lnTo>
                        <a:pt x="80" y="8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42" name="Line 8"/>
                <p:cNvSpPr>
                  <a:spLocks noChangeShapeType="1"/>
                </p:cNvSpPr>
                <p:nvPr/>
              </p:nvSpPr>
              <p:spPr bwMode="auto">
                <a:xfrm flipV="1">
                  <a:off x="8789570" y="2533650"/>
                  <a:ext cx="180000" cy="180000"/>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3" name="그룹 22"/>
              <p:cNvGrpSpPr/>
              <p:nvPr/>
            </p:nvGrpSpPr>
            <p:grpSpPr>
              <a:xfrm>
                <a:off x="5519798" y="2654287"/>
                <a:ext cx="144000" cy="144000"/>
                <a:chOff x="8299450" y="2519363"/>
                <a:chExt cx="233362" cy="233363"/>
              </a:xfrm>
            </p:grpSpPr>
            <p:sp>
              <p:nvSpPr>
                <p:cNvPr id="39" name="Freeform 9"/>
                <p:cNvSpPr>
                  <a:spLocks/>
                </p:cNvSpPr>
                <p:nvPr/>
              </p:nvSpPr>
              <p:spPr bwMode="auto">
                <a:xfrm>
                  <a:off x="8299450" y="2519363"/>
                  <a:ext cx="233362" cy="233363"/>
                </a:xfrm>
                <a:custGeom>
                  <a:avLst/>
                  <a:gdLst>
                    <a:gd name="T0" fmla="*/ 0 w 80"/>
                    <a:gd name="T1" fmla="*/ 80 h 80"/>
                    <a:gd name="T2" fmla="*/ 0 w 80"/>
                    <a:gd name="T3" fmla="*/ 0 h 80"/>
                    <a:gd name="T4" fmla="*/ 80 w 80"/>
                    <a:gd name="T5" fmla="*/ 0 h 80"/>
                  </a:gdLst>
                  <a:ahLst/>
                  <a:cxnLst>
                    <a:cxn ang="0">
                      <a:pos x="T0" y="T1"/>
                    </a:cxn>
                    <a:cxn ang="0">
                      <a:pos x="T2" y="T3"/>
                    </a:cxn>
                    <a:cxn ang="0">
                      <a:pos x="T4" y="T5"/>
                    </a:cxn>
                  </a:cxnLst>
                  <a:rect l="0" t="0" r="r" b="b"/>
                  <a:pathLst>
                    <a:path w="80" h="80">
                      <a:moveTo>
                        <a:pt x="0" y="80"/>
                      </a:moveTo>
                      <a:lnTo>
                        <a:pt x="0" y="0"/>
                      </a:lnTo>
                      <a:lnTo>
                        <a:pt x="80" y="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40" name="Line 10"/>
                <p:cNvSpPr>
                  <a:spLocks noChangeShapeType="1"/>
                </p:cNvSpPr>
                <p:nvPr/>
              </p:nvSpPr>
              <p:spPr bwMode="auto">
                <a:xfrm flipH="1" flipV="1">
                  <a:off x="8313737" y="2533649"/>
                  <a:ext cx="188323" cy="188629"/>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4" name="그룹 23"/>
              <p:cNvGrpSpPr/>
              <p:nvPr/>
            </p:nvGrpSpPr>
            <p:grpSpPr>
              <a:xfrm flipV="1">
                <a:off x="6301922" y="4741332"/>
                <a:ext cx="144000" cy="144000"/>
                <a:chOff x="8764588" y="2519363"/>
                <a:chExt cx="233362" cy="233363"/>
              </a:xfrm>
            </p:grpSpPr>
            <p:sp>
              <p:nvSpPr>
                <p:cNvPr id="37" name="Freeform 7"/>
                <p:cNvSpPr>
                  <a:spLocks/>
                </p:cNvSpPr>
                <p:nvPr/>
              </p:nvSpPr>
              <p:spPr bwMode="auto">
                <a:xfrm>
                  <a:off x="8764588" y="2519363"/>
                  <a:ext cx="233362" cy="233363"/>
                </a:xfrm>
                <a:custGeom>
                  <a:avLst/>
                  <a:gdLst>
                    <a:gd name="T0" fmla="*/ 0 w 80"/>
                    <a:gd name="T1" fmla="*/ 0 h 80"/>
                    <a:gd name="T2" fmla="*/ 80 w 80"/>
                    <a:gd name="T3" fmla="*/ 0 h 80"/>
                    <a:gd name="T4" fmla="*/ 80 w 80"/>
                    <a:gd name="T5" fmla="*/ 80 h 80"/>
                  </a:gdLst>
                  <a:ahLst/>
                  <a:cxnLst>
                    <a:cxn ang="0">
                      <a:pos x="T0" y="T1"/>
                    </a:cxn>
                    <a:cxn ang="0">
                      <a:pos x="T2" y="T3"/>
                    </a:cxn>
                    <a:cxn ang="0">
                      <a:pos x="T4" y="T5"/>
                    </a:cxn>
                  </a:cxnLst>
                  <a:rect l="0" t="0" r="r" b="b"/>
                  <a:pathLst>
                    <a:path w="80" h="80">
                      <a:moveTo>
                        <a:pt x="0" y="0"/>
                      </a:moveTo>
                      <a:lnTo>
                        <a:pt x="80" y="0"/>
                      </a:lnTo>
                      <a:lnTo>
                        <a:pt x="80" y="8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38" name="Line 8"/>
                <p:cNvSpPr>
                  <a:spLocks noChangeShapeType="1"/>
                </p:cNvSpPr>
                <p:nvPr/>
              </p:nvSpPr>
              <p:spPr bwMode="auto">
                <a:xfrm flipV="1">
                  <a:off x="8789570" y="2533650"/>
                  <a:ext cx="180000" cy="180000"/>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5" name="그룹 24"/>
              <p:cNvGrpSpPr/>
              <p:nvPr/>
            </p:nvGrpSpPr>
            <p:grpSpPr>
              <a:xfrm>
                <a:off x="6309308" y="5180198"/>
                <a:ext cx="144000" cy="144000"/>
                <a:chOff x="8764588" y="2519363"/>
                <a:chExt cx="233362" cy="233363"/>
              </a:xfrm>
            </p:grpSpPr>
            <p:sp>
              <p:nvSpPr>
                <p:cNvPr id="35" name="Freeform 7"/>
                <p:cNvSpPr>
                  <a:spLocks/>
                </p:cNvSpPr>
                <p:nvPr/>
              </p:nvSpPr>
              <p:spPr bwMode="auto">
                <a:xfrm>
                  <a:off x="8764588" y="2519363"/>
                  <a:ext cx="233362" cy="233363"/>
                </a:xfrm>
                <a:custGeom>
                  <a:avLst/>
                  <a:gdLst>
                    <a:gd name="T0" fmla="*/ 0 w 80"/>
                    <a:gd name="T1" fmla="*/ 0 h 80"/>
                    <a:gd name="T2" fmla="*/ 80 w 80"/>
                    <a:gd name="T3" fmla="*/ 0 h 80"/>
                    <a:gd name="T4" fmla="*/ 80 w 80"/>
                    <a:gd name="T5" fmla="*/ 80 h 80"/>
                  </a:gdLst>
                  <a:ahLst/>
                  <a:cxnLst>
                    <a:cxn ang="0">
                      <a:pos x="T0" y="T1"/>
                    </a:cxn>
                    <a:cxn ang="0">
                      <a:pos x="T2" y="T3"/>
                    </a:cxn>
                    <a:cxn ang="0">
                      <a:pos x="T4" y="T5"/>
                    </a:cxn>
                  </a:cxnLst>
                  <a:rect l="0" t="0" r="r" b="b"/>
                  <a:pathLst>
                    <a:path w="80" h="80">
                      <a:moveTo>
                        <a:pt x="0" y="0"/>
                      </a:moveTo>
                      <a:lnTo>
                        <a:pt x="80" y="0"/>
                      </a:lnTo>
                      <a:lnTo>
                        <a:pt x="80" y="8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36" name="Line 8"/>
                <p:cNvSpPr>
                  <a:spLocks noChangeShapeType="1"/>
                </p:cNvSpPr>
                <p:nvPr/>
              </p:nvSpPr>
              <p:spPr bwMode="auto">
                <a:xfrm flipV="1">
                  <a:off x="8789570" y="2533650"/>
                  <a:ext cx="180000" cy="180000"/>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6" name="그룹 25"/>
              <p:cNvGrpSpPr/>
              <p:nvPr/>
            </p:nvGrpSpPr>
            <p:grpSpPr>
              <a:xfrm>
                <a:off x="5515152" y="5180198"/>
                <a:ext cx="144000" cy="144000"/>
                <a:chOff x="8299450" y="2519363"/>
                <a:chExt cx="233362" cy="233363"/>
              </a:xfrm>
            </p:grpSpPr>
            <p:sp>
              <p:nvSpPr>
                <p:cNvPr id="33" name="Freeform 9"/>
                <p:cNvSpPr>
                  <a:spLocks/>
                </p:cNvSpPr>
                <p:nvPr/>
              </p:nvSpPr>
              <p:spPr bwMode="auto">
                <a:xfrm>
                  <a:off x="8299450" y="2519363"/>
                  <a:ext cx="233362" cy="233363"/>
                </a:xfrm>
                <a:custGeom>
                  <a:avLst/>
                  <a:gdLst>
                    <a:gd name="T0" fmla="*/ 0 w 80"/>
                    <a:gd name="T1" fmla="*/ 80 h 80"/>
                    <a:gd name="T2" fmla="*/ 0 w 80"/>
                    <a:gd name="T3" fmla="*/ 0 h 80"/>
                    <a:gd name="T4" fmla="*/ 80 w 80"/>
                    <a:gd name="T5" fmla="*/ 0 h 80"/>
                  </a:gdLst>
                  <a:ahLst/>
                  <a:cxnLst>
                    <a:cxn ang="0">
                      <a:pos x="T0" y="T1"/>
                    </a:cxn>
                    <a:cxn ang="0">
                      <a:pos x="T2" y="T3"/>
                    </a:cxn>
                    <a:cxn ang="0">
                      <a:pos x="T4" y="T5"/>
                    </a:cxn>
                  </a:cxnLst>
                  <a:rect l="0" t="0" r="r" b="b"/>
                  <a:pathLst>
                    <a:path w="80" h="80">
                      <a:moveTo>
                        <a:pt x="0" y="80"/>
                      </a:moveTo>
                      <a:lnTo>
                        <a:pt x="0" y="0"/>
                      </a:lnTo>
                      <a:lnTo>
                        <a:pt x="80" y="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34" name="Line 10"/>
                <p:cNvSpPr>
                  <a:spLocks noChangeShapeType="1"/>
                </p:cNvSpPr>
                <p:nvPr/>
              </p:nvSpPr>
              <p:spPr bwMode="auto">
                <a:xfrm flipH="1" flipV="1">
                  <a:off x="8313737" y="2533649"/>
                  <a:ext cx="188323" cy="188629"/>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7" name="그룹 26"/>
              <p:cNvGrpSpPr/>
              <p:nvPr/>
            </p:nvGrpSpPr>
            <p:grpSpPr>
              <a:xfrm>
                <a:off x="5513608" y="6329266"/>
                <a:ext cx="144000" cy="144000"/>
                <a:chOff x="8299450" y="2984500"/>
                <a:chExt cx="244475" cy="233363"/>
              </a:xfrm>
            </p:grpSpPr>
            <p:sp>
              <p:nvSpPr>
                <p:cNvPr id="31" name="Freeform 5"/>
                <p:cNvSpPr>
                  <a:spLocks/>
                </p:cNvSpPr>
                <p:nvPr/>
              </p:nvSpPr>
              <p:spPr bwMode="auto">
                <a:xfrm>
                  <a:off x="8299450" y="2984500"/>
                  <a:ext cx="233362" cy="233363"/>
                </a:xfrm>
                <a:custGeom>
                  <a:avLst/>
                  <a:gdLst>
                    <a:gd name="T0" fmla="*/ 80 w 80"/>
                    <a:gd name="T1" fmla="*/ 80 h 80"/>
                    <a:gd name="T2" fmla="*/ 0 w 80"/>
                    <a:gd name="T3" fmla="*/ 80 h 80"/>
                    <a:gd name="T4" fmla="*/ 0 w 80"/>
                    <a:gd name="T5" fmla="*/ 0 h 80"/>
                  </a:gdLst>
                  <a:ahLst/>
                  <a:cxnLst>
                    <a:cxn ang="0">
                      <a:pos x="T0" y="T1"/>
                    </a:cxn>
                    <a:cxn ang="0">
                      <a:pos x="T2" y="T3"/>
                    </a:cxn>
                    <a:cxn ang="0">
                      <a:pos x="T4" y="T5"/>
                    </a:cxn>
                  </a:cxnLst>
                  <a:rect l="0" t="0" r="r" b="b"/>
                  <a:pathLst>
                    <a:path w="80" h="80">
                      <a:moveTo>
                        <a:pt x="80" y="80"/>
                      </a:moveTo>
                      <a:lnTo>
                        <a:pt x="0" y="80"/>
                      </a:lnTo>
                      <a:lnTo>
                        <a:pt x="0" y="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32" name="Line 6"/>
                <p:cNvSpPr>
                  <a:spLocks noChangeShapeType="1"/>
                </p:cNvSpPr>
                <p:nvPr/>
              </p:nvSpPr>
              <p:spPr bwMode="auto">
                <a:xfrm flipH="1">
                  <a:off x="8313738" y="3006072"/>
                  <a:ext cx="230187" cy="187199"/>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nvGrpSpPr>
              <p:cNvPr id="28" name="그룹 27"/>
              <p:cNvGrpSpPr/>
              <p:nvPr/>
            </p:nvGrpSpPr>
            <p:grpSpPr>
              <a:xfrm flipV="1">
                <a:off x="6293832" y="6334659"/>
                <a:ext cx="144000" cy="144000"/>
                <a:chOff x="8764588" y="2519363"/>
                <a:chExt cx="233362" cy="233363"/>
              </a:xfrm>
            </p:grpSpPr>
            <p:sp>
              <p:nvSpPr>
                <p:cNvPr id="29" name="Freeform 7"/>
                <p:cNvSpPr>
                  <a:spLocks/>
                </p:cNvSpPr>
                <p:nvPr/>
              </p:nvSpPr>
              <p:spPr bwMode="auto">
                <a:xfrm>
                  <a:off x="8764588" y="2519363"/>
                  <a:ext cx="233362" cy="233363"/>
                </a:xfrm>
                <a:custGeom>
                  <a:avLst/>
                  <a:gdLst>
                    <a:gd name="T0" fmla="*/ 0 w 80"/>
                    <a:gd name="T1" fmla="*/ 0 h 80"/>
                    <a:gd name="T2" fmla="*/ 80 w 80"/>
                    <a:gd name="T3" fmla="*/ 0 h 80"/>
                    <a:gd name="T4" fmla="*/ 80 w 80"/>
                    <a:gd name="T5" fmla="*/ 80 h 80"/>
                  </a:gdLst>
                  <a:ahLst/>
                  <a:cxnLst>
                    <a:cxn ang="0">
                      <a:pos x="T0" y="T1"/>
                    </a:cxn>
                    <a:cxn ang="0">
                      <a:pos x="T2" y="T3"/>
                    </a:cxn>
                    <a:cxn ang="0">
                      <a:pos x="T4" y="T5"/>
                    </a:cxn>
                  </a:cxnLst>
                  <a:rect l="0" t="0" r="r" b="b"/>
                  <a:pathLst>
                    <a:path w="80" h="80">
                      <a:moveTo>
                        <a:pt x="0" y="0"/>
                      </a:moveTo>
                      <a:lnTo>
                        <a:pt x="80" y="0"/>
                      </a:lnTo>
                      <a:lnTo>
                        <a:pt x="80" y="80"/>
                      </a:lnTo>
                    </a:path>
                  </a:pathLst>
                </a:custGeom>
                <a:noFill/>
                <a:ln w="77788" cap="flat">
                  <a:solidFill>
                    <a:srgbClr val="8064A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sp>
              <p:nvSpPr>
                <p:cNvPr id="30" name="Line 8"/>
                <p:cNvSpPr>
                  <a:spLocks noChangeShapeType="1"/>
                </p:cNvSpPr>
                <p:nvPr/>
              </p:nvSpPr>
              <p:spPr bwMode="auto">
                <a:xfrm flipV="1">
                  <a:off x="8789570" y="2533650"/>
                  <a:ext cx="180000" cy="180000"/>
                </a:xfrm>
                <a:prstGeom prst="line">
                  <a:avLst/>
                </a:prstGeom>
                <a:noFill/>
                <a:ln w="77788" cap="flat">
                  <a:solidFill>
                    <a:srgbClr val="8064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latinLnBrk="0">
                    <a:defRPr/>
                  </a:pPr>
                  <a:endParaRPr lang="ko-KR" altLang="en-US" kern="0">
                    <a:solidFill>
                      <a:prstClr val="black"/>
                    </a:solidFill>
                    <a:latin typeface="Tahoma"/>
                  </a:endParaRPr>
                </a:p>
              </p:txBody>
            </p:sp>
          </p:grpSp>
        </p:grpSp>
      </p:grpSp>
      <p:pic>
        <p:nvPicPr>
          <p:cNvPr id="45" name="그림 44"/>
          <p:cNvPicPr>
            <a:picLocks noChangeAspect="1"/>
          </p:cNvPicPr>
          <p:nvPr/>
        </p:nvPicPr>
        <p:blipFill>
          <a:blip r:embed="rId5"/>
          <a:stretch>
            <a:fillRect/>
          </a:stretch>
        </p:blipFill>
        <p:spPr>
          <a:xfrm>
            <a:off x="1346427" y="2254056"/>
            <a:ext cx="297496" cy="960056"/>
          </a:xfrm>
          <a:prstGeom prst="rect">
            <a:avLst/>
          </a:prstGeom>
        </p:spPr>
      </p:pic>
      <p:pic>
        <p:nvPicPr>
          <p:cNvPr id="46" name="그림 45"/>
          <p:cNvPicPr>
            <a:picLocks noChangeAspect="1"/>
          </p:cNvPicPr>
          <p:nvPr/>
        </p:nvPicPr>
        <p:blipFill rotWithShape="1">
          <a:blip r:embed="rId6">
            <a:clrChange>
              <a:clrFrom>
                <a:srgbClr val="FFFFFF"/>
              </a:clrFrom>
              <a:clrTo>
                <a:srgbClr val="FFFFFF">
                  <a:alpha val="0"/>
                </a:srgbClr>
              </a:clrTo>
            </a:clrChange>
          </a:blip>
          <a:srcRect b="34074"/>
          <a:stretch/>
        </p:blipFill>
        <p:spPr>
          <a:xfrm>
            <a:off x="925513" y="3345133"/>
            <a:ext cx="1779587" cy="1274624"/>
          </a:xfrm>
          <a:prstGeom prst="rect">
            <a:avLst/>
          </a:prstGeom>
        </p:spPr>
      </p:pic>
      <p:pic>
        <p:nvPicPr>
          <p:cNvPr id="47" name="그림 46"/>
          <p:cNvPicPr>
            <a:picLocks noChangeAspect="1"/>
          </p:cNvPicPr>
          <p:nvPr/>
        </p:nvPicPr>
        <p:blipFill rotWithShape="1">
          <a:blip r:embed="rId4"/>
          <a:srcRect t="1" b="60638"/>
          <a:stretch/>
        </p:blipFill>
        <p:spPr>
          <a:xfrm>
            <a:off x="925513" y="4796704"/>
            <a:ext cx="1779587" cy="1352305"/>
          </a:xfrm>
          <a:prstGeom prst="rect">
            <a:avLst/>
          </a:prstGeom>
        </p:spPr>
      </p:pic>
    </p:spTree>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752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7524"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5-1-7. </a:t>
            </a:r>
            <a:r>
              <a:rPr lang="en-US" altLang="ko-KR" sz="1400">
                <a:solidFill>
                  <a:srgbClr val="0033CC"/>
                </a:solidFill>
                <a:latin typeface="Arial" charset="0"/>
                <a:ea typeface="바탕" pitchFamily="18" charset="-127"/>
              </a:rPr>
              <a:t>Option Table</a:t>
            </a:r>
          </a:p>
        </p:txBody>
      </p:sp>
      <p:sp>
        <p:nvSpPr>
          <p:cNvPr id="107525" name="Rectangle 8"/>
          <p:cNvSpPr>
            <a:spLocks noChangeArrowheads="1"/>
          </p:cNvSpPr>
          <p:nvPr/>
        </p:nvSpPr>
        <p:spPr bwMode="auto">
          <a:xfrm>
            <a:off x="846138" y="2306638"/>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1) Freezer Temp Shift Table</a:t>
            </a:r>
          </a:p>
        </p:txBody>
      </p:sp>
      <p:grpSp>
        <p:nvGrpSpPr>
          <p:cNvPr id="107526" name="그룹 29"/>
          <p:cNvGrpSpPr>
            <a:grpSpLocks/>
          </p:cNvGrpSpPr>
          <p:nvPr/>
        </p:nvGrpSpPr>
        <p:grpSpPr bwMode="auto">
          <a:xfrm>
            <a:off x="923925" y="1554163"/>
            <a:ext cx="7173913" cy="627062"/>
            <a:chOff x="923925" y="1554161"/>
            <a:chExt cx="7173913" cy="627136"/>
          </a:xfrm>
        </p:grpSpPr>
        <p:sp>
          <p:nvSpPr>
            <p:cNvPr id="22" name="Rectangle 12"/>
            <p:cNvSpPr>
              <a:spLocks noChangeArrowheads="1"/>
            </p:cNvSpPr>
            <p:nvPr/>
          </p:nvSpPr>
          <p:spPr bwMode="auto">
            <a:xfrm>
              <a:off x="923925" y="1570038"/>
              <a:ext cx="7140575" cy="611259"/>
            </a:xfrm>
            <a:prstGeom prst="rect">
              <a:avLst/>
            </a:prstGeom>
            <a:solidFill>
              <a:schemeClr val="accent6">
                <a:lumMod val="20000"/>
                <a:lumOff val="80000"/>
                <a:alpha val="30196"/>
              </a:schemeClr>
            </a:solidFill>
            <a:ln w="12700">
              <a:solidFill>
                <a:schemeClr val="accent6"/>
              </a:solidFill>
              <a:miter lim="800000"/>
              <a:headEnd/>
              <a:tailEnd/>
            </a:ln>
          </p:spPr>
          <p:txBody>
            <a:bodyPr wrap="none" anchor="ctr"/>
            <a:lstStyle/>
            <a:p>
              <a:pPr algn="ctr">
                <a:defRPr/>
              </a:pPr>
              <a:endParaRPr lang="ko-KR" altLang="en-US">
                <a:solidFill>
                  <a:schemeClr val="tx1"/>
                </a:solidFill>
                <a:ea typeface="바탕" pitchFamily="18" charset="-127"/>
              </a:endParaRPr>
            </a:p>
          </p:txBody>
        </p:sp>
        <p:sp>
          <p:nvSpPr>
            <p:cNvPr id="23" name="Rectangle 13"/>
            <p:cNvSpPr>
              <a:spLocks noChangeArrowheads="1"/>
            </p:cNvSpPr>
            <p:nvPr/>
          </p:nvSpPr>
          <p:spPr bwMode="auto">
            <a:xfrm>
              <a:off x="923925" y="1570038"/>
              <a:ext cx="517525" cy="255617"/>
            </a:xfrm>
            <a:prstGeom prst="rect">
              <a:avLst/>
            </a:prstGeom>
            <a:solidFill>
              <a:schemeClr val="accent6"/>
            </a:solidFill>
            <a:ln w="38100">
              <a:noFill/>
              <a:miter lim="800000"/>
              <a:headEnd/>
              <a:tailEnd/>
            </a:ln>
          </p:spPr>
          <p:txBody>
            <a:bodyPr wrap="none" lIns="54000" tIns="10800" rIns="54000">
              <a:spAutoFit/>
            </a:bodyPr>
            <a:lstStyle/>
            <a:p>
              <a:pPr algn="ctr">
                <a:lnSpc>
                  <a:spcPct val="120000"/>
                </a:lnSpc>
                <a:defRPr/>
              </a:pPr>
              <a:r>
                <a:rPr lang="en-US" altLang="ko-KR" sz="1200">
                  <a:solidFill>
                    <a:schemeClr val="bg1"/>
                  </a:solidFill>
                  <a:latin typeface="Verdana" pitchFamily="34" charset="0"/>
                  <a:ea typeface="굴림체" pitchFamily="49" charset="-127"/>
                </a:rPr>
                <a:t>Note</a:t>
              </a:r>
            </a:p>
          </p:txBody>
        </p:sp>
        <p:sp>
          <p:nvSpPr>
            <p:cNvPr id="107613" name="Rectangle 14"/>
            <p:cNvSpPr>
              <a:spLocks noChangeArrowheads="1"/>
            </p:cNvSpPr>
            <p:nvPr/>
          </p:nvSpPr>
          <p:spPr bwMode="auto">
            <a:xfrm>
              <a:off x="1414463" y="1554161"/>
              <a:ext cx="6683375" cy="600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1100">
                  <a:solidFill>
                    <a:schemeClr val="tx1"/>
                  </a:solidFill>
                  <a:latin typeface="Arial" charset="0"/>
                  <a:ea typeface="바탕" pitchFamily="18" charset="-127"/>
                </a:rPr>
                <a:t>There are other option setting functions. But, it's got to do with the performance of the unit, not for</a:t>
              </a:r>
              <a:br>
                <a:rPr lang="en-US" altLang="ko-KR" sz="1100">
                  <a:solidFill>
                    <a:schemeClr val="tx1"/>
                  </a:solidFill>
                  <a:latin typeface="Arial" charset="0"/>
                  <a:ea typeface="바탕" pitchFamily="18" charset="-127"/>
                </a:rPr>
              </a:br>
              <a:r>
                <a:rPr lang="en-US" altLang="ko-KR" sz="1100">
                  <a:solidFill>
                    <a:schemeClr val="tx1"/>
                  </a:solidFill>
                  <a:latin typeface="Arial" charset="0"/>
                  <a:ea typeface="바탕" pitchFamily="18" charset="-127"/>
                </a:rPr>
                <a:t>repair purposes. So, they are not handled in this manual.</a:t>
              </a:r>
              <a:br>
                <a:rPr lang="en-US" altLang="ko-KR" sz="1100">
                  <a:solidFill>
                    <a:schemeClr val="tx1"/>
                  </a:solidFill>
                  <a:latin typeface="Arial" charset="0"/>
                  <a:ea typeface="바탕" pitchFamily="18" charset="-127"/>
                </a:rPr>
              </a:br>
              <a:r>
                <a:rPr lang="en-US" altLang="ko-KR" sz="1100">
                  <a:solidFill>
                    <a:schemeClr val="tx1"/>
                  </a:solidFill>
                  <a:latin typeface="Arial" charset="0"/>
                  <a:ea typeface="바탕" pitchFamily="18" charset="-127"/>
                </a:rPr>
                <a:t>(Except those described in this manual, do not change other values)</a:t>
              </a:r>
            </a:p>
          </p:txBody>
        </p:sp>
      </p:grpSp>
      <p:graphicFrame>
        <p:nvGraphicFramePr>
          <p:cNvPr id="25" name="Group 170"/>
          <p:cNvGraphicFramePr>
            <a:graphicFrameLocks noGrp="1"/>
          </p:cNvGraphicFramePr>
          <p:nvPr/>
        </p:nvGraphicFramePr>
        <p:xfrm>
          <a:off x="1023938" y="2568575"/>
          <a:ext cx="2747962" cy="568332"/>
        </p:xfrm>
        <a:graphic>
          <a:graphicData uri="http://schemas.openxmlformats.org/drawingml/2006/table">
            <a:tbl>
              <a:tblPr/>
              <a:tblGrid>
                <a:gridCol w="915987">
                  <a:extLst>
                    <a:ext uri="{9D8B030D-6E8A-4147-A177-3AD203B41FA5}">
                      <a16:colId xmlns:a16="http://schemas.microsoft.com/office/drawing/2014/main" val="20000"/>
                    </a:ext>
                  </a:extLst>
                </a:gridCol>
                <a:gridCol w="1831975">
                  <a:extLst>
                    <a:ext uri="{9D8B030D-6E8A-4147-A177-3AD203B41FA5}">
                      <a16:colId xmlns:a16="http://schemas.microsoft.com/office/drawing/2014/main" val="20001"/>
                    </a:ext>
                  </a:extLst>
                </a:gridCol>
              </a:tblGrid>
              <a:tr h="189442">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Freezer Temp Shift</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9442">
                <a:tc rowSpan="2">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Location : Fridge Temp LED</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9442">
                <a:tc vMerge="1">
                  <a:txBody>
                    <a:bodyPr/>
                    <a:lstStyle/>
                    <a:p>
                      <a:pPr latinLnBrk="1"/>
                      <a:endParaRPr lang="ko-KR" altLang="en-US"/>
                    </a:p>
                  </a:txBody>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rgbClr val="00B0F0"/>
                          </a:solidFill>
                          <a:effectLst/>
                          <a:latin typeface="Arial" charset="0"/>
                          <a:ea typeface="돋움" pitchFamily="50" charset="-127"/>
                          <a:cs typeface="Arial" charset="0"/>
                        </a:rPr>
                        <a:t>0</a:t>
                      </a:r>
                      <a:endParaRPr kumimoji="1" lang="en-US" altLang="ko-KR" sz="900" b="0" i="0" u="none" strike="noStrike" cap="none" normalizeH="0" baseline="0" smtClean="0">
                        <a:ln>
                          <a:noFill/>
                        </a:ln>
                        <a:solidFill>
                          <a:srgbClr val="00B0F0"/>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07540" name="Line 331"/>
          <p:cNvSpPr>
            <a:spLocks noChangeShapeType="1"/>
          </p:cNvSpPr>
          <p:nvPr/>
        </p:nvSpPr>
        <p:spPr bwMode="auto">
          <a:xfrm>
            <a:off x="2967038" y="4486275"/>
            <a:ext cx="431800"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ko-KR" altLang="en-US"/>
          </a:p>
        </p:txBody>
      </p:sp>
      <p:graphicFrame>
        <p:nvGraphicFramePr>
          <p:cNvPr id="32" name="Group 186"/>
          <p:cNvGraphicFramePr>
            <a:graphicFrameLocks noGrp="1"/>
          </p:cNvGraphicFramePr>
          <p:nvPr/>
        </p:nvGraphicFramePr>
        <p:xfrm>
          <a:off x="1023938" y="3238500"/>
          <a:ext cx="1924050" cy="3429000"/>
        </p:xfrm>
        <a:graphic>
          <a:graphicData uri="http://schemas.openxmlformats.org/drawingml/2006/table">
            <a:tbl>
              <a:tblPr/>
              <a:tblGrid>
                <a:gridCol w="928687">
                  <a:extLst>
                    <a:ext uri="{9D8B030D-6E8A-4147-A177-3AD203B41FA5}">
                      <a16:colId xmlns:a16="http://schemas.microsoft.com/office/drawing/2014/main" val="20000"/>
                    </a:ext>
                  </a:extLst>
                </a:gridCol>
                <a:gridCol w="995363">
                  <a:extLst>
                    <a:ext uri="{9D8B030D-6E8A-4147-A177-3AD203B41FA5}">
                      <a16:colId xmlns:a16="http://schemas.microsoft.com/office/drawing/2014/main" val="20001"/>
                    </a:ext>
                  </a:extLst>
                </a:gridCol>
              </a:tblGrid>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Value</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Value</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Freezer Temp</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pPr latinLnBrk="1"/>
                      <a:endParaRPr lang="ko-KR" altLang="en-US"/>
                    </a:p>
                  </a:txBody>
                  <a:tcPr/>
                </a:tc>
                <a:extLst>
                  <a:ext uri="{0D108BD9-81ED-4DB2-BD59-A6C34878D82A}">
                    <a16:rowId xmlns:a16="http://schemas.microsoft.com/office/drawing/2014/main" val="10001"/>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굴림" charset="-127"/>
                          <a:cs typeface="Arial" charset="0"/>
                        </a:rPr>
                        <a:t>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4</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extLst>
                  <a:ext uri="{0D108BD9-81ED-4DB2-BD59-A6C34878D82A}">
                    <a16:rowId xmlns:a16="http://schemas.microsoft.com/office/drawing/2014/main" val="10006"/>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6</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7</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8</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9</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11</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12</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13</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14</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190500">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+4.0℃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bl>
          </a:graphicData>
        </a:graphic>
      </p:graphicFrame>
      <p:sp>
        <p:nvSpPr>
          <p:cNvPr id="107599" name="Line 330"/>
          <p:cNvSpPr>
            <a:spLocks noChangeShapeType="1"/>
          </p:cNvSpPr>
          <p:nvPr/>
        </p:nvSpPr>
        <p:spPr bwMode="auto">
          <a:xfrm flipV="1">
            <a:off x="3390900" y="4478338"/>
            <a:ext cx="6350" cy="1319212"/>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ko-KR" altLang="en-US"/>
          </a:p>
        </p:txBody>
      </p:sp>
      <p:cxnSp>
        <p:nvCxnSpPr>
          <p:cNvPr id="107602" name="직선 연결선 26"/>
          <p:cNvCxnSpPr>
            <a:cxnSpLocks noChangeShapeType="1"/>
          </p:cNvCxnSpPr>
          <p:nvPr/>
        </p:nvCxnSpPr>
        <p:spPr bwMode="auto">
          <a:xfrm flipV="1">
            <a:off x="3798888" y="3031173"/>
            <a:ext cx="1643061" cy="5715"/>
          </a:xfrm>
          <a:prstGeom prst="line">
            <a:avLst/>
          </a:prstGeom>
          <a:noFill/>
          <a:ln w="19050" algn="ctr">
            <a:solidFill>
              <a:srgbClr val="00B050"/>
            </a:solidFill>
            <a:round/>
            <a:headEnd/>
            <a:tailEnd/>
          </a:ln>
          <a:extLst>
            <a:ext uri="{909E8E84-426E-40DD-AFC4-6F175D3DCCD1}">
              <a14:hiddenFill xmlns:a14="http://schemas.microsoft.com/office/drawing/2010/main">
                <a:noFill/>
              </a14:hiddenFill>
            </a:ext>
          </a:extLst>
        </p:spPr>
      </p:cxnSp>
      <p:cxnSp>
        <p:nvCxnSpPr>
          <p:cNvPr id="107607" name="직선 연결선 40"/>
          <p:cNvCxnSpPr>
            <a:cxnSpLocks noChangeShapeType="1"/>
          </p:cNvCxnSpPr>
          <p:nvPr/>
        </p:nvCxnSpPr>
        <p:spPr bwMode="auto">
          <a:xfrm>
            <a:off x="3390900" y="5785168"/>
            <a:ext cx="2095182" cy="12382"/>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sp>
        <p:nvSpPr>
          <p:cNvPr id="107609" name="TextBox 46"/>
          <p:cNvSpPr txBox="1">
            <a:spLocks noChangeArrowheads="1"/>
          </p:cNvSpPr>
          <p:nvPr/>
        </p:nvSpPr>
        <p:spPr bwMode="auto">
          <a:xfrm>
            <a:off x="4065588" y="6045200"/>
            <a:ext cx="33464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ko-KR" b="1">
                <a:latin typeface="Arial" charset="0"/>
                <a:ea typeface="바탕" pitchFamily="18" charset="-127"/>
                <a:cs typeface="Arial" charset="0"/>
              </a:rPr>
              <a:t>Ex) When shifting the Freezer default temp by -2.0℃</a:t>
            </a:r>
            <a:endParaRPr lang="ko-KR" altLang="en-US" b="1">
              <a:latin typeface="Arial" charset="0"/>
              <a:ea typeface="바탕" pitchFamily="18" charset="-127"/>
              <a:cs typeface="Arial" charset="0"/>
            </a:endParaRPr>
          </a:p>
        </p:txBody>
      </p:sp>
      <p:sp>
        <p:nvSpPr>
          <p:cNvPr id="28" name="슬라이드 번호 개체 틀 16"/>
          <p:cNvSpPr>
            <a:spLocks noGrp="1"/>
          </p:cNvSpPr>
          <p:nvPr>
            <p:ph type="sldNum" sz="quarter" idx="12"/>
          </p:nvPr>
        </p:nvSpPr>
        <p:spPr>
          <a:xfrm>
            <a:off x="6553200" y="6472238"/>
            <a:ext cx="2133600" cy="265112"/>
          </a:xfrm>
        </p:spPr>
        <p:txBody>
          <a:bodyPr anchor="b"/>
          <a:lstStyle/>
          <a:p>
            <a:pPr>
              <a:defRPr/>
            </a:pPr>
            <a:fld id="{4CF311EF-BDE1-4668-AFEB-51E731EA3747}" type="slidenum">
              <a:rPr lang="en-US" altLang="ko-KR" smtClean="0"/>
              <a:pPr>
                <a:defRPr/>
              </a:pPr>
              <a:t>140</a:t>
            </a:fld>
            <a:endParaRPr lang="en-US" altLang="ko-KR" dirty="0"/>
          </a:p>
        </p:txBody>
      </p:sp>
      <p:pic>
        <p:nvPicPr>
          <p:cNvPr id="27" name="그림 26"/>
          <p:cNvPicPr>
            <a:picLocks noChangeAspect="1"/>
          </p:cNvPicPr>
          <p:nvPr/>
        </p:nvPicPr>
        <p:blipFill>
          <a:blip r:embed="rId2"/>
          <a:stretch>
            <a:fillRect/>
          </a:stretch>
        </p:blipFill>
        <p:spPr>
          <a:xfrm>
            <a:off x="4819121" y="3686175"/>
            <a:ext cx="1245657" cy="1364727"/>
          </a:xfrm>
          <a:prstGeom prst="rect">
            <a:avLst/>
          </a:prstGeom>
        </p:spPr>
      </p:pic>
      <p:cxnSp>
        <p:nvCxnSpPr>
          <p:cNvPr id="107608" name="직선 화살표 연결선 42"/>
          <p:cNvCxnSpPr>
            <a:cxnSpLocks noChangeShapeType="1"/>
          </p:cNvCxnSpPr>
          <p:nvPr/>
        </p:nvCxnSpPr>
        <p:spPr bwMode="auto">
          <a:xfrm flipV="1">
            <a:off x="5486082" y="4796444"/>
            <a:ext cx="16943" cy="988724"/>
          </a:xfrm>
          <a:prstGeom prst="straightConnector1">
            <a:avLst/>
          </a:prstGeom>
          <a:noFill/>
          <a:ln w="19050" algn="ctr">
            <a:solidFill>
              <a:srgbClr val="FF0000"/>
            </a:solidFill>
            <a:round/>
            <a:headEnd/>
            <a:tailEnd type="triangle" w="med" len="med"/>
          </a:ln>
          <a:extLst>
            <a:ext uri="{909E8E84-426E-40DD-AFC4-6F175D3DCCD1}">
              <a14:hiddenFill xmlns:a14="http://schemas.microsoft.com/office/drawing/2010/main">
                <a:noFill/>
              </a14:hiddenFill>
            </a:ext>
          </a:extLst>
        </p:spPr>
      </p:cxnSp>
      <p:cxnSp>
        <p:nvCxnSpPr>
          <p:cNvPr id="107605" name="직선 화살표 연결선 36"/>
          <p:cNvCxnSpPr>
            <a:cxnSpLocks noChangeShapeType="1"/>
          </p:cNvCxnSpPr>
          <p:nvPr/>
        </p:nvCxnSpPr>
        <p:spPr bwMode="auto">
          <a:xfrm>
            <a:off x="5441949" y="3036888"/>
            <a:ext cx="0" cy="840105"/>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sp>
        <p:nvSpPr>
          <p:cNvPr id="24"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993220317"/>
      </p:ext>
    </p:extLst>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8"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8549"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8550"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5-1-7. </a:t>
            </a:r>
            <a:r>
              <a:rPr lang="en-US" altLang="ko-KR" sz="1400">
                <a:solidFill>
                  <a:srgbClr val="0033CC"/>
                </a:solidFill>
                <a:latin typeface="Arial" charset="0"/>
                <a:ea typeface="바탕" pitchFamily="18" charset="-127"/>
              </a:rPr>
              <a:t>Option Table</a:t>
            </a:r>
          </a:p>
        </p:txBody>
      </p:sp>
      <p:sp>
        <p:nvSpPr>
          <p:cNvPr id="108551" name="Rectangle 8"/>
          <p:cNvSpPr>
            <a:spLocks noChangeArrowheads="1"/>
          </p:cNvSpPr>
          <p:nvPr/>
        </p:nvSpPr>
        <p:spPr bwMode="auto">
          <a:xfrm>
            <a:off x="846138" y="1773238"/>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2) Fridge Temp Shift Table</a:t>
            </a:r>
          </a:p>
        </p:txBody>
      </p:sp>
      <p:graphicFrame>
        <p:nvGraphicFramePr>
          <p:cNvPr id="25" name="Group 170"/>
          <p:cNvGraphicFramePr>
            <a:graphicFrameLocks noGrp="1"/>
          </p:cNvGraphicFramePr>
          <p:nvPr/>
        </p:nvGraphicFramePr>
        <p:xfrm>
          <a:off x="1023938" y="2035175"/>
          <a:ext cx="2917825" cy="568332"/>
        </p:xfrm>
        <a:graphic>
          <a:graphicData uri="http://schemas.openxmlformats.org/drawingml/2006/table">
            <a:tbl>
              <a:tblPr/>
              <a:tblGrid>
                <a:gridCol w="971550">
                  <a:extLst>
                    <a:ext uri="{9D8B030D-6E8A-4147-A177-3AD203B41FA5}">
                      <a16:colId xmlns:a16="http://schemas.microsoft.com/office/drawing/2014/main" val="20000"/>
                    </a:ext>
                  </a:extLst>
                </a:gridCol>
                <a:gridCol w="1946275">
                  <a:extLst>
                    <a:ext uri="{9D8B030D-6E8A-4147-A177-3AD203B41FA5}">
                      <a16:colId xmlns:a16="http://schemas.microsoft.com/office/drawing/2014/main" val="20001"/>
                    </a:ext>
                  </a:extLst>
                </a:gridCol>
              </a:tblGrid>
              <a:tr h="189442">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Fridge Temp Shift</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9442">
                <a:tc rowSpan="2">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Location : Fridge Temp Display</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9442">
                <a:tc vMerge="1">
                  <a:txBody>
                    <a:bodyPr/>
                    <a:lstStyle/>
                    <a:p>
                      <a:pPr latinLnBrk="1"/>
                      <a:endParaRPr lang="ko-KR" altLang="en-US"/>
                    </a:p>
                  </a:txBody>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rgbClr val="00B0F0"/>
                          </a:solidFill>
                          <a:effectLst/>
                          <a:latin typeface="Arial" charset="0"/>
                          <a:ea typeface="돋움" pitchFamily="50" charset="-127"/>
                          <a:cs typeface="Arial" charset="0"/>
                        </a:rPr>
                        <a:t>1</a:t>
                      </a:r>
                      <a:endParaRPr kumimoji="1" lang="en-US" altLang="ko-KR" sz="900" b="0" i="0" u="none" strike="noStrike" cap="none" normalizeH="0" baseline="0" smtClean="0">
                        <a:ln>
                          <a:noFill/>
                        </a:ln>
                        <a:solidFill>
                          <a:srgbClr val="00B0F0"/>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32" name="Group 186"/>
          <p:cNvGraphicFramePr>
            <a:graphicFrameLocks noGrp="1"/>
          </p:cNvGraphicFramePr>
          <p:nvPr/>
        </p:nvGraphicFramePr>
        <p:xfrm>
          <a:off x="1023938" y="2705100"/>
          <a:ext cx="1924050" cy="3617908"/>
        </p:xfrm>
        <a:graphic>
          <a:graphicData uri="http://schemas.openxmlformats.org/drawingml/2006/table">
            <a:tbl>
              <a:tblPr/>
              <a:tblGrid>
                <a:gridCol w="928687">
                  <a:extLst>
                    <a:ext uri="{9D8B030D-6E8A-4147-A177-3AD203B41FA5}">
                      <a16:colId xmlns:a16="http://schemas.microsoft.com/office/drawing/2014/main" val="20000"/>
                    </a:ext>
                  </a:extLst>
                </a:gridCol>
                <a:gridCol w="995363">
                  <a:extLst>
                    <a:ext uri="{9D8B030D-6E8A-4147-A177-3AD203B41FA5}">
                      <a16:colId xmlns:a16="http://schemas.microsoft.com/office/drawing/2014/main" val="20001"/>
                    </a:ext>
                  </a:extLst>
                </a:gridCol>
              </a:tblGrid>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Value</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Value</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476">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Fridge Temp Displa  Panel</a:t>
                      </a:r>
                    </a:p>
                    <a:p>
                      <a:pPr marL="0" marR="0" lvl="0" indent="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 Value</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pPr latinLnBrk="1"/>
                      <a:endParaRPr lang="ko-KR" altLang="en-US"/>
                    </a:p>
                  </a:txBody>
                  <a:tcPr/>
                </a:tc>
                <a:extLst>
                  <a:ext uri="{0D108BD9-81ED-4DB2-BD59-A6C34878D82A}">
                    <a16:rowId xmlns:a16="http://schemas.microsoft.com/office/drawing/2014/main" val="10001"/>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굴림" charset="-127"/>
                          <a:cs typeface="Arial" charset="0"/>
                        </a:rPr>
                        <a:t>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4</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6</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7</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8</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9</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11</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extLst>
                  <a:ext uri="{0D108BD9-81ED-4DB2-BD59-A6C34878D82A}">
                    <a16:rowId xmlns:a16="http://schemas.microsoft.com/office/drawing/2014/main" val="10013"/>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12</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13</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14</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+3.5℃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19049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15</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+4.0℃</a:t>
                      </a:r>
                    </a:p>
                  </a:txBody>
                  <a:tcPr marT="45719" marB="4571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bl>
          </a:graphicData>
        </a:graphic>
      </p:graphicFrame>
      <p:cxnSp>
        <p:nvCxnSpPr>
          <p:cNvPr id="108623" name="직선 연결선 26"/>
          <p:cNvCxnSpPr>
            <a:cxnSpLocks noChangeShapeType="1"/>
          </p:cNvCxnSpPr>
          <p:nvPr/>
        </p:nvCxnSpPr>
        <p:spPr bwMode="auto">
          <a:xfrm>
            <a:off x="3951288" y="2503488"/>
            <a:ext cx="1490662" cy="14288"/>
          </a:xfrm>
          <a:prstGeom prst="line">
            <a:avLst/>
          </a:prstGeom>
          <a:noFill/>
          <a:ln w="19050" algn="ctr">
            <a:solidFill>
              <a:srgbClr val="00B050"/>
            </a:solidFill>
            <a:round/>
            <a:headEnd/>
            <a:tailEnd/>
          </a:ln>
          <a:extLst>
            <a:ext uri="{909E8E84-426E-40DD-AFC4-6F175D3DCCD1}">
              <a14:hiddenFill xmlns:a14="http://schemas.microsoft.com/office/drawing/2010/main">
                <a:noFill/>
              </a14:hiddenFill>
            </a:ext>
          </a:extLst>
        </p:spPr>
      </p:cxnSp>
      <p:cxnSp>
        <p:nvCxnSpPr>
          <p:cNvPr id="108626" name="직선 화살표 연결선 36"/>
          <p:cNvCxnSpPr>
            <a:cxnSpLocks noChangeShapeType="1"/>
          </p:cNvCxnSpPr>
          <p:nvPr/>
        </p:nvCxnSpPr>
        <p:spPr bwMode="auto">
          <a:xfrm rot="5400000">
            <a:off x="5140325" y="2832100"/>
            <a:ext cx="604838" cy="1588"/>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sp>
        <p:nvSpPr>
          <p:cNvPr id="108629" name="TextBox 46"/>
          <p:cNvSpPr txBox="1">
            <a:spLocks noChangeArrowheads="1"/>
          </p:cNvSpPr>
          <p:nvPr/>
        </p:nvSpPr>
        <p:spPr bwMode="auto">
          <a:xfrm>
            <a:off x="4065588" y="5681663"/>
            <a:ext cx="33162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ko-KR" b="1">
                <a:latin typeface="Arial" charset="0"/>
                <a:ea typeface="바탕" pitchFamily="18" charset="-127"/>
                <a:cs typeface="Arial" charset="0"/>
              </a:rPr>
              <a:t>Ex) When shifting the Fridge default temp by +2.0℃</a:t>
            </a:r>
            <a:endParaRPr lang="ko-KR" altLang="en-US" b="1">
              <a:latin typeface="Arial" charset="0"/>
              <a:ea typeface="바탕" pitchFamily="18" charset="-127"/>
              <a:cs typeface="Arial" charset="0"/>
            </a:endParaRPr>
          </a:p>
        </p:txBody>
      </p:sp>
      <p:cxnSp>
        <p:nvCxnSpPr>
          <p:cNvPr id="108630" name="직선 화살표 연결선 35"/>
          <p:cNvCxnSpPr>
            <a:cxnSpLocks noChangeShapeType="1"/>
          </p:cNvCxnSpPr>
          <p:nvPr/>
        </p:nvCxnSpPr>
        <p:spPr bwMode="auto">
          <a:xfrm>
            <a:off x="2955925" y="5405438"/>
            <a:ext cx="2445544" cy="6147"/>
          </a:xfrm>
          <a:prstGeom prst="straightConnector1">
            <a:avLst/>
          </a:prstGeom>
          <a:noFill/>
          <a:ln w="19050" algn="ctr">
            <a:solidFill>
              <a:srgbClr val="FF0000"/>
            </a:solidFill>
            <a:round/>
            <a:headEnd/>
            <a:tailEnd type="triangle" w="med" len="med"/>
          </a:ln>
          <a:extLst>
            <a:ext uri="{909E8E84-426E-40DD-AFC4-6F175D3DCCD1}">
              <a14:hiddenFill xmlns:a14="http://schemas.microsoft.com/office/drawing/2010/main">
                <a:noFill/>
              </a14:hiddenFill>
            </a:ext>
          </a:extLst>
        </p:spPr>
      </p:cxnSp>
      <p:cxnSp>
        <p:nvCxnSpPr>
          <p:cNvPr id="108631" name="직선 연결선 41"/>
          <p:cNvCxnSpPr>
            <a:cxnSpLocks noChangeShapeType="1"/>
          </p:cNvCxnSpPr>
          <p:nvPr/>
        </p:nvCxnSpPr>
        <p:spPr bwMode="auto">
          <a:xfrm>
            <a:off x="5375465" y="4766816"/>
            <a:ext cx="26004" cy="638624"/>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sp>
        <p:nvSpPr>
          <p:cNvPr id="26" name="슬라이드 번호 개체 틀 16"/>
          <p:cNvSpPr>
            <a:spLocks noGrp="1"/>
          </p:cNvSpPr>
          <p:nvPr>
            <p:ph type="sldNum" sz="quarter" idx="12"/>
          </p:nvPr>
        </p:nvSpPr>
        <p:spPr>
          <a:xfrm>
            <a:off x="6553200" y="6472238"/>
            <a:ext cx="2133600" cy="265112"/>
          </a:xfrm>
        </p:spPr>
        <p:txBody>
          <a:bodyPr anchor="b"/>
          <a:lstStyle/>
          <a:p>
            <a:pPr>
              <a:defRPr/>
            </a:pPr>
            <a:fld id="{59845BCE-7D80-49DE-97AE-B5F703227DD6}" type="slidenum">
              <a:rPr lang="en-US" altLang="ko-KR" smtClean="0"/>
              <a:pPr>
                <a:defRPr/>
              </a:pPr>
              <a:t>141</a:t>
            </a:fld>
            <a:endParaRPr lang="en-US" altLang="ko-KR" dirty="0"/>
          </a:p>
        </p:txBody>
      </p:sp>
      <p:pic>
        <p:nvPicPr>
          <p:cNvPr id="2" name="그림 1"/>
          <p:cNvPicPr>
            <a:picLocks noChangeAspect="1"/>
          </p:cNvPicPr>
          <p:nvPr/>
        </p:nvPicPr>
        <p:blipFill>
          <a:blip r:embed="rId2"/>
          <a:stretch>
            <a:fillRect/>
          </a:stretch>
        </p:blipFill>
        <p:spPr>
          <a:xfrm>
            <a:off x="4610894" y="3111501"/>
            <a:ext cx="1581150" cy="1676400"/>
          </a:xfrm>
          <a:prstGeom prst="rect">
            <a:avLst/>
          </a:prstGeom>
        </p:spPr>
      </p:pic>
      <p:sp>
        <p:nvSpPr>
          <p:cNvPr id="16"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193857318"/>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2"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957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9574"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5-1-7. </a:t>
            </a:r>
            <a:r>
              <a:rPr lang="en-US" altLang="ko-KR" sz="1400">
                <a:solidFill>
                  <a:srgbClr val="0033CC"/>
                </a:solidFill>
                <a:latin typeface="Arial" charset="0"/>
                <a:ea typeface="바탕" pitchFamily="18" charset="-127"/>
              </a:rPr>
              <a:t>Option Table</a:t>
            </a:r>
          </a:p>
        </p:txBody>
      </p:sp>
      <p:sp>
        <p:nvSpPr>
          <p:cNvPr id="109575" name="Rectangle 8"/>
          <p:cNvSpPr>
            <a:spLocks noChangeArrowheads="1"/>
          </p:cNvSpPr>
          <p:nvPr/>
        </p:nvSpPr>
        <p:spPr bwMode="auto">
          <a:xfrm>
            <a:off x="846138" y="1773238"/>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3</a:t>
            </a:r>
            <a:r>
              <a:rPr lang="en-US" altLang="ko-KR" sz="1300" dirty="0" smtClean="0">
                <a:latin typeface="Arial" charset="0"/>
                <a:ea typeface="돋움체" pitchFamily="49" charset="-127"/>
              </a:rPr>
              <a:t>) Display On/Off </a:t>
            </a:r>
            <a:r>
              <a:rPr lang="en-US" altLang="ko-KR" sz="1300" dirty="0">
                <a:latin typeface="Arial" charset="0"/>
                <a:ea typeface="돋움체" pitchFamily="49" charset="-127"/>
              </a:rPr>
              <a:t>Table</a:t>
            </a:r>
          </a:p>
        </p:txBody>
      </p:sp>
      <p:graphicFrame>
        <p:nvGraphicFramePr>
          <p:cNvPr id="25" name="Group 170"/>
          <p:cNvGraphicFramePr>
            <a:graphicFrameLocks noGrp="1"/>
          </p:cNvGraphicFramePr>
          <p:nvPr>
            <p:extLst>
              <p:ext uri="{D42A27DB-BD31-4B8C-83A1-F6EECF244321}">
                <p14:modId xmlns:p14="http://schemas.microsoft.com/office/powerpoint/2010/main" val="3540185240"/>
              </p:ext>
            </p:extLst>
          </p:nvPr>
        </p:nvGraphicFramePr>
        <p:xfrm>
          <a:off x="1023938" y="2035175"/>
          <a:ext cx="2917825" cy="568332"/>
        </p:xfrm>
        <a:graphic>
          <a:graphicData uri="http://schemas.openxmlformats.org/drawingml/2006/table">
            <a:tbl>
              <a:tblPr/>
              <a:tblGrid>
                <a:gridCol w="971550">
                  <a:extLst>
                    <a:ext uri="{9D8B030D-6E8A-4147-A177-3AD203B41FA5}">
                      <a16:colId xmlns:a16="http://schemas.microsoft.com/office/drawing/2014/main" val="20000"/>
                    </a:ext>
                  </a:extLst>
                </a:gridCol>
                <a:gridCol w="1946275">
                  <a:extLst>
                    <a:ext uri="{9D8B030D-6E8A-4147-A177-3AD203B41FA5}">
                      <a16:colId xmlns:a16="http://schemas.microsoft.com/office/drawing/2014/main" val="20001"/>
                    </a:ext>
                  </a:extLst>
                </a:gridCol>
              </a:tblGrid>
              <a:tr h="189442">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charset="0"/>
                          <a:ea typeface="돋움" pitchFamily="50" charset="-127"/>
                          <a:cs typeface="Arial" charset="0"/>
                        </a:rPr>
                        <a:t>Setting Item</a:t>
                      </a:r>
                      <a:endParaRPr kumimoji="1" lang="en-US" altLang="ko-KR" sz="900" b="0" i="0" u="none" strike="noStrike" cap="none" normalizeH="0" baseline="0" dirty="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Fridge Temp Shift</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9442">
                <a:tc rowSpan="2">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Location : Fridge Temp Display</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9442">
                <a:tc vMerge="1">
                  <a:txBody>
                    <a:bodyPr/>
                    <a:lstStyle/>
                    <a:p>
                      <a:pPr latinLnBrk="1"/>
                      <a:endParaRPr lang="ko-KR" altLang="en-US"/>
                    </a:p>
                  </a:txBody>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dirty="0" smtClean="0">
                          <a:ln>
                            <a:noFill/>
                          </a:ln>
                          <a:solidFill>
                            <a:srgbClr val="00B0F0"/>
                          </a:solidFill>
                          <a:effectLst/>
                          <a:latin typeface="Arial" charset="0"/>
                          <a:ea typeface="돋움" pitchFamily="50" charset="-127"/>
                          <a:cs typeface="Arial" charset="0"/>
                        </a:rPr>
                        <a:t>16</a:t>
                      </a:r>
                      <a:endParaRPr kumimoji="1" lang="en-US" altLang="ko-KR" sz="900" b="0" i="0" u="none" strike="noStrike" cap="none" normalizeH="0" baseline="0" dirty="0" smtClean="0">
                        <a:ln>
                          <a:noFill/>
                        </a:ln>
                        <a:solidFill>
                          <a:srgbClr val="00B0F0"/>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32" name="Group 186"/>
          <p:cNvGraphicFramePr>
            <a:graphicFrameLocks noGrp="1"/>
          </p:cNvGraphicFramePr>
          <p:nvPr/>
        </p:nvGraphicFramePr>
        <p:xfrm>
          <a:off x="1023938" y="2705100"/>
          <a:ext cx="1924050" cy="1941527"/>
        </p:xfrm>
        <a:graphic>
          <a:graphicData uri="http://schemas.openxmlformats.org/drawingml/2006/table">
            <a:tbl>
              <a:tblPr/>
              <a:tblGrid>
                <a:gridCol w="928687">
                  <a:extLst>
                    <a:ext uri="{9D8B030D-6E8A-4147-A177-3AD203B41FA5}">
                      <a16:colId xmlns:a16="http://schemas.microsoft.com/office/drawing/2014/main" val="20000"/>
                    </a:ext>
                  </a:extLst>
                </a:gridCol>
                <a:gridCol w="995363">
                  <a:extLst>
                    <a:ext uri="{9D8B030D-6E8A-4147-A177-3AD203B41FA5}">
                      <a16:colId xmlns:a16="http://schemas.microsoft.com/office/drawing/2014/main" val="20001"/>
                    </a:ext>
                  </a:extLst>
                </a:gridCol>
              </a:tblGrid>
              <a:tr h="190483">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Value</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Value</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465">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Fridge Temp Displa  Panel</a:t>
                      </a:r>
                    </a:p>
                    <a:p>
                      <a:pPr marL="0" marR="0" lvl="0" indent="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 Value</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pPr latinLnBrk="1"/>
                      <a:endParaRPr lang="ko-KR" altLang="en-US"/>
                    </a:p>
                  </a:txBody>
                  <a:tcPr/>
                </a:tc>
                <a:extLst>
                  <a:ext uri="{0D108BD9-81ED-4DB2-BD59-A6C34878D82A}">
                    <a16:rowId xmlns:a16="http://schemas.microsoft.com/office/drawing/2014/main" val="10001"/>
                  </a:ext>
                </a:extLst>
              </a:tr>
              <a:tr h="640066">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0</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굴림" charset="-127"/>
                          <a:cs typeface="Arial" charset="0"/>
                        </a:rPr>
                        <a:t>Display Off in 10 seconds after feeding the Key value </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65749">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1</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Display On mode persists </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65749">
                <a:tc>
                  <a:txBody>
                    <a:bodyPr/>
                    <a:lstStyle>
                      <a:lvl1pPr marL="342900" indent="-342900"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2</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Display On mode persists </a:t>
                      </a:r>
                    </a:p>
                  </a:txBody>
                  <a:tcPr marT="45716" marB="4571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cxnSp>
        <p:nvCxnSpPr>
          <p:cNvPr id="109608" name="직선 연결선 26"/>
          <p:cNvCxnSpPr>
            <a:cxnSpLocks noChangeShapeType="1"/>
          </p:cNvCxnSpPr>
          <p:nvPr/>
        </p:nvCxnSpPr>
        <p:spPr bwMode="auto">
          <a:xfrm>
            <a:off x="3951288" y="2503488"/>
            <a:ext cx="1490662" cy="26987"/>
          </a:xfrm>
          <a:prstGeom prst="line">
            <a:avLst/>
          </a:prstGeom>
          <a:noFill/>
          <a:ln w="19050" algn="ctr">
            <a:solidFill>
              <a:srgbClr val="00B050"/>
            </a:solidFill>
            <a:round/>
            <a:headEnd/>
            <a:tailEnd/>
          </a:ln>
          <a:extLst>
            <a:ext uri="{909E8E84-426E-40DD-AFC4-6F175D3DCCD1}">
              <a14:hiddenFill xmlns:a14="http://schemas.microsoft.com/office/drawing/2010/main">
                <a:noFill/>
              </a14:hiddenFill>
            </a:ext>
          </a:extLst>
        </p:spPr>
      </p:cxnSp>
      <p:cxnSp>
        <p:nvCxnSpPr>
          <p:cNvPr id="109611" name="직선 화살표 연결선 36"/>
          <p:cNvCxnSpPr>
            <a:cxnSpLocks noChangeShapeType="1"/>
          </p:cNvCxnSpPr>
          <p:nvPr/>
        </p:nvCxnSpPr>
        <p:spPr bwMode="auto">
          <a:xfrm rot="5400000">
            <a:off x="5140325" y="2832100"/>
            <a:ext cx="604838" cy="1588"/>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cxnSp>
        <p:nvCxnSpPr>
          <p:cNvPr id="109612" name="직선 연결선 40"/>
          <p:cNvCxnSpPr>
            <a:cxnSpLocks noChangeShapeType="1"/>
          </p:cNvCxnSpPr>
          <p:nvPr/>
        </p:nvCxnSpPr>
        <p:spPr bwMode="auto">
          <a:xfrm>
            <a:off x="4351107" y="4741921"/>
            <a:ext cx="614593" cy="184092"/>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109613" name="직선 화살표 연결선 42"/>
          <p:cNvCxnSpPr>
            <a:cxnSpLocks noChangeShapeType="1"/>
          </p:cNvCxnSpPr>
          <p:nvPr/>
        </p:nvCxnSpPr>
        <p:spPr bwMode="auto">
          <a:xfrm flipV="1">
            <a:off x="4954588" y="4435475"/>
            <a:ext cx="0" cy="496888"/>
          </a:xfrm>
          <a:prstGeom prst="straightConnector1">
            <a:avLst/>
          </a:prstGeom>
          <a:noFill/>
          <a:ln w="19050" algn="ctr">
            <a:solidFill>
              <a:srgbClr val="FF0000"/>
            </a:solidFill>
            <a:round/>
            <a:headEnd/>
            <a:tailEnd type="triangle" w="med" len="med"/>
          </a:ln>
          <a:extLst>
            <a:ext uri="{909E8E84-426E-40DD-AFC4-6F175D3DCCD1}">
              <a14:hiddenFill xmlns:a14="http://schemas.microsoft.com/office/drawing/2010/main">
                <a:noFill/>
              </a14:hiddenFill>
            </a:ext>
          </a:extLst>
        </p:spPr>
      </p:cxnSp>
      <p:sp>
        <p:nvSpPr>
          <p:cNvPr id="109614" name="TextBox 46"/>
          <p:cNvSpPr txBox="1">
            <a:spLocks noChangeArrowheads="1"/>
          </p:cNvSpPr>
          <p:nvPr/>
        </p:nvSpPr>
        <p:spPr bwMode="auto">
          <a:xfrm>
            <a:off x="4367213" y="5681663"/>
            <a:ext cx="20224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ko-KR" b="1">
                <a:latin typeface="Arial" charset="0"/>
                <a:ea typeface="바탕" pitchFamily="18" charset="-127"/>
                <a:cs typeface="Arial" charset="0"/>
              </a:rPr>
              <a:t>Ex) When set Fridge Value </a:t>
            </a:r>
            <a:r>
              <a:rPr lang="en-US" altLang="ko-KR" b="1" smtClean="0">
                <a:latin typeface="Arial" charset="0"/>
                <a:ea typeface="바탕" pitchFamily="18" charset="-127"/>
                <a:cs typeface="Arial" charset="0"/>
              </a:rPr>
              <a:t>“1”</a:t>
            </a:r>
            <a:endParaRPr lang="ko-KR" altLang="en-US" b="1">
              <a:latin typeface="Arial" charset="0"/>
              <a:ea typeface="바탕" pitchFamily="18" charset="-127"/>
              <a:cs typeface="Arial" charset="0"/>
            </a:endParaRPr>
          </a:p>
        </p:txBody>
      </p:sp>
      <p:cxnSp>
        <p:nvCxnSpPr>
          <p:cNvPr id="109616" name="직선 연결선 28"/>
          <p:cNvCxnSpPr>
            <a:cxnSpLocks noChangeShapeType="1"/>
          </p:cNvCxnSpPr>
          <p:nvPr/>
        </p:nvCxnSpPr>
        <p:spPr bwMode="auto">
          <a:xfrm>
            <a:off x="2947988" y="4148196"/>
            <a:ext cx="1403350" cy="0"/>
          </a:xfrm>
          <a:prstGeom prst="line">
            <a:avLst/>
          </a:prstGeom>
          <a:noFill/>
          <a:ln w="12700" algn="ctr">
            <a:solidFill>
              <a:srgbClr val="FF0000"/>
            </a:solidFill>
            <a:round/>
            <a:headEnd/>
            <a:tailEnd/>
          </a:ln>
          <a:extLst>
            <a:ext uri="{909E8E84-426E-40DD-AFC4-6F175D3DCCD1}">
              <a14:hiddenFill xmlns:a14="http://schemas.microsoft.com/office/drawing/2010/main">
                <a:noFill/>
              </a14:hiddenFill>
            </a:ext>
          </a:extLst>
        </p:spPr>
      </p:cxnSp>
      <p:cxnSp>
        <p:nvCxnSpPr>
          <p:cNvPr id="109617" name="직선 연결선 30"/>
          <p:cNvCxnSpPr>
            <a:cxnSpLocks noChangeShapeType="1"/>
          </p:cNvCxnSpPr>
          <p:nvPr/>
        </p:nvCxnSpPr>
        <p:spPr bwMode="auto">
          <a:xfrm>
            <a:off x="4351107" y="4148196"/>
            <a:ext cx="0" cy="593725"/>
          </a:xfrm>
          <a:prstGeom prst="line">
            <a:avLst/>
          </a:prstGeom>
          <a:noFill/>
          <a:ln w="12700" algn="ctr">
            <a:solidFill>
              <a:srgbClr val="FF0000"/>
            </a:solidFill>
            <a:round/>
            <a:headEnd/>
            <a:tailEnd/>
          </a:ln>
          <a:extLst>
            <a:ext uri="{909E8E84-426E-40DD-AFC4-6F175D3DCCD1}">
              <a14:hiddenFill xmlns:a14="http://schemas.microsoft.com/office/drawing/2010/main">
                <a:noFill/>
              </a14:hiddenFill>
            </a:ext>
          </a:extLst>
        </p:spPr>
      </p:cxnSp>
      <p:sp>
        <p:nvSpPr>
          <p:cNvPr id="33" name="슬라이드 번호 개체 틀 16"/>
          <p:cNvSpPr>
            <a:spLocks noGrp="1"/>
          </p:cNvSpPr>
          <p:nvPr>
            <p:ph type="sldNum" sz="quarter" idx="12"/>
          </p:nvPr>
        </p:nvSpPr>
        <p:spPr>
          <a:xfrm>
            <a:off x="6553200" y="6472238"/>
            <a:ext cx="2133600" cy="265112"/>
          </a:xfrm>
        </p:spPr>
        <p:txBody>
          <a:bodyPr anchor="b"/>
          <a:lstStyle/>
          <a:p>
            <a:pPr>
              <a:defRPr/>
            </a:pPr>
            <a:fld id="{A3181E02-5128-406E-8018-2377058CDBDD}" type="slidenum">
              <a:rPr lang="en-US" altLang="ko-KR" smtClean="0"/>
              <a:pPr>
                <a:defRPr/>
              </a:pPr>
              <a:t>142</a:t>
            </a:fld>
            <a:endParaRPr lang="en-US" altLang="ko-KR" dirty="0"/>
          </a:p>
        </p:txBody>
      </p:sp>
      <p:pic>
        <p:nvPicPr>
          <p:cNvPr id="2" name="그림 1"/>
          <p:cNvPicPr>
            <a:picLocks noChangeAspect="1"/>
          </p:cNvPicPr>
          <p:nvPr/>
        </p:nvPicPr>
        <p:blipFill>
          <a:blip r:embed="rId2"/>
          <a:stretch>
            <a:fillRect/>
          </a:stretch>
        </p:blipFill>
        <p:spPr>
          <a:xfrm>
            <a:off x="4648993" y="3157538"/>
            <a:ext cx="1533525" cy="1590675"/>
          </a:xfrm>
          <a:prstGeom prst="rect">
            <a:avLst/>
          </a:prstGeom>
        </p:spPr>
      </p:pic>
      <p:pic>
        <p:nvPicPr>
          <p:cNvPr id="19" name="그림 18"/>
          <p:cNvPicPr>
            <a:picLocks noChangeAspect="1"/>
          </p:cNvPicPr>
          <p:nvPr/>
        </p:nvPicPr>
        <p:blipFill>
          <a:blip r:embed="rId3"/>
          <a:stretch>
            <a:fillRect/>
          </a:stretch>
        </p:blipFill>
        <p:spPr>
          <a:xfrm>
            <a:off x="4093932" y="3180216"/>
            <a:ext cx="514350" cy="295275"/>
          </a:xfrm>
          <a:prstGeom prst="rect">
            <a:avLst/>
          </a:prstGeom>
        </p:spPr>
      </p:pic>
      <p:cxnSp>
        <p:nvCxnSpPr>
          <p:cNvPr id="20" name="직선 화살표 연결선 36"/>
          <p:cNvCxnSpPr>
            <a:cxnSpLocks noChangeShapeType="1"/>
          </p:cNvCxnSpPr>
          <p:nvPr/>
        </p:nvCxnSpPr>
        <p:spPr bwMode="auto">
          <a:xfrm>
            <a:off x="4351107" y="2524538"/>
            <a:ext cx="0" cy="630258"/>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sp>
        <p:nvSpPr>
          <p:cNvPr id="2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3004855513"/>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2"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09573" name="Rectangle 36"/>
          <p:cNvSpPr>
            <a:spLocks noChangeArrowheads="1"/>
          </p:cNvSpPr>
          <p:nvPr/>
        </p:nvSpPr>
        <p:spPr bwMode="auto">
          <a:xfrm>
            <a:off x="762000" y="938213"/>
            <a:ext cx="5175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5-1. Check-List before Trouble-Shooting</a:t>
            </a:r>
          </a:p>
        </p:txBody>
      </p:sp>
      <p:sp>
        <p:nvSpPr>
          <p:cNvPr id="109574" name="Rectangle 3"/>
          <p:cNvSpPr>
            <a:spLocks noChangeArrowheads="1"/>
          </p:cNvSpPr>
          <p:nvPr/>
        </p:nvSpPr>
        <p:spPr bwMode="auto">
          <a:xfrm>
            <a:off x="762000" y="1249363"/>
            <a:ext cx="76977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a:solidFill>
                  <a:srgbClr val="0033CC"/>
                </a:solidFill>
                <a:latin typeface="Arial" charset="0"/>
              </a:rPr>
              <a:t>5-1-7. </a:t>
            </a:r>
            <a:r>
              <a:rPr lang="en-US" altLang="ko-KR" sz="1400">
                <a:solidFill>
                  <a:srgbClr val="0033CC"/>
                </a:solidFill>
                <a:latin typeface="Arial" charset="0"/>
                <a:ea typeface="바탕" pitchFamily="18" charset="-127"/>
              </a:rPr>
              <a:t>Option Table</a:t>
            </a:r>
          </a:p>
        </p:txBody>
      </p:sp>
      <p:sp>
        <p:nvSpPr>
          <p:cNvPr id="33" name="슬라이드 번호 개체 틀 16"/>
          <p:cNvSpPr>
            <a:spLocks noGrp="1"/>
          </p:cNvSpPr>
          <p:nvPr>
            <p:ph type="sldNum" sz="quarter" idx="12"/>
          </p:nvPr>
        </p:nvSpPr>
        <p:spPr>
          <a:xfrm>
            <a:off x="6553200" y="6472238"/>
            <a:ext cx="2133600" cy="265112"/>
          </a:xfrm>
        </p:spPr>
        <p:txBody>
          <a:bodyPr anchor="b"/>
          <a:lstStyle/>
          <a:p>
            <a:pPr>
              <a:defRPr/>
            </a:pPr>
            <a:fld id="{A3181E02-5128-406E-8018-2377058CDBDD}" type="slidenum">
              <a:rPr lang="en-US" altLang="ko-KR" smtClean="0"/>
              <a:pPr>
                <a:defRPr/>
              </a:pPr>
              <a:t>143</a:t>
            </a:fld>
            <a:endParaRPr lang="en-US" altLang="ko-KR" dirty="0"/>
          </a:p>
        </p:txBody>
      </p:sp>
      <p:sp>
        <p:nvSpPr>
          <p:cNvPr id="21" name="직사각형 20"/>
          <p:cNvSpPr/>
          <p:nvPr/>
        </p:nvSpPr>
        <p:spPr>
          <a:xfrm>
            <a:off x="2342449" y="1278397"/>
            <a:ext cx="4708340" cy="253916"/>
          </a:xfrm>
          <a:prstGeom prst="rect">
            <a:avLst/>
          </a:prstGeom>
        </p:spPr>
        <p:txBody>
          <a:bodyPr wrap="none">
            <a:spAutoFit/>
          </a:bodyPr>
          <a:lstStyle/>
          <a:p>
            <a:pPr marL="0" indent="0" eaLnBrk="1" hangingPunct="1">
              <a:spcBef>
                <a:spcPts val="200"/>
              </a:spcBef>
            </a:pPr>
            <a:r>
              <a:rPr lang="en-US" altLang="ko-KR" sz="1050" b="1" dirty="0" smtClean="0">
                <a:solidFill>
                  <a:srgbClr val="0000FF"/>
                </a:solidFill>
                <a:latin typeface="Arial" charset="0"/>
                <a:ea typeface="바탕" pitchFamily="18" charset="-127"/>
              </a:rPr>
              <a:t>[Twin Cooling models only : </a:t>
            </a:r>
            <a:r>
              <a:rPr lang="en-US" altLang="ko-KR" sz="1050" b="1" dirty="0">
                <a:solidFill>
                  <a:srgbClr val="0000FF"/>
                </a:solidFill>
                <a:latin typeface="Arial" charset="0"/>
                <a:ea typeface="바탕" pitchFamily="18" charset="-127"/>
              </a:rPr>
              <a:t>RB38A</a:t>
            </a:r>
            <a:r>
              <a:rPr lang="en-US" altLang="ko-KR" sz="1050" b="1" dirty="0" smtClean="0">
                <a:solidFill>
                  <a:srgbClr val="0000FF"/>
                </a:solidFill>
                <a:latin typeface="Arial" charset="0"/>
                <a:ea typeface="바탕" pitchFamily="18" charset="-127"/>
              </a:rPr>
              <a:t>***A** /</a:t>
            </a:r>
            <a:r>
              <a:rPr lang="en-US" altLang="ko-KR" sz="1050" b="1" dirty="0">
                <a:solidFill>
                  <a:srgbClr val="0000FF"/>
                </a:solidFill>
                <a:latin typeface="Arial" charset="0"/>
                <a:ea typeface="바탕" pitchFamily="18" charset="-127"/>
              </a:rPr>
              <a:t> RB38A</a:t>
            </a:r>
            <a:r>
              <a:rPr lang="en-US" altLang="ko-KR" sz="1050" b="1" dirty="0" smtClean="0">
                <a:solidFill>
                  <a:srgbClr val="0000FF"/>
                </a:solidFill>
                <a:latin typeface="Arial" charset="0"/>
                <a:ea typeface="바탕" pitchFamily="18" charset="-127"/>
              </a:rPr>
              <a:t>***B** / </a:t>
            </a:r>
            <a:r>
              <a:rPr lang="en-US" altLang="ko-KR" sz="1050" b="1" dirty="0">
                <a:solidFill>
                  <a:srgbClr val="0000FF"/>
                </a:solidFill>
                <a:latin typeface="Arial" charset="0"/>
                <a:ea typeface="바탕" pitchFamily="18" charset="-127"/>
              </a:rPr>
              <a:t>RB38A</a:t>
            </a:r>
            <a:r>
              <a:rPr lang="en-US" altLang="ko-KR" sz="1050" b="1" dirty="0" smtClean="0">
                <a:solidFill>
                  <a:srgbClr val="0000FF"/>
                </a:solidFill>
                <a:latin typeface="Arial" charset="0"/>
                <a:ea typeface="바탕" pitchFamily="18" charset="-127"/>
              </a:rPr>
              <a:t>***3**] </a:t>
            </a:r>
            <a:endParaRPr lang="en-US" altLang="ko-KR" sz="1050" b="1" dirty="0">
              <a:solidFill>
                <a:srgbClr val="0000FF"/>
              </a:solidFill>
              <a:latin typeface="Arial" charset="0"/>
              <a:ea typeface="바탕" pitchFamily="18" charset="-127"/>
            </a:endParaRPr>
          </a:p>
        </p:txBody>
      </p:sp>
      <p:sp>
        <p:nvSpPr>
          <p:cNvPr id="22" name="Rectangle 8"/>
          <p:cNvSpPr>
            <a:spLocks noChangeArrowheads="1"/>
          </p:cNvSpPr>
          <p:nvPr/>
        </p:nvSpPr>
        <p:spPr bwMode="auto">
          <a:xfrm>
            <a:off x="846138" y="1773238"/>
            <a:ext cx="4945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4</a:t>
            </a:r>
            <a:r>
              <a:rPr lang="en-US" altLang="ko-KR" sz="1300" smtClean="0">
                <a:latin typeface="Arial" charset="0"/>
                <a:ea typeface="돋움체" pitchFamily="49" charset="-127"/>
              </a:rPr>
              <a:t>) Freezer Convert (SoftFreeze/Chill/Fridge) Temp </a:t>
            </a:r>
            <a:r>
              <a:rPr lang="en-US" altLang="ko-KR" sz="1300">
                <a:latin typeface="Arial" charset="0"/>
                <a:ea typeface="돋움체" pitchFamily="49" charset="-127"/>
              </a:rPr>
              <a:t>Shift Table</a:t>
            </a:r>
          </a:p>
        </p:txBody>
      </p:sp>
      <p:graphicFrame>
        <p:nvGraphicFramePr>
          <p:cNvPr id="23" name="Group 170"/>
          <p:cNvGraphicFramePr>
            <a:graphicFrameLocks noGrp="1"/>
          </p:cNvGraphicFramePr>
          <p:nvPr>
            <p:extLst>
              <p:ext uri="{D42A27DB-BD31-4B8C-83A1-F6EECF244321}">
                <p14:modId xmlns:p14="http://schemas.microsoft.com/office/powerpoint/2010/main" val="946445270"/>
              </p:ext>
            </p:extLst>
          </p:nvPr>
        </p:nvGraphicFramePr>
        <p:xfrm>
          <a:off x="1023938" y="2035175"/>
          <a:ext cx="2917825" cy="568332"/>
        </p:xfrm>
        <a:graphic>
          <a:graphicData uri="http://schemas.openxmlformats.org/drawingml/2006/table">
            <a:tbl>
              <a:tblPr/>
              <a:tblGrid>
                <a:gridCol w="971550">
                  <a:extLst>
                    <a:ext uri="{9D8B030D-6E8A-4147-A177-3AD203B41FA5}">
                      <a16:colId xmlns:a16="http://schemas.microsoft.com/office/drawing/2014/main" val="20000"/>
                    </a:ext>
                  </a:extLst>
                </a:gridCol>
                <a:gridCol w="1946275">
                  <a:extLst>
                    <a:ext uri="{9D8B030D-6E8A-4147-A177-3AD203B41FA5}">
                      <a16:colId xmlns:a16="http://schemas.microsoft.com/office/drawing/2014/main" val="20001"/>
                    </a:ext>
                  </a:extLst>
                </a:gridCol>
              </a:tblGrid>
              <a:tr h="189442">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Setting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Fridge Temp Shift</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9442">
                <a:tc rowSpan="2">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Option Item</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chemeClr val="tx1"/>
                          </a:solidFill>
                          <a:effectLst/>
                          <a:latin typeface="Arial" charset="0"/>
                          <a:ea typeface="돋움" pitchFamily="50" charset="-127"/>
                          <a:cs typeface="Arial" charset="0"/>
                        </a:rPr>
                        <a:t>Location : Fridge Temp Display</a:t>
                      </a:r>
                      <a:endParaRPr kumimoji="1" lang="en-US" altLang="ko-KR" sz="900" b="0" i="0" u="none" strike="noStrike" cap="none" normalizeH="0" baseline="0" smtClean="0">
                        <a:ln>
                          <a:noFill/>
                        </a:ln>
                        <a:solidFill>
                          <a:schemeClr val="tx1"/>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9442">
                <a:tc vMerge="1">
                  <a:txBody>
                    <a:bodyPr/>
                    <a:lstStyle/>
                    <a:p>
                      <a:pPr latinLnBrk="1"/>
                      <a:endParaRPr lang="ko-KR" altLang="en-US"/>
                    </a:p>
                  </a:txBody>
                  <a:tcPr/>
                </a:tc>
                <a:tc>
                  <a:txBody>
                    <a:bodyPr/>
                    <a:lstStyle/>
                    <a:p>
                      <a:pPr marL="342900" marR="0" lvl="0" indent="-342900" algn="ctr" defTabSz="914400" rtl="0" eaLnBrk="1" fontAlgn="ctr" latinLnBrk="1" hangingPunct="1">
                        <a:lnSpc>
                          <a:spcPct val="70000"/>
                        </a:lnSpc>
                        <a:spcBef>
                          <a:spcPct val="0"/>
                        </a:spcBef>
                        <a:spcAft>
                          <a:spcPct val="0"/>
                        </a:spcAft>
                        <a:buClrTx/>
                        <a:buSzTx/>
                        <a:buFontTx/>
                        <a:buNone/>
                        <a:tabLst/>
                      </a:pPr>
                      <a:r>
                        <a:rPr kumimoji="1" lang="en-US" altLang="ko-KR" sz="900" b="1" i="0" u="none" strike="noStrike" cap="none" normalizeH="0" baseline="0" smtClean="0">
                          <a:ln>
                            <a:noFill/>
                          </a:ln>
                          <a:solidFill>
                            <a:srgbClr val="00B0F0"/>
                          </a:solidFill>
                          <a:effectLst/>
                          <a:latin typeface="Arial" charset="0"/>
                          <a:ea typeface="돋움" pitchFamily="50" charset="-127"/>
                          <a:cs typeface="Arial" charset="0"/>
                        </a:rPr>
                        <a:t>31</a:t>
                      </a:r>
                      <a:endParaRPr kumimoji="1" lang="en-US" altLang="ko-KR" sz="900" b="0" i="0" u="none" strike="noStrike" cap="none" normalizeH="0" baseline="0" smtClean="0">
                        <a:ln>
                          <a:noFill/>
                        </a:ln>
                        <a:solidFill>
                          <a:srgbClr val="00B0F0"/>
                        </a:solidFill>
                        <a:effectLst/>
                        <a:latin typeface="Arial" charset="0"/>
                        <a:ea typeface="돋움" pitchFamily="50" charset="-127"/>
                        <a:cs typeface="Arial" charset="0"/>
                      </a:endParaRPr>
                    </a:p>
                  </a:txBody>
                  <a:tcPr marL="90000" marR="90000" marT="46716" marB="4671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cxnSp>
        <p:nvCxnSpPr>
          <p:cNvPr id="24" name="직선 연결선 26"/>
          <p:cNvCxnSpPr>
            <a:cxnSpLocks noChangeShapeType="1"/>
          </p:cNvCxnSpPr>
          <p:nvPr/>
        </p:nvCxnSpPr>
        <p:spPr bwMode="auto">
          <a:xfrm>
            <a:off x="3951288" y="2503488"/>
            <a:ext cx="1490662" cy="14288"/>
          </a:xfrm>
          <a:prstGeom prst="line">
            <a:avLst/>
          </a:prstGeom>
          <a:noFill/>
          <a:ln w="19050" algn="ctr">
            <a:solidFill>
              <a:srgbClr val="00B050"/>
            </a:solidFill>
            <a:round/>
            <a:headEnd/>
            <a:tailEnd/>
          </a:ln>
          <a:extLst>
            <a:ext uri="{909E8E84-426E-40DD-AFC4-6F175D3DCCD1}">
              <a14:hiddenFill xmlns:a14="http://schemas.microsoft.com/office/drawing/2010/main">
                <a:noFill/>
              </a14:hiddenFill>
            </a:ext>
          </a:extLst>
        </p:spPr>
      </p:cxnSp>
      <p:cxnSp>
        <p:nvCxnSpPr>
          <p:cNvPr id="26" name="직선 화살표 연결선 36"/>
          <p:cNvCxnSpPr>
            <a:cxnSpLocks noChangeShapeType="1"/>
          </p:cNvCxnSpPr>
          <p:nvPr/>
        </p:nvCxnSpPr>
        <p:spPr bwMode="auto">
          <a:xfrm rot="5400000">
            <a:off x="5140325" y="2832100"/>
            <a:ext cx="604838" cy="1588"/>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sp>
        <p:nvSpPr>
          <p:cNvPr id="27" name="TextBox 46"/>
          <p:cNvSpPr txBox="1">
            <a:spLocks noChangeArrowheads="1"/>
          </p:cNvSpPr>
          <p:nvPr/>
        </p:nvSpPr>
        <p:spPr bwMode="auto">
          <a:xfrm>
            <a:off x="3716616" y="5681663"/>
            <a:ext cx="40142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ko-KR" b="1">
                <a:latin typeface="Arial" charset="0"/>
                <a:ea typeface="바탕" pitchFamily="18" charset="-127"/>
                <a:cs typeface="Arial" charset="0"/>
              </a:rPr>
              <a:t>Ex) When shifting the </a:t>
            </a:r>
            <a:r>
              <a:rPr lang="en-US" altLang="ko-KR" b="1" smtClean="0">
                <a:latin typeface="Arial" charset="0"/>
                <a:ea typeface="바탕" pitchFamily="18" charset="-127"/>
                <a:cs typeface="Arial" charset="0"/>
              </a:rPr>
              <a:t>Freezer Convert Function </a:t>
            </a:r>
            <a:r>
              <a:rPr lang="en-US" altLang="ko-KR" b="1">
                <a:latin typeface="Arial" charset="0"/>
                <a:ea typeface="바탕" pitchFamily="18" charset="-127"/>
                <a:cs typeface="Arial" charset="0"/>
              </a:rPr>
              <a:t>temp by </a:t>
            </a:r>
            <a:r>
              <a:rPr lang="en-US" altLang="ko-KR" b="1" smtClean="0">
                <a:latin typeface="Arial" charset="0"/>
                <a:ea typeface="바탕" pitchFamily="18" charset="-127"/>
                <a:cs typeface="Arial" charset="0"/>
              </a:rPr>
              <a:t>+0.5℃</a:t>
            </a:r>
            <a:endParaRPr lang="ko-KR" altLang="en-US" b="1">
              <a:latin typeface="Arial" charset="0"/>
              <a:ea typeface="바탕" pitchFamily="18" charset="-127"/>
              <a:cs typeface="Arial" charset="0"/>
            </a:endParaRPr>
          </a:p>
        </p:txBody>
      </p:sp>
      <p:cxnSp>
        <p:nvCxnSpPr>
          <p:cNvPr id="28" name="직선 화살표 연결선 35"/>
          <p:cNvCxnSpPr>
            <a:cxnSpLocks noChangeShapeType="1"/>
            <a:endCxn id="29" idx="2"/>
          </p:cNvCxnSpPr>
          <p:nvPr/>
        </p:nvCxnSpPr>
        <p:spPr bwMode="auto">
          <a:xfrm flipV="1">
            <a:off x="2955925" y="4787901"/>
            <a:ext cx="2445544" cy="200548"/>
          </a:xfrm>
          <a:prstGeom prst="straightConnector1">
            <a:avLst/>
          </a:prstGeom>
          <a:noFill/>
          <a:ln w="19050" algn="ctr">
            <a:solidFill>
              <a:srgbClr val="FF0000"/>
            </a:solidFill>
            <a:round/>
            <a:headEnd/>
            <a:tailEnd type="triangle" w="med" len="med"/>
          </a:ln>
          <a:extLst>
            <a:ext uri="{909E8E84-426E-40DD-AFC4-6F175D3DCCD1}">
              <a14:hiddenFill xmlns:a14="http://schemas.microsoft.com/office/drawing/2010/main">
                <a:noFill/>
              </a14:hiddenFill>
            </a:ext>
          </a:extLst>
        </p:spPr>
      </p:cxnSp>
      <p:pic>
        <p:nvPicPr>
          <p:cNvPr id="29" name="그림 28"/>
          <p:cNvPicPr>
            <a:picLocks noChangeAspect="1"/>
          </p:cNvPicPr>
          <p:nvPr/>
        </p:nvPicPr>
        <p:blipFill>
          <a:blip r:embed="rId2"/>
          <a:stretch>
            <a:fillRect/>
          </a:stretch>
        </p:blipFill>
        <p:spPr>
          <a:xfrm>
            <a:off x="4610894" y="3111501"/>
            <a:ext cx="1581150" cy="1676400"/>
          </a:xfrm>
          <a:prstGeom prst="rect">
            <a:avLst/>
          </a:prstGeom>
        </p:spPr>
      </p:pic>
      <p:pic>
        <p:nvPicPr>
          <p:cNvPr id="30" name="그림 29"/>
          <p:cNvPicPr>
            <a:picLocks noChangeAspect="1"/>
          </p:cNvPicPr>
          <p:nvPr/>
        </p:nvPicPr>
        <p:blipFill>
          <a:blip r:embed="rId3"/>
          <a:stretch>
            <a:fillRect/>
          </a:stretch>
        </p:blipFill>
        <p:spPr>
          <a:xfrm>
            <a:off x="4234657" y="3072657"/>
            <a:ext cx="304800" cy="1228725"/>
          </a:xfrm>
          <a:prstGeom prst="rect">
            <a:avLst/>
          </a:prstGeom>
          <a:ln>
            <a:noFill/>
          </a:ln>
          <a:effectLst>
            <a:outerShdw blurRad="190500" algn="tl" rotWithShape="0">
              <a:srgbClr val="000000">
                <a:alpha val="70000"/>
              </a:srgbClr>
            </a:outerShdw>
          </a:effectLst>
        </p:spPr>
      </p:pic>
      <p:pic>
        <p:nvPicPr>
          <p:cNvPr id="31" name="그림 30"/>
          <p:cNvPicPr>
            <a:picLocks noChangeAspect="1"/>
          </p:cNvPicPr>
          <p:nvPr/>
        </p:nvPicPr>
        <p:blipFill>
          <a:blip r:embed="rId4"/>
          <a:stretch>
            <a:fillRect/>
          </a:stretch>
        </p:blipFill>
        <p:spPr>
          <a:xfrm>
            <a:off x="5102551" y="4005313"/>
            <a:ext cx="691960" cy="523774"/>
          </a:xfrm>
          <a:prstGeom prst="rect">
            <a:avLst/>
          </a:prstGeom>
        </p:spPr>
      </p:pic>
      <p:cxnSp>
        <p:nvCxnSpPr>
          <p:cNvPr id="34" name="직선 화살표 연결선 36"/>
          <p:cNvCxnSpPr>
            <a:cxnSpLocks noChangeShapeType="1"/>
          </p:cNvCxnSpPr>
          <p:nvPr/>
        </p:nvCxnSpPr>
        <p:spPr bwMode="auto">
          <a:xfrm rot="5400000">
            <a:off x="4083844" y="2788117"/>
            <a:ext cx="604838" cy="1588"/>
          </a:xfrm>
          <a:prstGeom prst="straightConnector1">
            <a:avLst/>
          </a:prstGeom>
          <a:noFill/>
          <a:ln w="19050" algn="ctr">
            <a:solidFill>
              <a:srgbClr val="00B050"/>
            </a:solidFill>
            <a:round/>
            <a:headEnd/>
            <a:tailEnd type="triangle" w="med" len="med"/>
          </a:ln>
          <a:extLst>
            <a:ext uri="{909E8E84-426E-40DD-AFC4-6F175D3DCCD1}">
              <a14:hiddenFill xmlns:a14="http://schemas.microsoft.com/office/drawing/2010/main">
                <a:noFill/>
              </a14:hiddenFill>
            </a:ext>
          </a:extLst>
        </p:spPr>
      </p:cxnSp>
      <p:pic>
        <p:nvPicPr>
          <p:cNvPr id="35" name="그림 34"/>
          <p:cNvPicPr>
            <a:picLocks noChangeAspect="1"/>
          </p:cNvPicPr>
          <p:nvPr/>
        </p:nvPicPr>
        <p:blipFill>
          <a:blip r:embed="rId5"/>
          <a:stretch>
            <a:fillRect/>
          </a:stretch>
        </p:blipFill>
        <p:spPr>
          <a:xfrm>
            <a:off x="931998" y="2983433"/>
            <a:ext cx="2479538" cy="2944451"/>
          </a:xfrm>
          <a:prstGeom prst="rect">
            <a:avLst/>
          </a:prstGeom>
        </p:spPr>
      </p:pic>
      <p:pic>
        <p:nvPicPr>
          <p:cNvPr id="36" name="그림 35"/>
          <p:cNvPicPr>
            <a:picLocks noChangeAspect="1"/>
          </p:cNvPicPr>
          <p:nvPr/>
        </p:nvPicPr>
        <p:blipFill>
          <a:blip r:embed="rId6"/>
          <a:stretch>
            <a:fillRect/>
          </a:stretch>
        </p:blipFill>
        <p:spPr>
          <a:xfrm>
            <a:off x="4267376" y="3321801"/>
            <a:ext cx="271376" cy="141115"/>
          </a:xfrm>
          <a:prstGeom prst="rect">
            <a:avLst/>
          </a:prstGeom>
        </p:spPr>
      </p:pic>
      <p:sp>
        <p:nvSpPr>
          <p:cNvPr id="37"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646691075"/>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7371" name="Group 971"/>
          <p:cNvGraphicFramePr>
            <a:graphicFrameLocks noGrp="1"/>
          </p:cNvGraphicFramePr>
          <p:nvPr/>
        </p:nvGraphicFramePr>
        <p:xfrm>
          <a:off x="825500" y="2381250"/>
          <a:ext cx="7912100" cy="3738570"/>
        </p:xfrm>
        <a:graphic>
          <a:graphicData uri="http://schemas.openxmlformats.org/drawingml/2006/table">
            <a:tbl>
              <a:tblPr/>
              <a:tblGrid>
                <a:gridCol w="989013">
                  <a:extLst>
                    <a:ext uri="{9D8B030D-6E8A-4147-A177-3AD203B41FA5}">
                      <a16:colId xmlns:a16="http://schemas.microsoft.com/office/drawing/2014/main" val="20000"/>
                    </a:ext>
                  </a:extLst>
                </a:gridCol>
                <a:gridCol w="989012">
                  <a:extLst>
                    <a:ext uri="{9D8B030D-6E8A-4147-A177-3AD203B41FA5}">
                      <a16:colId xmlns:a16="http://schemas.microsoft.com/office/drawing/2014/main" val="20001"/>
                    </a:ext>
                  </a:extLst>
                </a:gridCol>
                <a:gridCol w="989013">
                  <a:extLst>
                    <a:ext uri="{9D8B030D-6E8A-4147-A177-3AD203B41FA5}">
                      <a16:colId xmlns:a16="http://schemas.microsoft.com/office/drawing/2014/main" val="20002"/>
                    </a:ext>
                  </a:extLst>
                </a:gridCol>
                <a:gridCol w="989012">
                  <a:extLst>
                    <a:ext uri="{9D8B030D-6E8A-4147-A177-3AD203B41FA5}">
                      <a16:colId xmlns:a16="http://schemas.microsoft.com/office/drawing/2014/main" val="20003"/>
                    </a:ext>
                  </a:extLst>
                </a:gridCol>
                <a:gridCol w="989013">
                  <a:extLst>
                    <a:ext uri="{9D8B030D-6E8A-4147-A177-3AD203B41FA5}">
                      <a16:colId xmlns:a16="http://schemas.microsoft.com/office/drawing/2014/main" val="20004"/>
                    </a:ext>
                  </a:extLst>
                </a:gridCol>
                <a:gridCol w="989012">
                  <a:extLst>
                    <a:ext uri="{9D8B030D-6E8A-4147-A177-3AD203B41FA5}">
                      <a16:colId xmlns:a16="http://schemas.microsoft.com/office/drawing/2014/main" val="20005"/>
                    </a:ext>
                  </a:extLst>
                </a:gridCol>
                <a:gridCol w="989013">
                  <a:extLst>
                    <a:ext uri="{9D8B030D-6E8A-4147-A177-3AD203B41FA5}">
                      <a16:colId xmlns:a16="http://schemas.microsoft.com/office/drawing/2014/main" val="20006"/>
                    </a:ext>
                  </a:extLst>
                </a:gridCol>
                <a:gridCol w="989012">
                  <a:extLst>
                    <a:ext uri="{9D8B030D-6E8A-4147-A177-3AD203B41FA5}">
                      <a16:colId xmlns:a16="http://schemas.microsoft.com/office/drawing/2014/main" val="20007"/>
                    </a:ext>
                  </a:extLst>
                </a:gridCol>
              </a:tblGrid>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4.694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153319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4.385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71246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144794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4.356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67634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-54.4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4.659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136798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-29.2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4.326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64227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4.641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129294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4.296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61012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122248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4.264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57977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115631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-23.8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4.232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55112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-47.2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4.581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109413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52406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4.560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103569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4.165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49848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98073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4.129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47431</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92903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4.093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45146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4.490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88037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42984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4.465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83456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4.018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40938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4.439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79142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3.980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39002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4.412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75077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3.940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37169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0740" name="Text Box 284"/>
          <p:cNvSpPr txBox="1">
            <a:spLocks noChangeArrowheads="1"/>
          </p:cNvSpPr>
          <p:nvPr/>
        </p:nvSpPr>
        <p:spPr bwMode="auto">
          <a:xfrm>
            <a:off x="809625" y="1625600"/>
            <a:ext cx="7602538"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ct val="110000"/>
              </a:lnSpc>
              <a:spcBef>
                <a:spcPct val="0"/>
              </a:spcBef>
              <a:buFont typeface="Wingdings" pitchFamily="2" charset="2"/>
              <a:buNone/>
            </a:pPr>
            <a:r>
              <a:rPr lang="en-US" altLang="ko-KR" sz="1300" b="1">
                <a:solidFill>
                  <a:srgbClr val="000000"/>
                </a:solidFill>
                <a:latin typeface="Arial" charset="0"/>
                <a:ea typeface="헤드라인" pitchFamily="18" charset="-127"/>
                <a:cs typeface="Arial" charset="0"/>
              </a:rPr>
              <a:t>DATA1.Temp Table</a:t>
            </a:r>
          </a:p>
          <a:p>
            <a:pPr eaLnBrk="1" hangingPunct="1">
              <a:lnSpc>
                <a:spcPct val="110000"/>
              </a:lnSpc>
              <a:spcBef>
                <a:spcPct val="0"/>
              </a:spcBef>
              <a:buFont typeface="Wingdings" pitchFamily="2" charset="2"/>
              <a:buNone/>
            </a:pPr>
            <a:r>
              <a:rPr lang="en-US" altLang="ko-KR" sz="1300" b="1">
                <a:solidFill>
                  <a:srgbClr val="000000"/>
                </a:solidFill>
                <a:latin typeface="Arial" charset="0"/>
                <a:ea typeface="헤드라인" pitchFamily="18" charset="-127"/>
                <a:cs typeface="Arial" charset="0"/>
              </a:rPr>
              <a:t>Conversion Table - Temperature/MICOM PORT Voltage/Resistance</a:t>
            </a:r>
          </a:p>
          <a:p>
            <a:pPr eaLnBrk="1" hangingPunct="1">
              <a:lnSpc>
                <a:spcPct val="110000"/>
              </a:lnSpc>
              <a:spcBef>
                <a:spcPct val="0"/>
              </a:spcBef>
              <a:buFont typeface="Wingdings" pitchFamily="2" charset="2"/>
              <a:buNone/>
            </a:pPr>
            <a:r>
              <a:rPr lang="en-US" altLang="ko-KR" sz="1300" b="1">
                <a:solidFill>
                  <a:srgbClr val="000000"/>
                </a:solidFill>
                <a:latin typeface="Arial" charset="0"/>
                <a:ea typeface="헤드라인" pitchFamily="18" charset="-127"/>
                <a:cs typeface="Arial" charset="0"/>
              </a:rPr>
              <a:t>SENSOR CHIP : PX41C</a:t>
            </a:r>
          </a:p>
        </p:txBody>
      </p:sp>
      <p:grpSp>
        <p:nvGrpSpPr>
          <p:cNvPr id="110741" name="Group 6"/>
          <p:cNvGrpSpPr>
            <a:grpSpLocks/>
          </p:cNvGrpSpPr>
          <p:nvPr/>
        </p:nvGrpSpPr>
        <p:grpSpPr bwMode="auto">
          <a:xfrm>
            <a:off x="7596188" y="207963"/>
            <a:ext cx="1120775" cy="304800"/>
            <a:chOff x="4896" y="370"/>
            <a:chExt cx="706" cy="192"/>
          </a:xfrm>
        </p:grpSpPr>
        <p:sp>
          <p:nvSpPr>
            <p:cNvPr id="110745" name="AutoShape 7">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0"/>
                </a:spcBef>
                <a:buFont typeface="Wingdings" pitchFamily="2" charset="2"/>
                <a:buNone/>
              </a:pPr>
              <a:endParaRPr lang="ko-KR" altLang="en-US" sz="1800" b="1">
                <a:solidFill>
                  <a:srgbClr val="006699"/>
                </a:solidFill>
                <a:latin typeface="Arial Black" pitchFamily="34" charset="0"/>
                <a:ea typeface="헤드라인" pitchFamily="18" charset="-127"/>
              </a:endParaRPr>
            </a:p>
          </p:txBody>
        </p:sp>
        <p:sp>
          <p:nvSpPr>
            <p:cNvPr id="110746" name="Text Box 8">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50000"/>
                </a:spcBef>
                <a:buFont typeface="Wingdings" pitchFamily="2" charset="2"/>
                <a:buNone/>
              </a:pPr>
              <a:r>
                <a:rPr lang="en-US" altLang="ko-KR" sz="1000" b="1">
                  <a:solidFill>
                    <a:srgbClr val="006699"/>
                  </a:solidFill>
                  <a:latin typeface="Arial" charset="0"/>
                  <a:ea typeface="헤드라인" pitchFamily="18" charset="-127"/>
                </a:rPr>
                <a:t>To do list</a:t>
              </a:r>
              <a:r>
                <a:rPr lang="en-US" altLang="ko-KR" sz="1000" b="1">
                  <a:solidFill>
                    <a:srgbClr val="006699"/>
                  </a:solidFill>
                  <a:latin typeface="Arial Black" pitchFamily="34" charset="0"/>
                  <a:ea typeface="헤드라인" pitchFamily="18" charset="-127"/>
                </a:rPr>
                <a:t>  </a:t>
              </a:r>
            </a:p>
          </p:txBody>
        </p:sp>
      </p:grpSp>
      <p:sp>
        <p:nvSpPr>
          <p:cNvPr id="110742"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5. Self Diagnosis &amp; Trouble Shooting</a:t>
            </a:r>
          </a:p>
        </p:txBody>
      </p:sp>
      <p:sp>
        <p:nvSpPr>
          <p:cNvPr id="110743" name="Rectangle 36"/>
          <p:cNvSpPr>
            <a:spLocks noChangeArrowheads="1"/>
          </p:cNvSpPr>
          <p:nvPr/>
        </p:nvSpPr>
        <p:spPr bwMode="auto">
          <a:xfrm>
            <a:off x="762000" y="938213"/>
            <a:ext cx="5997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5-2. Troubleshooting Flow-Chart by Symptoms</a:t>
            </a:r>
          </a:p>
        </p:txBody>
      </p:sp>
      <p:sp>
        <p:nvSpPr>
          <p:cNvPr id="11" name="슬라이드 번호 개체 틀 16"/>
          <p:cNvSpPr>
            <a:spLocks noGrp="1"/>
          </p:cNvSpPr>
          <p:nvPr>
            <p:ph type="sldNum" sz="quarter" idx="12"/>
          </p:nvPr>
        </p:nvSpPr>
        <p:spPr>
          <a:xfrm>
            <a:off x="6553200" y="6472238"/>
            <a:ext cx="2133600" cy="265112"/>
          </a:xfrm>
        </p:spPr>
        <p:txBody>
          <a:bodyPr anchor="b"/>
          <a:lstStyle/>
          <a:p>
            <a:pPr fontAlgn="auto" latinLnBrk="0">
              <a:lnSpc>
                <a:spcPct val="100000"/>
              </a:lnSpc>
              <a:spcBef>
                <a:spcPts val="0"/>
              </a:spcBef>
              <a:spcAft>
                <a:spcPts val="0"/>
              </a:spcAft>
              <a:buFontTx/>
              <a:buNone/>
              <a:defRPr/>
            </a:pPr>
            <a:fld id="{226C44C6-D72A-41CE-A0F3-B4DBC5084CF5}" type="slidenum">
              <a:rPr kumimoji="0" lang="en-US" altLang="ko-KR" b="1" kern="0" smtClean="0">
                <a:latin typeface="+mn-ea"/>
                <a:ea typeface="+mn-ea"/>
              </a:rPr>
              <a:pPr fontAlgn="auto" latinLnBrk="0">
                <a:lnSpc>
                  <a:spcPct val="100000"/>
                </a:lnSpc>
                <a:spcBef>
                  <a:spcPts val="0"/>
                </a:spcBef>
                <a:spcAft>
                  <a:spcPts val="0"/>
                </a:spcAft>
                <a:buFontTx/>
                <a:buNone/>
                <a:defRPr/>
              </a:pPr>
              <a:t>144</a:t>
            </a:fld>
            <a:endParaRPr kumimoji="0" lang="en-US" altLang="ko-KR" b="1" kern="0" dirty="0">
              <a:latin typeface="+mn-ea"/>
              <a:ea typeface="+mn-ea"/>
            </a:endParaRPr>
          </a:p>
        </p:txBody>
      </p:sp>
      <p:sp>
        <p:nvSpPr>
          <p:cNvPr id="1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185752485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1529" name="Group 201"/>
          <p:cNvGraphicFramePr>
            <a:graphicFrameLocks noGrp="1"/>
          </p:cNvGraphicFramePr>
          <p:nvPr/>
        </p:nvGraphicFramePr>
        <p:xfrm>
          <a:off x="825500" y="1762125"/>
          <a:ext cx="7912100" cy="4486284"/>
        </p:xfrm>
        <a:graphic>
          <a:graphicData uri="http://schemas.openxmlformats.org/drawingml/2006/table">
            <a:tbl>
              <a:tblPr/>
              <a:tblGrid>
                <a:gridCol w="989013">
                  <a:extLst>
                    <a:ext uri="{9D8B030D-6E8A-4147-A177-3AD203B41FA5}">
                      <a16:colId xmlns:a16="http://schemas.microsoft.com/office/drawing/2014/main" val="20000"/>
                    </a:ext>
                  </a:extLst>
                </a:gridCol>
                <a:gridCol w="989012">
                  <a:extLst>
                    <a:ext uri="{9D8B030D-6E8A-4147-A177-3AD203B41FA5}">
                      <a16:colId xmlns:a16="http://schemas.microsoft.com/office/drawing/2014/main" val="20001"/>
                    </a:ext>
                  </a:extLst>
                </a:gridCol>
                <a:gridCol w="989013">
                  <a:extLst>
                    <a:ext uri="{9D8B030D-6E8A-4147-A177-3AD203B41FA5}">
                      <a16:colId xmlns:a16="http://schemas.microsoft.com/office/drawing/2014/main" val="20002"/>
                    </a:ext>
                  </a:extLst>
                </a:gridCol>
                <a:gridCol w="989012">
                  <a:extLst>
                    <a:ext uri="{9D8B030D-6E8A-4147-A177-3AD203B41FA5}">
                      <a16:colId xmlns:a16="http://schemas.microsoft.com/office/drawing/2014/main" val="20003"/>
                    </a:ext>
                  </a:extLst>
                </a:gridCol>
                <a:gridCol w="989013">
                  <a:extLst>
                    <a:ext uri="{9D8B030D-6E8A-4147-A177-3AD203B41FA5}">
                      <a16:colId xmlns:a16="http://schemas.microsoft.com/office/drawing/2014/main" val="20004"/>
                    </a:ext>
                  </a:extLst>
                </a:gridCol>
                <a:gridCol w="989012">
                  <a:extLst>
                    <a:ext uri="{9D8B030D-6E8A-4147-A177-3AD203B41FA5}">
                      <a16:colId xmlns:a16="http://schemas.microsoft.com/office/drawing/2014/main" val="20005"/>
                    </a:ext>
                  </a:extLst>
                </a:gridCol>
                <a:gridCol w="989013">
                  <a:extLst>
                    <a:ext uri="{9D8B030D-6E8A-4147-A177-3AD203B41FA5}">
                      <a16:colId xmlns:a16="http://schemas.microsoft.com/office/drawing/2014/main" val="20006"/>
                    </a:ext>
                  </a:extLst>
                </a:gridCol>
                <a:gridCol w="989012">
                  <a:extLst>
                    <a:ext uri="{9D8B030D-6E8A-4147-A177-3AD203B41FA5}">
                      <a16:colId xmlns:a16="http://schemas.microsoft.com/office/drawing/2014/main" val="20007"/>
                    </a:ext>
                  </a:extLst>
                </a:gridCol>
              </a:tblGrid>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smtClean="0">
                          <a:ln>
                            <a:noFill/>
                          </a:ln>
                          <a:solidFill>
                            <a:schemeClr val="tx1"/>
                          </a:solidFill>
                          <a:effectLst/>
                          <a:latin typeface="Arial" charset="0"/>
                          <a:ea typeface="굴림" charset="-127"/>
                          <a:cs typeface="Arial" charset="0"/>
                        </a:rPr>
                        <a:t>Ω</a:t>
                      </a:r>
                      <a:endParaRPr kumimoji="1" lang="en-US" altLang="ko-KR" sz="1300" b="1" i="0" u="none" strike="noStrike" cap="none" normalizeH="0" baseline="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charset="0"/>
                          <a:ea typeface="굴림" charset="-127"/>
                          <a:cs typeface="Arial"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smtClean="0">
                          <a:ln>
                            <a:noFill/>
                          </a:ln>
                          <a:solidFill>
                            <a:schemeClr val="tx1"/>
                          </a:solidFill>
                          <a:effectLst/>
                          <a:latin typeface="Arial" charset="0"/>
                          <a:ea typeface="굴림" charset="-127"/>
                          <a:cs typeface="Arial" charset="0"/>
                        </a:rPr>
                        <a:t>Ω</a:t>
                      </a:r>
                      <a:endParaRPr kumimoji="1" lang="en-US" altLang="ko-KR" sz="1300" b="1" i="0" u="none" strike="noStrike" cap="none" normalizeH="0" baseline="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3.899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35433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3.107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16419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3.858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33788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3.057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15731</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3.816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32230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26.6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3.006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15076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3.773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30752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2.955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14452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3.729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29350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2.904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13857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3.685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28021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2.853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13290</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3.640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26760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33.8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2.802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12749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3.594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25562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2.751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12233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3.548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24425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2.700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11741</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8.6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3.501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23345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39.2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2.649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11271</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3.453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22320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2.599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10823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3.405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21345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2.548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10395</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3.356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20418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2.498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9986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3.307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19537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2.449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9596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3.258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18698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48.2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2.399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9223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3.208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17901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2.350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8867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49238">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3.158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17142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11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51.8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2.301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charset="0"/>
                          <a:ea typeface="굴림" charset="-127"/>
                          <a:cs typeface="Arial" charset="0"/>
                        </a:rPr>
                        <a:t>8526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bl>
          </a:graphicData>
        </a:graphic>
      </p:graphicFrame>
      <p:grpSp>
        <p:nvGrpSpPr>
          <p:cNvPr id="111791" name="Group 6"/>
          <p:cNvGrpSpPr>
            <a:grpSpLocks/>
          </p:cNvGrpSpPr>
          <p:nvPr/>
        </p:nvGrpSpPr>
        <p:grpSpPr bwMode="auto">
          <a:xfrm>
            <a:off x="7596188" y="207963"/>
            <a:ext cx="1120775" cy="304800"/>
            <a:chOff x="4896" y="370"/>
            <a:chExt cx="706" cy="192"/>
          </a:xfrm>
        </p:grpSpPr>
        <p:sp>
          <p:nvSpPr>
            <p:cNvPr id="111795" name="AutoShape 7">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0"/>
                </a:spcBef>
                <a:buFont typeface="Wingdings" pitchFamily="2" charset="2"/>
                <a:buNone/>
              </a:pPr>
              <a:endParaRPr lang="ko-KR" altLang="en-US" sz="1800" b="1">
                <a:solidFill>
                  <a:srgbClr val="006699"/>
                </a:solidFill>
                <a:latin typeface="Arial Black" pitchFamily="34" charset="0"/>
                <a:ea typeface="헤드라인" pitchFamily="18" charset="-127"/>
              </a:endParaRPr>
            </a:p>
          </p:txBody>
        </p:sp>
        <p:sp>
          <p:nvSpPr>
            <p:cNvPr id="111796" name="Text Box 8">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50000"/>
                </a:spcBef>
                <a:buFont typeface="Wingdings" pitchFamily="2" charset="2"/>
                <a:buNone/>
              </a:pPr>
              <a:r>
                <a:rPr lang="en-US" altLang="ko-KR" sz="1000" b="1">
                  <a:solidFill>
                    <a:srgbClr val="006699"/>
                  </a:solidFill>
                  <a:latin typeface="Arial" charset="0"/>
                  <a:ea typeface="헤드라인" pitchFamily="18" charset="-127"/>
                </a:rPr>
                <a:t>To do list</a:t>
              </a:r>
              <a:r>
                <a:rPr lang="en-US" altLang="ko-KR" sz="1000" b="1">
                  <a:solidFill>
                    <a:srgbClr val="006699"/>
                  </a:solidFill>
                  <a:latin typeface="Arial Black" pitchFamily="34" charset="0"/>
                  <a:ea typeface="헤드라인" pitchFamily="18" charset="-127"/>
                </a:rPr>
                <a:t>  </a:t>
              </a:r>
            </a:p>
          </p:txBody>
        </p:sp>
      </p:grpSp>
      <p:sp>
        <p:nvSpPr>
          <p:cNvPr id="111792"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5. Self Diagnosis &amp; Trouble Shooting</a:t>
            </a:r>
          </a:p>
        </p:txBody>
      </p:sp>
      <p:sp>
        <p:nvSpPr>
          <p:cNvPr id="111793" name="Rectangle 36"/>
          <p:cNvSpPr>
            <a:spLocks noChangeArrowheads="1"/>
          </p:cNvSpPr>
          <p:nvPr/>
        </p:nvSpPr>
        <p:spPr bwMode="auto">
          <a:xfrm>
            <a:off x="762000" y="938213"/>
            <a:ext cx="5997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5-2. Troubleshooting Flow-Chart by Symptoms</a:t>
            </a:r>
          </a:p>
        </p:txBody>
      </p:sp>
      <p:sp>
        <p:nvSpPr>
          <p:cNvPr id="11" name="슬라이드 번호 개체 틀 16"/>
          <p:cNvSpPr>
            <a:spLocks noGrp="1"/>
          </p:cNvSpPr>
          <p:nvPr>
            <p:ph type="sldNum" sz="quarter" idx="12"/>
          </p:nvPr>
        </p:nvSpPr>
        <p:spPr>
          <a:xfrm>
            <a:off x="6553200" y="6472238"/>
            <a:ext cx="2133600" cy="265112"/>
          </a:xfrm>
        </p:spPr>
        <p:txBody>
          <a:bodyPr anchor="b"/>
          <a:lstStyle/>
          <a:p>
            <a:pPr fontAlgn="auto" latinLnBrk="0">
              <a:lnSpc>
                <a:spcPct val="100000"/>
              </a:lnSpc>
              <a:spcBef>
                <a:spcPts val="0"/>
              </a:spcBef>
              <a:spcAft>
                <a:spcPts val="0"/>
              </a:spcAft>
              <a:buFontTx/>
              <a:buNone/>
              <a:defRPr/>
            </a:pPr>
            <a:fld id="{37E9BE9E-0D02-45D1-8BD8-ECDB32D05776}" type="slidenum">
              <a:rPr kumimoji="0" lang="en-US" altLang="ko-KR" b="1" kern="0" smtClean="0">
                <a:latin typeface="+mn-ea"/>
                <a:ea typeface="+mn-ea"/>
              </a:rPr>
              <a:pPr fontAlgn="auto" latinLnBrk="0">
                <a:lnSpc>
                  <a:spcPct val="100000"/>
                </a:lnSpc>
                <a:spcBef>
                  <a:spcPts val="0"/>
                </a:spcBef>
                <a:spcAft>
                  <a:spcPts val="0"/>
                </a:spcAft>
                <a:buFontTx/>
                <a:buNone/>
                <a:defRPr/>
              </a:pPr>
              <a:t>145</a:t>
            </a:fld>
            <a:endParaRPr kumimoji="0" lang="en-US" altLang="ko-KR" b="1" kern="0" dirty="0">
              <a:latin typeface="+mn-ea"/>
              <a:ea typeface="+mn-ea"/>
            </a:endParaRP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743280815"/>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2356" name="Group 4"/>
          <p:cNvGraphicFramePr>
            <a:graphicFrameLocks noGrp="1"/>
          </p:cNvGraphicFramePr>
          <p:nvPr/>
        </p:nvGraphicFramePr>
        <p:xfrm>
          <a:off x="825500" y="1762125"/>
          <a:ext cx="7912100" cy="4486284"/>
        </p:xfrm>
        <a:graphic>
          <a:graphicData uri="http://schemas.openxmlformats.org/drawingml/2006/table">
            <a:tbl>
              <a:tblPr/>
              <a:tblGrid>
                <a:gridCol w="989013">
                  <a:extLst>
                    <a:ext uri="{9D8B030D-6E8A-4147-A177-3AD203B41FA5}">
                      <a16:colId xmlns:a16="http://schemas.microsoft.com/office/drawing/2014/main" val="20000"/>
                    </a:ext>
                  </a:extLst>
                </a:gridCol>
                <a:gridCol w="989012">
                  <a:extLst>
                    <a:ext uri="{9D8B030D-6E8A-4147-A177-3AD203B41FA5}">
                      <a16:colId xmlns:a16="http://schemas.microsoft.com/office/drawing/2014/main" val="20001"/>
                    </a:ext>
                  </a:extLst>
                </a:gridCol>
                <a:gridCol w="989013">
                  <a:extLst>
                    <a:ext uri="{9D8B030D-6E8A-4147-A177-3AD203B41FA5}">
                      <a16:colId xmlns:a16="http://schemas.microsoft.com/office/drawing/2014/main" val="20002"/>
                    </a:ext>
                  </a:extLst>
                </a:gridCol>
                <a:gridCol w="989012">
                  <a:extLst>
                    <a:ext uri="{9D8B030D-6E8A-4147-A177-3AD203B41FA5}">
                      <a16:colId xmlns:a16="http://schemas.microsoft.com/office/drawing/2014/main" val="20003"/>
                    </a:ext>
                  </a:extLst>
                </a:gridCol>
                <a:gridCol w="989013">
                  <a:extLst>
                    <a:ext uri="{9D8B030D-6E8A-4147-A177-3AD203B41FA5}">
                      <a16:colId xmlns:a16="http://schemas.microsoft.com/office/drawing/2014/main" val="20004"/>
                    </a:ext>
                  </a:extLst>
                </a:gridCol>
                <a:gridCol w="989012">
                  <a:extLst>
                    <a:ext uri="{9D8B030D-6E8A-4147-A177-3AD203B41FA5}">
                      <a16:colId xmlns:a16="http://schemas.microsoft.com/office/drawing/2014/main" val="20005"/>
                    </a:ext>
                  </a:extLst>
                </a:gridCol>
                <a:gridCol w="989013">
                  <a:extLst>
                    <a:ext uri="{9D8B030D-6E8A-4147-A177-3AD203B41FA5}">
                      <a16:colId xmlns:a16="http://schemas.microsoft.com/office/drawing/2014/main" val="20006"/>
                    </a:ext>
                  </a:extLst>
                </a:gridCol>
                <a:gridCol w="989012">
                  <a:extLst>
                    <a:ext uri="{9D8B030D-6E8A-4147-A177-3AD203B41FA5}">
                      <a16:colId xmlns:a16="http://schemas.microsoft.com/office/drawing/2014/main" val="20007"/>
                    </a:ext>
                  </a:extLst>
                </a:gridCol>
              </a:tblGrid>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2.253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8200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1.520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4369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55.4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2.205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7888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1.483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4218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57.2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7590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87.8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1.447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4072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2.111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7305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89.6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3933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2.064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3799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2.019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6771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1.343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3670</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64.4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1.974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6521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1.309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3547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1.929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6281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3428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6052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98.6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3344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69.8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5832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100.4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3204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71.6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5621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39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1.183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3098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73.4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1.757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5419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1.153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2997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75.2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1.716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5225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2899</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1.675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5039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2805</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78.8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4861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2714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80.6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1.596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4690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2627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4526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2543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bl>
          </a:graphicData>
        </a:graphic>
      </p:graphicFrame>
      <p:grpSp>
        <p:nvGrpSpPr>
          <p:cNvPr id="112815" name="Group 6"/>
          <p:cNvGrpSpPr>
            <a:grpSpLocks/>
          </p:cNvGrpSpPr>
          <p:nvPr/>
        </p:nvGrpSpPr>
        <p:grpSpPr bwMode="auto">
          <a:xfrm>
            <a:off x="7596188" y="207963"/>
            <a:ext cx="1120775" cy="304800"/>
            <a:chOff x="4896" y="370"/>
            <a:chExt cx="706" cy="192"/>
          </a:xfrm>
        </p:grpSpPr>
        <p:sp>
          <p:nvSpPr>
            <p:cNvPr id="112819" name="AutoShape 7">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0"/>
                </a:spcBef>
                <a:buFont typeface="Wingdings" pitchFamily="2" charset="2"/>
                <a:buNone/>
              </a:pPr>
              <a:endParaRPr lang="ko-KR" altLang="en-US" sz="1800" b="1">
                <a:solidFill>
                  <a:srgbClr val="006699"/>
                </a:solidFill>
                <a:latin typeface="Arial Black" pitchFamily="34" charset="0"/>
                <a:ea typeface="헤드라인" pitchFamily="18" charset="-127"/>
              </a:endParaRPr>
            </a:p>
          </p:txBody>
        </p:sp>
        <p:sp>
          <p:nvSpPr>
            <p:cNvPr id="112820" name="Text Box 8">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50000"/>
                </a:spcBef>
                <a:buFont typeface="Wingdings" pitchFamily="2" charset="2"/>
                <a:buNone/>
              </a:pPr>
              <a:r>
                <a:rPr lang="en-US" altLang="ko-KR" sz="1000" b="1">
                  <a:solidFill>
                    <a:srgbClr val="006699"/>
                  </a:solidFill>
                  <a:latin typeface="Arial" charset="0"/>
                  <a:ea typeface="헤드라인" pitchFamily="18" charset="-127"/>
                </a:rPr>
                <a:t>To do list</a:t>
              </a:r>
              <a:r>
                <a:rPr lang="en-US" altLang="ko-KR" sz="1000" b="1">
                  <a:solidFill>
                    <a:srgbClr val="006699"/>
                  </a:solidFill>
                  <a:latin typeface="Arial Black" pitchFamily="34" charset="0"/>
                  <a:ea typeface="헤드라인" pitchFamily="18" charset="-127"/>
                </a:rPr>
                <a:t>  </a:t>
              </a:r>
            </a:p>
          </p:txBody>
        </p:sp>
      </p:grpSp>
      <p:sp>
        <p:nvSpPr>
          <p:cNvPr id="112816"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5. Self Diagnosis &amp; Trouble Shooting</a:t>
            </a:r>
          </a:p>
        </p:txBody>
      </p:sp>
      <p:sp>
        <p:nvSpPr>
          <p:cNvPr id="112817" name="Rectangle 36"/>
          <p:cNvSpPr>
            <a:spLocks noChangeArrowheads="1"/>
          </p:cNvSpPr>
          <p:nvPr/>
        </p:nvSpPr>
        <p:spPr bwMode="auto">
          <a:xfrm>
            <a:off x="762000" y="938213"/>
            <a:ext cx="5997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5-2. Troubleshooting Flow-Chart by Symptoms</a:t>
            </a:r>
          </a:p>
        </p:txBody>
      </p:sp>
      <p:sp>
        <p:nvSpPr>
          <p:cNvPr id="112818" name="슬라이드 번호 개체 틀 8"/>
          <p:cNvSpPr>
            <a:spLocks noGrp="1"/>
          </p:cNvSpPr>
          <p:nvPr>
            <p:ph type="sldNum" sz="quarter" idx="12"/>
          </p:nvPr>
        </p:nvSpPr>
        <p:spPr>
          <a:xfrm>
            <a:off x="6553200" y="6467475"/>
            <a:ext cx="2133600" cy="254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 typeface="Wingdings" pitchFamily="2" charset="2"/>
              <a:buNone/>
              <a:defRPr/>
            </a:pPr>
            <a:fld id="{23508228-A5B7-400F-88BC-C8CFE3892F0F}" type="slidenum">
              <a:rPr lang="en-US" altLang="ko-KR" sz="1400" b="1" smtClean="0">
                <a:solidFill>
                  <a:srgbClr val="000000"/>
                </a:solidFill>
                <a:latin typeface="+mn-lt"/>
                <a:ea typeface="헤드라인" pitchFamily="18" charset="-127"/>
              </a:rPr>
              <a:pPr eaLnBrk="1" hangingPunct="1">
                <a:spcBef>
                  <a:spcPct val="0"/>
                </a:spcBef>
                <a:buFont typeface="Wingdings" pitchFamily="2" charset="2"/>
                <a:buNone/>
                <a:defRPr/>
              </a:pPr>
              <a:t>146</a:t>
            </a:fld>
            <a:endParaRPr lang="en-US" altLang="ko-KR" sz="1400" b="1" smtClean="0">
              <a:solidFill>
                <a:srgbClr val="000000"/>
              </a:solidFill>
              <a:latin typeface="+mn-lt"/>
              <a:ea typeface="헤드라인" pitchFamily="18" charset="-127"/>
            </a:endParaRP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66961008"/>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3677" name="Group 301"/>
          <p:cNvGraphicFramePr>
            <a:graphicFrameLocks noGrp="1"/>
          </p:cNvGraphicFramePr>
          <p:nvPr/>
        </p:nvGraphicFramePr>
        <p:xfrm>
          <a:off x="825500" y="1762125"/>
          <a:ext cx="7912100" cy="4440238"/>
        </p:xfrm>
        <a:graphic>
          <a:graphicData uri="http://schemas.openxmlformats.org/drawingml/2006/table">
            <a:tbl>
              <a:tblPr/>
              <a:tblGrid>
                <a:gridCol w="989013">
                  <a:extLst>
                    <a:ext uri="{9D8B030D-6E8A-4147-A177-3AD203B41FA5}">
                      <a16:colId xmlns:a16="http://schemas.microsoft.com/office/drawing/2014/main" val="20000"/>
                    </a:ext>
                  </a:extLst>
                </a:gridCol>
                <a:gridCol w="989012">
                  <a:extLst>
                    <a:ext uri="{9D8B030D-6E8A-4147-A177-3AD203B41FA5}">
                      <a16:colId xmlns:a16="http://schemas.microsoft.com/office/drawing/2014/main" val="20001"/>
                    </a:ext>
                  </a:extLst>
                </a:gridCol>
                <a:gridCol w="989013">
                  <a:extLst>
                    <a:ext uri="{9D8B030D-6E8A-4147-A177-3AD203B41FA5}">
                      <a16:colId xmlns:a16="http://schemas.microsoft.com/office/drawing/2014/main" val="20002"/>
                    </a:ext>
                  </a:extLst>
                </a:gridCol>
                <a:gridCol w="989012">
                  <a:extLst>
                    <a:ext uri="{9D8B030D-6E8A-4147-A177-3AD203B41FA5}">
                      <a16:colId xmlns:a16="http://schemas.microsoft.com/office/drawing/2014/main" val="20003"/>
                    </a:ext>
                  </a:extLst>
                </a:gridCol>
                <a:gridCol w="989013">
                  <a:extLst>
                    <a:ext uri="{9D8B030D-6E8A-4147-A177-3AD203B41FA5}">
                      <a16:colId xmlns:a16="http://schemas.microsoft.com/office/drawing/2014/main" val="20004"/>
                    </a:ext>
                  </a:extLst>
                </a:gridCol>
                <a:gridCol w="989012">
                  <a:extLst>
                    <a:ext uri="{9D8B030D-6E8A-4147-A177-3AD203B41FA5}">
                      <a16:colId xmlns:a16="http://schemas.microsoft.com/office/drawing/2014/main" val="20005"/>
                    </a:ext>
                  </a:extLst>
                </a:gridCol>
                <a:gridCol w="989013">
                  <a:extLst>
                    <a:ext uri="{9D8B030D-6E8A-4147-A177-3AD203B41FA5}">
                      <a16:colId xmlns:a16="http://schemas.microsoft.com/office/drawing/2014/main" val="20006"/>
                    </a:ext>
                  </a:extLst>
                </a:gridCol>
                <a:gridCol w="989012">
                  <a:extLst>
                    <a:ext uri="{9D8B030D-6E8A-4147-A177-3AD203B41FA5}">
                      <a16:colId xmlns:a16="http://schemas.microsoft.com/office/drawing/2014/main" val="20007"/>
                    </a:ext>
                  </a:extLst>
                </a:gridCol>
              </a:tblGrid>
              <a:tr h="2492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smtClean="0">
                          <a:ln>
                            <a:noFill/>
                          </a:ln>
                          <a:solidFill>
                            <a:schemeClr val="tx1"/>
                          </a:solidFill>
                          <a:effectLst/>
                          <a:latin typeface="Arial" pitchFamily="34" charset="0"/>
                          <a:ea typeface="굴림" pitchFamily="50" charset="-127"/>
                          <a:cs typeface="Arial" pitchFamily="34" charset="0"/>
                        </a:rPr>
                        <a:t>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l-GR"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Ω</a:t>
                      </a:r>
                      <a:endPar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114.8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0.988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2462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1335</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116.6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0.963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2384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152.6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1297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48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0.938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2309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154.4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0.560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1260</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49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0.914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2237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1225</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0.891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2167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1190</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123.8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0.868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159.8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0.519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1157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52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125.6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0.846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2036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161.6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0.506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1125</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0.824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1973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163.4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0.493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1093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129.2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0.803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1913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165.2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0.481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1063</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0.783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1855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0.469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1034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56</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0.762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1799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0.457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1006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57</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0.743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1745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170.6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0.446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978</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58</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0.724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1693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0.435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952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59</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0.706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1642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174.2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0.424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926</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60</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0.688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0.414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902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61</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141.8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0.670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1547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177.8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0.404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877</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62</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1502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179.6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0.394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854</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145.4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0.636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181.4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0.384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832</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64</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147.2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0.620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1416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183.2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0.375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810</a:t>
                      </a: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09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65</a:t>
                      </a:r>
                    </a:p>
                  </a:txBody>
                  <a:tcPr marL="0" marR="0" marT="0" marB="0" anchor="ctr" horzOverflow="overflow">
                    <a:lnL w="190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D5EA"/>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149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0.604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rPr>
                        <a:t>1375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300" b="0" i="0" u="none" strike="noStrike" cap="none" normalizeH="0" baseline="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bl>
          </a:graphicData>
        </a:graphic>
      </p:graphicFrame>
      <p:grpSp>
        <p:nvGrpSpPr>
          <p:cNvPr id="113866" name="Group 6"/>
          <p:cNvGrpSpPr>
            <a:grpSpLocks/>
          </p:cNvGrpSpPr>
          <p:nvPr/>
        </p:nvGrpSpPr>
        <p:grpSpPr bwMode="auto">
          <a:xfrm>
            <a:off x="7596188" y="207963"/>
            <a:ext cx="1120775" cy="304800"/>
            <a:chOff x="4896" y="370"/>
            <a:chExt cx="706" cy="192"/>
          </a:xfrm>
        </p:grpSpPr>
        <p:sp>
          <p:nvSpPr>
            <p:cNvPr id="113870" name="AutoShape 7">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0"/>
                </a:spcBef>
                <a:buFont typeface="Wingdings" pitchFamily="2" charset="2"/>
                <a:buNone/>
              </a:pPr>
              <a:endParaRPr lang="ko-KR" altLang="en-US" sz="1800" b="1">
                <a:solidFill>
                  <a:srgbClr val="006699"/>
                </a:solidFill>
                <a:latin typeface="Arial Black" pitchFamily="34" charset="0"/>
                <a:ea typeface="헤드라인" pitchFamily="18" charset="-127"/>
              </a:endParaRPr>
            </a:p>
          </p:txBody>
        </p:sp>
        <p:sp>
          <p:nvSpPr>
            <p:cNvPr id="113871" name="Text Box 8">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lnSpc>
                  <a:spcPct val="110000"/>
                </a:lnSpc>
                <a:spcBef>
                  <a:spcPct val="50000"/>
                </a:spcBef>
                <a:buFont typeface="Wingdings" pitchFamily="2" charset="2"/>
                <a:buNone/>
              </a:pPr>
              <a:r>
                <a:rPr lang="en-US" altLang="ko-KR" sz="1000" b="1">
                  <a:solidFill>
                    <a:srgbClr val="006699"/>
                  </a:solidFill>
                  <a:latin typeface="Arial" charset="0"/>
                  <a:ea typeface="헤드라인" pitchFamily="18" charset="-127"/>
                </a:rPr>
                <a:t>To do list</a:t>
              </a:r>
              <a:r>
                <a:rPr lang="en-US" altLang="ko-KR" sz="1000" b="1">
                  <a:solidFill>
                    <a:srgbClr val="006699"/>
                  </a:solidFill>
                  <a:latin typeface="Arial Black" pitchFamily="34" charset="0"/>
                  <a:ea typeface="헤드라인" pitchFamily="18" charset="-127"/>
                </a:rPr>
                <a:t>  </a:t>
              </a:r>
            </a:p>
          </p:txBody>
        </p:sp>
      </p:grpSp>
      <p:sp>
        <p:nvSpPr>
          <p:cNvPr id="113867" name="Text Box 1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5. Self Diagnosis &amp; Trouble Shooting</a:t>
            </a:r>
          </a:p>
        </p:txBody>
      </p:sp>
      <p:sp>
        <p:nvSpPr>
          <p:cNvPr id="113868" name="Rectangle 36"/>
          <p:cNvSpPr>
            <a:spLocks noChangeArrowheads="1"/>
          </p:cNvSpPr>
          <p:nvPr/>
        </p:nvSpPr>
        <p:spPr bwMode="auto">
          <a:xfrm>
            <a:off x="762000" y="938213"/>
            <a:ext cx="5997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5-2. Troubleshooting Flow-Chart by Symptoms</a:t>
            </a:r>
          </a:p>
        </p:txBody>
      </p:sp>
      <p:sp>
        <p:nvSpPr>
          <p:cNvPr id="113869" name="슬라이드 번호 개체 틀 8"/>
          <p:cNvSpPr>
            <a:spLocks noGrp="1"/>
          </p:cNvSpPr>
          <p:nvPr>
            <p:ph type="sldNum" sz="quarter" idx="12"/>
          </p:nvPr>
        </p:nvSpPr>
        <p:spPr>
          <a:xfrm>
            <a:off x="6553200" y="6457950"/>
            <a:ext cx="2133600" cy="263525"/>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 typeface="Wingdings" pitchFamily="2" charset="2"/>
              <a:buNone/>
              <a:defRPr/>
            </a:pPr>
            <a:fld id="{6C5E1C63-26DC-406B-BBAF-A4DE1114B1C4}" type="slidenum">
              <a:rPr lang="en-US" altLang="ko-KR" sz="1400" b="1" smtClean="0">
                <a:solidFill>
                  <a:srgbClr val="000000"/>
                </a:solidFill>
                <a:latin typeface="+mn-lt"/>
                <a:ea typeface="헤드라인" pitchFamily="18" charset="-127"/>
              </a:rPr>
              <a:pPr eaLnBrk="1" hangingPunct="1">
                <a:spcBef>
                  <a:spcPct val="0"/>
                </a:spcBef>
                <a:buFont typeface="Wingdings" pitchFamily="2" charset="2"/>
                <a:buNone/>
                <a:defRPr/>
              </a:pPr>
              <a:t>147</a:t>
            </a:fld>
            <a:endParaRPr lang="en-US" altLang="ko-KR" sz="1400" b="1" smtClean="0">
              <a:solidFill>
                <a:srgbClr val="000000"/>
              </a:solidFill>
              <a:latin typeface="+mn-lt"/>
              <a:ea typeface="헤드라인" pitchFamily="18" charset="-127"/>
            </a:endParaRPr>
          </a:p>
        </p:txBody>
      </p:sp>
      <p:sp>
        <p:nvSpPr>
          <p:cNvPr id="1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487216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14691" name="Text Box 4"/>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4692" name="Rectangle 5"/>
          <p:cNvSpPr>
            <a:spLocks noChangeArrowheads="1"/>
          </p:cNvSpPr>
          <p:nvPr/>
        </p:nvSpPr>
        <p:spPr bwMode="auto">
          <a:xfrm>
            <a:off x="546100" y="1331913"/>
            <a:ext cx="7308850"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dirty="0">
                <a:latin typeface="Arial" charset="0"/>
                <a:ea typeface="돋움체" pitchFamily="49" charset="-127"/>
              </a:rPr>
              <a:t>- The Display Panel shows the Sensor Error and, when the unit is plugged in and there are sensor errors, </a:t>
            </a:r>
            <a:br>
              <a:rPr lang="en-US" altLang="ko-KR" sz="1200" dirty="0">
                <a:latin typeface="Arial" charset="0"/>
                <a:ea typeface="돋움체" pitchFamily="49" charset="-127"/>
              </a:rPr>
            </a:br>
            <a:r>
              <a:rPr lang="en-US" altLang="ko-KR" sz="1200" dirty="0">
                <a:latin typeface="Arial" charset="0"/>
                <a:ea typeface="돋움체" pitchFamily="49" charset="-127"/>
              </a:rPr>
              <a:t>the unit does not operate and LED related to the defective sensors keep blinking.</a:t>
            </a:r>
          </a:p>
          <a:p>
            <a:pPr eaLnBrk="1" hangingPunct="1"/>
            <a:r>
              <a:rPr lang="en-US" altLang="ko-KR" sz="1200" dirty="0">
                <a:latin typeface="Arial" charset="0"/>
                <a:ea typeface="돋움체" pitchFamily="49" charset="-127"/>
              </a:rPr>
              <a:t>- When sensor defects occur during the operation, the unit keeps working. But, it shifts to the Emergency </a:t>
            </a:r>
            <a:br>
              <a:rPr lang="en-US" altLang="ko-KR" sz="1200" dirty="0">
                <a:latin typeface="Arial" charset="0"/>
                <a:ea typeface="돋움체" pitchFamily="49" charset="-127"/>
              </a:rPr>
            </a:br>
            <a:r>
              <a:rPr lang="en-US" altLang="ko-KR" sz="1200" dirty="0">
                <a:latin typeface="Arial" charset="0"/>
                <a:ea typeface="돋움체" pitchFamily="49" charset="-127"/>
              </a:rPr>
              <a:t>Operation and it may not work properly. So, please check the unit according to the Self Diagnosis function.</a:t>
            </a:r>
            <a:r>
              <a:rPr lang="en-US" altLang="ko-KR" sz="1400" dirty="0">
                <a:latin typeface="Arial" charset="0"/>
                <a:ea typeface="돋움체" pitchFamily="49" charset="-127"/>
              </a:rPr>
              <a:t/>
            </a:r>
            <a:br>
              <a:rPr lang="en-US" altLang="ko-KR" sz="1400" dirty="0">
                <a:latin typeface="Arial" charset="0"/>
                <a:ea typeface="돋움체" pitchFamily="49" charset="-127"/>
              </a:rPr>
            </a:br>
            <a:endParaRPr lang="en-US" altLang="ko-KR" sz="1400" dirty="0">
              <a:latin typeface="Arial" charset="0"/>
              <a:ea typeface="돋움체" pitchFamily="49" charset="-127"/>
            </a:endParaRPr>
          </a:p>
          <a:p>
            <a:pPr eaLnBrk="1" hangingPunct="1"/>
            <a:r>
              <a:rPr lang="en-US" altLang="ko-KR" sz="1400" b="1" dirty="0">
                <a:latin typeface="Arial" charset="0"/>
                <a:ea typeface="돋움체" pitchFamily="49" charset="-127"/>
              </a:rPr>
              <a:t>1) When the R-Sensor is defective (Twin / Bespoke Mono C,D)</a:t>
            </a:r>
          </a:p>
        </p:txBody>
      </p:sp>
      <p:sp>
        <p:nvSpPr>
          <p:cNvPr id="36" name="Rectangle 8"/>
          <p:cNvSpPr>
            <a:spLocks noChangeArrowheads="1"/>
          </p:cNvSpPr>
          <p:nvPr/>
        </p:nvSpPr>
        <p:spPr bwMode="auto">
          <a:xfrm>
            <a:off x="1122363" y="2576513"/>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4694" name="AutoShape 3"/>
          <p:cNvSpPr>
            <a:spLocks noChangeArrowheads="1"/>
          </p:cNvSpPr>
          <p:nvPr/>
        </p:nvSpPr>
        <p:spPr bwMode="auto">
          <a:xfrm>
            <a:off x="3578225" y="3205163"/>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695" name="Text Box 4"/>
          <p:cNvSpPr txBox="1">
            <a:spLocks noChangeArrowheads="1"/>
          </p:cNvSpPr>
          <p:nvPr/>
        </p:nvSpPr>
        <p:spPr bwMode="auto">
          <a:xfrm>
            <a:off x="4105275" y="3249613"/>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4696" name="Line 5"/>
          <p:cNvSpPr>
            <a:spLocks noChangeShapeType="1"/>
          </p:cNvSpPr>
          <p:nvPr/>
        </p:nvSpPr>
        <p:spPr bwMode="auto">
          <a:xfrm>
            <a:off x="4367213" y="35766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697" name="AutoShape 6"/>
          <p:cNvSpPr>
            <a:spLocks noChangeArrowheads="1"/>
          </p:cNvSpPr>
          <p:nvPr/>
        </p:nvSpPr>
        <p:spPr bwMode="auto">
          <a:xfrm>
            <a:off x="3074988" y="3819525"/>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698" name="Rectangle 7"/>
          <p:cNvSpPr>
            <a:spLocks noChangeArrowheads="1"/>
          </p:cNvSpPr>
          <p:nvPr/>
        </p:nvSpPr>
        <p:spPr bwMode="auto">
          <a:xfrm>
            <a:off x="3343079" y="4017963"/>
            <a:ext cx="2275280"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Connector </a:t>
            </a:r>
            <a:r>
              <a:rPr lang="en-US" altLang="ko-KR" sz="1200" b="1" dirty="0" smtClean="0">
                <a:solidFill>
                  <a:schemeClr val="tx1"/>
                </a:solidFill>
                <a:latin typeface="Arial" charset="0"/>
              </a:rPr>
              <a:t>CN1 </a:t>
            </a:r>
            <a:r>
              <a:rPr lang="en-US" altLang="ko-KR" sz="1200" b="1" dirty="0">
                <a:solidFill>
                  <a:schemeClr val="tx1"/>
                </a:solidFill>
                <a:latin typeface="Arial" charset="0"/>
              </a:rPr>
              <a:t>is</a:t>
            </a:r>
          </a:p>
          <a:p>
            <a:pPr algn="ctr" eaLnBrk="1" hangingPunct="1">
              <a:lnSpc>
                <a:spcPct val="70000"/>
              </a:lnSpc>
              <a:spcBef>
                <a:spcPct val="20000"/>
              </a:spcBef>
            </a:pPr>
            <a:r>
              <a:rPr lang="en-US" altLang="ko-KR" sz="1200" b="1" dirty="0">
                <a:latin typeface="Arial" charset="0"/>
              </a:rPr>
              <a:t>inserted properly?</a:t>
            </a:r>
          </a:p>
        </p:txBody>
      </p:sp>
      <p:sp>
        <p:nvSpPr>
          <p:cNvPr id="114699" name="Line 8"/>
          <p:cNvSpPr>
            <a:spLocks noChangeShapeType="1"/>
          </p:cNvSpPr>
          <p:nvPr/>
        </p:nvSpPr>
        <p:spPr bwMode="auto">
          <a:xfrm flipH="1">
            <a:off x="4359275" y="4614863"/>
            <a:ext cx="7938" cy="6143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0" name="AutoShape 9"/>
          <p:cNvSpPr>
            <a:spLocks noChangeArrowheads="1"/>
          </p:cNvSpPr>
          <p:nvPr/>
        </p:nvSpPr>
        <p:spPr bwMode="auto">
          <a:xfrm>
            <a:off x="3074988" y="5256213"/>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01" name="Rectangle 10"/>
          <p:cNvSpPr>
            <a:spLocks noChangeArrowheads="1"/>
          </p:cNvSpPr>
          <p:nvPr/>
        </p:nvSpPr>
        <p:spPr bwMode="auto">
          <a:xfrm>
            <a:off x="3857625" y="5329238"/>
            <a:ext cx="10287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R Sensor is</a:t>
            </a:r>
          </a:p>
          <a:p>
            <a:pPr algn="ctr" eaLnBrk="1" hangingPunct="1">
              <a:lnSpc>
                <a:spcPct val="80000"/>
              </a:lnSpc>
              <a:spcBef>
                <a:spcPct val="20000"/>
              </a:spcBef>
            </a:pPr>
            <a:r>
              <a:rPr lang="en-US" altLang="ko-KR" sz="1200" b="1">
                <a:latin typeface="Arial" charset="0"/>
              </a:rPr>
              <a:t>normal?</a:t>
            </a:r>
          </a:p>
        </p:txBody>
      </p:sp>
      <p:sp>
        <p:nvSpPr>
          <p:cNvPr id="114702" name="Line 11"/>
          <p:cNvSpPr>
            <a:spLocks noChangeShapeType="1"/>
          </p:cNvSpPr>
          <p:nvPr/>
        </p:nvSpPr>
        <p:spPr bwMode="auto">
          <a:xfrm>
            <a:off x="4367213" y="58054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3" name="Text Box 16"/>
          <p:cNvSpPr txBox="1">
            <a:spLocks noChangeArrowheads="1"/>
          </p:cNvSpPr>
          <p:nvPr/>
        </p:nvSpPr>
        <p:spPr bwMode="auto">
          <a:xfrm>
            <a:off x="4403725" y="48704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4704" name="Rectangle 17"/>
          <p:cNvSpPr>
            <a:spLocks noChangeArrowheads="1"/>
          </p:cNvSpPr>
          <p:nvPr/>
        </p:nvSpPr>
        <p:spPr bwMode="auto">
          <a:xfrm>
            <a:off x="6494463" y="3921125"/>
            <a:ext cx="2374900" cy="5397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05" name="Line 18"/>
          <p:cNvSpPr>
            <a:spLocks noChangeShapeType="1"/>
          </p:cNvSpPr>
          <p:nvPr/>
        </p:nvSpPr>
        <p:spPr bwMode="auto">
          <a:xfrm>
            <a:off x="5659438" y="4197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6" name="Rectangle 19"/>
          <p:cNvSpPr>
            <a:spLocks noChangeArrowheads="1"/>
          </p:cNvSpPr>
          <p:nvPr/>
        </p:nvSpPr>
        <p:spPr bwMode="auto">
          <a:xfrm>
            <a:off x="6508750" y="3941763"/>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br>
              <a:rPr lang="en-US" altLang="ko-KR" sz="1200" b="1">
                <a:latin typeface="Arial" charset="0"/>
              </a:rPr>
            </a:br>
            <a:r>
              <a:rPr lang="en-US" altLang="ko-KR" sz="1200" b="1">
                <a:latin typeface="Arial" charset="0"/>
              </a:rPr>
              <a:t>Reconnect</a:t>
            </a:r>
          </a:p>
        </p:txBody>
      </p:sp>
      <p:sp>
        <p:nvSpPr>
          <p:cNvPr id="114707" name="Text Box 20"/>
          <p:cNvSpPr txBox="1">
            <a:spLocks noChangeArrowheads="1"/>
          </p:cNvSpPr>
          <p:nvPr/>
        </p:nvSpPr>
        <p:spPr bwMode="auto">
          <a:xfrm>
            <a:off x="5486400" y="39624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4708" name="Text Box 21"/>
          <p:cNvSpPr txBox="1">
            <a:spLocks noChangeArrowheads="1"/>
          </p:cNvSpPr>
          <p:nvPr/>
        </p:nvSpPr>
        <p:spPr bwMode="auto">
          <a:xfrm>
            <a:off x="4403725" y="5783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4709" name="Rectangle 33"/>
          <p:cNvSpPr>
            <a:spLocks noChangeArrowheads="1"/>
          </p:cNvSpPr>
          <p:nvPr/>
        </p:nvSpPr>
        <p:spPr bwMode="auto">
          <a:xfrm>
            <a:off x="6494463" y="53514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10" name="Line 34"/>
          <p:cNvSpPr>
            <a:spLocks noChangeShapeType="1"/>
          </p:cNvSpPr>
          <p:nvPr/>
        </p:nvSpPr>
        <p:spPr bwMode="auto">
          <a:xfrm>
            <a:off x="5659438" y="55133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11" name="Rectangle 35"/>
          <p:cNvSpPr>
            <a:spLocks noChangeArrowheads="1"/>
          </p:cNvSpPr>
          <p:nvPr/>
        </p:nvSpPr>
        <p:spPr bwMode="auto">
          <a:xfrm>
            <a:off x="6505575" y="53721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4712" name="Text Box 36"/>
          <p:cNvSpPr txBox="1">
            <a:spLocks noChangeArrowheads="1"/>
          </p:cNvSpPr>
          <p:nvPr/>
        </p:nvSpPr>
        <p:spPr bwMode="auto">
          <a:xfrm>
            <a:off x="5486400" y="52784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4713" name="Line 112"/>
          <p:cNvSpPr>
            <a:spLocks noChangeShapeType="1"/>
          </p:cNvSpPr>
          <p:nvPr/>
        </p:nvSpPr>
        <p:spPr bwMode="auto">
          <a:xfrm>
            <a:off x="2790825" y="550862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0" name="Group 122"/>
          <p:cNvGraphicFramePr>
            <a:graphicFrameLocks noGrp="1"/>
          </p:cNvGraphicFramePr>
          <p:nvPr>
            <p:extLst/>
          </p:nvPr>
        </p:nvGraphicFramePr>
        <p:xfrm>
          <a:off x="198438" y="5354638"/>
          <a:ext cx="2606675" cy="895350"/>
        </p:xfrm>
        <a:graphic>
          <a:graphicData uri="http://schemas.openxmlformats.org/drawingml/2006/table">
            <a:tbl>
              <a:tblPr/>
              <a:tblGrid>
                <a:gridCol w="2606675">
                  <a:extLst>
                    <a:ext uri="{9D8B030D-6E8A-4147-A177-3AD203B41FA5}">
                      <a16:colId xmlns:a16="http://schemas.microsoft.com/office/drawing/2014/main" val="20000"/>
                    </a:ext>
                  </a:extLst>
                </a:gridCol>
              </a:tblGrid>
              <a:tr h="274417">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93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 : Between CN30 #13 and #15</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31" name="슬라이드 번호 개체 틀 16"/>
          <p:cNvSpPr>
            <a:spLocks noGrp="1"/>
          </p:cNvSpPr>
          <p:nvPr>
            <p:ph type="sldNum" sz="quarter" idx="12"/>
          </p:nvPr>
        </p:nvSpPr>
        <p:spPr>
          <a:xfrm>
            <a:off x="6553200" y="6472238"/>
            <a:ext cx="2133600" cy="265112"/>
          </a:xfrm>
        </p:spPr>
        <p:txBody>
          <a:bodyPr anchor="b"/>
          <a:lstStyle/>
          <a:p>
            <a:pPr>
              <a:defRPr/>
            </a:pPr>
            <a:fld id="{7AA4FB58-6ECE-457C-A0C1-13E3957ED628}" type="slidenum">
              <a:rPr lang="en-US" altLang="ko-KR" smtClean="0"/>
              <a:pPr>
                <a:defRPr/>
              </a:pPr>
              <a:t>148</a:t>
            </a:fld>
            <a:endParaRPr lang="en-US" altLang="ko-KR" dirty="0"/>
          </a:p>
        </p:txBody>
      </p:sp>
      <p:sp>
        <p:nvSpPr>
          <p:cNvPr id="3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35" name="그림 34"/>
          <p:cNvPicPr>
            <a:picLocks noChangeAspect="1"/>
          </p:cNvPicPr>
          <p:nvPr/>
        </p:nvPicPr>
        <p:blipFill>
          <a:blip r:embed="rId2"/>
          <a:stretch>
            <a:fillRect/>
          </a:stretch>
        </p:blipFill>
        <p:spPr>
          <a:xfrm>
            <a:off x="1392237" y="2835276"/>
            <a:ext cx="733425" cy="609600"/>
          </a:xfrm>
          <a:prstGeom prst="rect">
            <a:avLst/>
          </a:prstGeom>
        </p:spPr>
      </p:pic>
    </p:spTree>
    <p:extLst>
      <p:ext uri="{BB962C8B-B14F-4D97-AF65-F5344CB8AC3E}">
        <p14:creationId xmlns:p14="http://schemas.microsoft.com/office/powerpoint/2010/main" val="439326769"/>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5715"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15716" name="Line 11"/>
          <p:cNvSpPr>
            <a:spLocks noChangeShapeType="1"/>
          </p:cNvSpPr>
          <p:nvPr/>
        </p:nvSpPr>
        <p:spPr bwMode="auto">
          <a:xfrm>
            <a:off x="4367213" y="1355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17" name="Text Box 21"/>
          <p:cNvSpPr txBox="1">
            <a:spLocks noChangeArrowheads="1"/>
          </p:cNvSpPr>
          <p:nvPr/>
        </p:nvSpPr>
        <p:spPr bwMode="auto">
          <a:xfrm>
            <a:off x="4403725" y="13335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18" name="AutoShape 85"/>
          <p:cNvSpPr>
            <a:spLocks noChangeArrowheads="1"/>
          </p:cNvSpPr>
          <p:nvPr/>
        </p:nvSpPr>
        <p:spPr bwMode="auto">
          <a:xfrm>
            <a:off x="3074988" y="1582738"/>
            <a:ext cx="2584450" cy="90011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19" name="Rectangle 86"/>
          <p:cNvSpPr>
            <a:spLocks noChangeArrowheads="1"/>
          </p:cNvSpPr>
          <p:nvPr/>
        </p:nvSpPr>
        <p:spPr bwMode="auto">
          <a:xfrm>
            <a:off x="3117964" y="1709738"/>
            <a:ext cx="2211160" cy="611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CN30-“13"(</a:t>
            </a:r>
            <a:r>
              <a:rPr lang="en-US" altLang="ko-KR" sz="1200" b="1" dirty="0">
                <a:latin typeface="Arial" charset="0"/>
              </a:rPr>
              <a:t>ORG)</a:t>
            </a:r>
          </a:p>
          <a:p>
            <a:pPr algn="ctr" eaLnBrk="1" hangingPunct="1">
              <a:lnSpc>
                <a:spcPct val="80000"/>
              </a:lnSpc>
              <a:spcBef>
                <a:spcPct val="20000"/>
              </a:spcBef>
            </a:pPr>
            <a:r>
              <a:rPr lang="en-US" altLang="ko-KR" sz="1200" b="1" dirty="0">
                <a:latin typeface="Arial" charset="0"/>
              </a:rPr>
              <a:t>and </a:t>
            </a:r>
            <a:r>
              <a:rPr lang="en-US" altLang="ko-KR" sz="1200" b="1" dirty="0" smtClean="0">
                <a:solidFill>
                  <a:schemeClr val="tx1"/>
                </a:solidFill>
                <a:latin typeface="Arial" charset="0"/>
              </a:rPr>
              <a:t>CN1-“15"(</a:t>
            </a:r>
            <a:r>
              <a:rPr lang="en-US" altLang="ko-KR" sz="1200" b="1" dirty="0">
                <a:solidFill>
                  <a:schemeClr val="tx1"/>
                </a:solidFill>
                <a:latin typeface="Arial" charset="0"/>
              </a:rPr>
              <a:t>GRY</a:t>
            </a:r>
            <a:r>
              <a:rPr lang="en-US" altLang="ko-KR" sz="1200" b="1" dirty="0">
                <a:latin typeface="Arial" charset="0"/>
              </a:rPr>
              <a:t>)?</a:t>
            </a:r>
          </a:p>
        </p:txBody>
      </p:sp>
      <p:sp>
        <p:nvSpPr>
          <p:cNvPr id="115720" name="Rectangle 87"/>
          <p:cNvSpPr>
            <a:spLocks noChangeArrowheads="1"/>
          </p:cNvSpPr>
          <p:nvPr/>
        </p:nvSpPr>
        <p:spPr bwMode="auto">
          <a:xfrm>
            <a:off x="6494463" y="18637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21" name="Line 88"/>
          <p:cNvSpPr>
            <a:spLocks noChangeShapeType="1"/>
          </p:cNvSpPr>
          <p:nvPr/>
        </p:nvSpPr>
        <p:spPr bwMode="auto">
          <a:xfrm>
            <a:off x="5659438" y="20256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22" name="Rectangle 89"/>
          <p:cNvSpPr>
            <a:spLocks noChangeArrowheads="1"/>
          </p:cNvSpPr>
          <p:nvPr/>
        </p:nvSpPr>
        <p:spPr bwMode="auto">
          <a:xfrm>
            <a:off x="6505575" y="18843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15723" name="Text Box 90"/>
          <p:cNvSpPr txBox="1">
            <a:spLocks noChangeArrowheads="1"/>
          </p:cNvSpPr>
          <p:nvPr/>
        </p:nvSpPr>
        <p:spPr bwMode="auto">
          <a:xfrm>
            <a:off x="5602288" y="1604963"/>
            <a:ext cx="21590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5724" name="Line 130"/>
          <p:cNvSpPr>
            <a:spLocks noChangeShapeType="1"/>
          </p:cNvSpPr>
          <p:nvPr/>
        </p:nvSpPr>
        <p:spPr bwMode="auto">
          <a:xfrm>
            <a:off x="2790825" y="20399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25" name="Rectangle 145"/>
          <p:cNvSpPr>
            <a:spLocks noChangeArrowheads="1"/>
          </p:cNvSpPr>
          <p:nvPr/>
        </p:nvSpPr>
        <p:spPr bwMode="auto">
          <a:xfrm>
            <a:off x="209550" y="1414463"/>
            <a:ext cx="2613025" cy="252412"/>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50" name="Group 160"/>
          <p:cNvGraphicFramePr>
            <a:graphicFrameLocks noGrp="1"/>
          </p:cNvGraphicFramePr>
          <p:nvPr>
            <p:extLst>
              <p:ext uri="{D42A27DB-BD31-4B8C-83A1-F6EECF244321}">
                <p14:modId xmlns:p14="http://schemas.microsoft.com/office/powerpoint/2010/main" val="10402406"/>
              </p:ext>
            </p:extLst>
          </p:nvPr>
        </p:nvGraphicFramePr>
        <p:xfrm>
          <a:off x="209550" y="1697038"/>
          <a:ext cx="2597150" cy="1036637"/>
        </p:xfrm>
        <a:graphic>
          <a:graphicData uri="http://schemas.openxmlformats.org/drawingml/2006/table">
            <a:tbl>
              <a:tblPr/>
              <a:tblGrid>
                <a:gridCol w="422275">
                  <a:extLst>
                    <a:ext uri="{9D8B030D-6E8A-4147-A177-3AD203B41FA5}">
                      <a16:colId xmlns:a16="http://schemas.microsoft.com/office/drawing/2014/main" val="20000"/>
                    </a:ext>
                  </a:extLst>
                </a:gridCol>
                <a:gridCol w="2174875">
                  <a:extLst>
                    <a:ext uri="{9D8B030D-6E8A-4147-A177-3AD203B41FA5}">
                      <a16:colId xmlns:a16="http://schemas.microsoft.com/office/drawing/2014/main" val="20001"/>
                    </a:ext>
                  </a:extLst>
                </a:gridCol>
              </a:tblGrid>
              <a:tr h="304893">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smtClean="0">
                          <a:ln>
                            <a:noFill/>
                          </a:ln>
                          <a:solidFill>
                            <a:schemeClr val="tx1"/>
                          </a:solidFill>
                          <a:effectLst/>
                          <a:latin typeface="Arial" charset="0"/>
                          <a:ea typeface="돋움" pitchFamily="50" charset="-127"/>
                        </a:rPr>
                        <a:t>Sensor MICOM/Connector #</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26851">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charset="0"/>
                          <a:ea typeface="돋움" pitchFamily="50" charset="-127"/>
                        </a:rPr>
                        <a:t>R</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Between Connector CN30-</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“13"(ORG) and CN1-“15"(GRY)</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304893">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charset="0"/>
                          <a:ea typeface="돋움" pitchFamily="50" charset="-127"/>
                        </a:rPr>
                        <a:t>Voltage : Between 4.6V ~ 0.6V</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5738" name="Rectangle 158"/>
          <p:cNvSpPr>
            <a:spLocks noChangeArrowheads="1"/>
          </p:cNvSpPr>
          <p:nvPr/>
        </p:nvSpPr>
        <p:spPr bwMode="auto">
          <a:xfrm>
            <a:off x="265113" y="1387475"/>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15739" name="AutoShape 107"/>
          <p:cNvSpPr>
            <a:spLocks noChangeArrowheads="1"/>
          </p:cNvSpPr>
          <p:nvPr/>
        </p:nvSpPr>
        <p:spPr bwMode="auto">
          <a:xfrm>
            <a:off x="3078163" y="2763838"/>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0" name="Rectangle 108"/>
          <p:cNvSpPr>
            <a:spLocks noChangeArrowheads="1"/>
          </p:cNvSpPr>
          <p:nvPr/>
        </p:nvSpPr>
        <p:spPr bwMode="auto">
          <a:xfrm>
            <a:off x="3358545" y="2784475"/>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a:t>
            </a:r>
            <a:r>
              <a:rPr lang="en-US" altLang="ko-KR" sz="1200" b="1" dirty="0">
                <a:solidFill>
                  <a:schemeClr val="tx1"/>
                </a:solidFill>
                <a:latin typeface="Arial" charset="0"/>
              </a:rPr>
              <a:t>Pin </a:t>
            </a:r>
            <a:r>
              <a:rPr lang="en-US" altLang="ko-KR" sz="1200" b="1" dirty="0" smtClean="0">
                <a:solidFill>
                  <a:schemeClr val="tx1"/>
                </a:solidFill>
                <a:latin typeface="Arial" charset="0"/>
              </a:rPr>
              <a:t>#7 </a:t>
            </a:r>
            <a:r>
              <a:rPr lang="en-US" altLang="ko-KR" sz="1200" b="1" dirty="0">
                <a:solidFill>
                  <a:schemeClr val="tx1"/>
                </a:solidFill>
                <a:latin typeface="Arial" charset="0"/>
              </a:rPr>
              <a:t>is normal</a:t>
            </a:r>
            <a:r>
              <a:rPr lang="en-US" altLang="ko-KR" sz="1200" b="1" dirty="0">
                <a:latin typeface="Arial" charset="0"/>
              </a:rPr>
              <a:t>?</a:t>
            </a:r>
          </a:p>
        </p:txBody>
      </p:sp>
      <p:sp>
        <p:nvSpPr>
          <p:cNvPr id="115741" name="Line 109"/>
          <p:cNvSpPr>
            <a:spLocks noChangeShapeType="1"/>
          </p:cNvSpPr>
          <p:nvPr/>
        </p:nvSpPr>
        <p:spPr bwMode="auto">
          <a:xfrm>
            <a:off x="4370388" y="33258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2" name="Text Box 110"/>
          <p:cNvSpPr txBox="1">
            <a:spLocks noChangeArrowheads="1"/>
          </p:cNvSpPr>
          <p:nvPr/>
        </p:nvSpPr>
        <p:spPr bwMode="auto">
          <a:xfrm>
            <a:off x="4406900" y="331311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43" name="Line 111"/>
          <p:cNvSpPr>
            <a:spLocks noChangeShapeType="1"/>
          </p:cNvSpPr>
          <p:nvPr/>
        </p:nvSpPr>
        <p:spPr bwMode="auto">
          <a:xfrm>
            <a:off x="5662613" y="30464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4" name="Text Box 112"/>
          <p:cNvSpPr txBox="1">
            <a:spLocks noChangeArrowheads="1"/>
          </p:cNvSpPr>
          <p:nvPr/>
        </p:nvSpPr>
        <p:spPr bwMode="auto">
          <a:xfrm>
            <a:off x="5489575" y="2811463"/>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5745" name="Rectangle 113"/>
          <p:cNvSpPr>
            <a:spLocks noChangeArrowheads="1"/>
          </p:cNvSpPr>
          <p:nvPr/>
        </p:nvSpPr>
        <p:spPr bwMode="auto">
          <a:xfrm>
            <a:off x="3071813" y="3582988"/>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6" name="Rectangle 115"/>
          <p:cNvSpPr>
            <a:spLocks noChangeArrowheads="1"/>
          </p:cNvSpPr>
          <p:nvPr/>
        </p:nvSpPr>
        <p:spPr bwMode="auto">
          <a:xfrm>
            <a:off x="6497638" y="2841625"/>
            <a:ext cx="2374900" cy="4318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7" name="Rectangle 116"/>
          <p:cNvSpPr>
            <a:spLocks noChangeArrowheads="1"/>
          </p:cNvSpPr>
          <p:nvPr/>
        </p:nvSpPr>
        <p:spPr bwMode="auto">
          <a:xfrm>
            <a:off x="6508750" y="282575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t>
            </a:r>
            <a:br>
              <a:rPr lang="en-US" altLang="ko-KR" sz="1200" b="1">
                <a:latin typeface="Arial" charset="0"/>
              </a:rPr>
            </a:br>
            <a:r>
              <a:rPr lang="en-US" altLang="ko-KR" sz="1200" b="1">
                <a:latin typeface="Arial" charset="0"/>
              </a:rPr>
              <a:t>&amp; Short</a:t>
            </a:r>
          </a:p>
        </p:txBody>
      </p:sp>
      <p:sp>
        <p:nvSpPr>
          <p:cNvPr id="115748" name="Line 117"/>
          <p:cNvSpPr>
            <a:spLocks noChangeShapeType="1"/>
          </p:cNvSpPr>
          <p:nvPr/>
        </p:nvSpPr>
        <p:spPr bwMode="auto">
          <a:xfrm>
            <a:off x="4367213" y="249555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9" name="Text Box 118"/>
          <p:cNvSpPr txBox="1">
            <a:spLocks noChangeArrowheads="1"/>
          </p:cNvSpPr>
          <p:nvPr/>
        </p:nvSpPr>
        <p:spPr bwMode="auto">
          <a:xfrm>
            <a:off x="4403725" y="2466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50" name="Line 155"/>
          <p:cNvSpPr>
            <a:spLocks noChangeShapeType="1"/>
          </p:cNvSpPr>
          <p:nvPr/>
        </p:nvSpPr>
        <p:spPr bwMode="auto">
          <a:xfrm>
            <a:off x="2790825" y="3035300"/>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4" name="Group 171"/>
          <p:cNvGraphicFramePr>
            <a:graphicFrameLocks noGrp="1"/>
          </p:cNvGraphicFramePr>
          <p:nvPr>
            <p:extLst>
              <p:ext uri="{D42A27DB-BD31-4B8C-83A1-F6EECF244321}">
                <p14:modId xmlns:p14="http://schemas.microsoft.com/office/powerpoint/2010/main" val="754365043"/>
              </p:ext>
            </p:extLst>
          </p:nvPr>
        </p:nvGraphicFramePr>
        <p:xfrm>
          <a:off x="219075" y="2779713"/>
          <a:ext cx="2586038" cy="731520"/>
        </p:xfrm>
        <a:graphic>
          <a:graphicData uri="http://schemas.openxmlformats.org/drawingml/2006/table">
            <a:tbl>
              <a:tblPr/>
              <a:tblGrid>
                <a:gridCol w="2586038">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#7 is the same as the value between CN30-“13"(ORG) and</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CN30-“15"(GRY)</a:t>
                      </a:r>
                    </a:p>
                  </a:txBody>
                  <a:tcPr marL="91453" marR="914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5757" name="Rectangle 114"/>
          <p:cNvSpPr>
            <a:spLocks noChangeArrowheads="1"/>
          </p:cNvSpPr>
          <p:nvPr/>
        </p:nvSpPr>
        <p:spPr bwMode="auto">
          <a:xfrm>
            <a:off x="2924175" y="3632200"/>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31" name="슬라이드 번호 개체 틀 16"/>
          <p:cNvSpPr>
            <a:spLocks noGrp="1"/>
          </p:cNvSpPr>
          <p:nvPr>
            <p:ph type="sldNum" sz="quarter" idx="12"/>
          </p:nvPr>
        </p:nvSpPr>
        <p:spPr>
          <a:xfrm>
            <a:off x="6553200" y="6472238"/>
            <a:ext cx="2133600" cy="265112"/>
          </a:xfrm>
        </p:spPr>
        <p:txBody>
          <a:bodyPr anchor="b"/>
          <a:lstStyle/>
          <a:p>
            <a:pPr>
              <a:defRPr/>
            </a:pPr>
            <a:fld id="{CDCE3B1C-43A8-4156-A8EA-34DECA76DA01}" type="slidenum">
              <a:rPr lang="en-US" altLang="ko-KR" smtClean="0"/>
              <a:pPr>
                <a:defRPr/>
              </a:pPr>
              <a:t>149</a:t>
            </a:fld>
            <a:endParaRPr lang="en-US" altLang="ko-KR" dirty="0"/>
          </a:p>
        </p:txBody>
      </p:sp>
      <p:sp>
        <p:nvSpPr>
          <p:cNvPr id="33"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883738328"/>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15</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graphicFrame>
        <p:nvGraphicFramePr>
          <p:cNvPr id="13" name="Group 3"/>
          <p:cNvGraphicFramePr>
            <a:graphicFrameLocks noGrp="1"/>
          </p:cNvGraphicFramePr>
          <p:nvPr>
            <p:extLst>
              <p:ext uri="{D42A27DB-BD31-4B8C-83A1-F6EECF244321}">
                <p14:modId xmlns:p14="http://schemas.microsoft.com/office/powerpoint/2010/main" val="2474775885"/>
              </p:ext>
            </p:extLst>
          </p:nvPr>
        </p:nvGraphicFramePr>
        <p:xfrm>
          <a:off x="744538" y="1862138"/>
          <a:ext cx="7804150" cy="4408600"/>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No Frost</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Preserve the freshness of food for longer without freezing. No Frost technology maintains a constant optimal temperature in every corner by enhancing the air circulation. It stops the build up of ice on food, like vegetables, so they stay tasting fresh. And avoids the need to defrost your fridge.</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Optimal Fresh +</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4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The Optimal Fresh + box can be used as one drawer or split into two zones to store different types of food using two temperature settings. The left side is cooler and ideal for preserving the natural taste and moisture of meat and fish.</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Humidity Fresh +</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Preserve the original texture, flavor and taste of perishable food for longer. Air tight sealing cover at the top of the box protects against moisture loss through strong sealing.</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Also you can adjust the humidity in the Humidity Fresh + drawer simply by spinning the control dial.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a:solidFill>
                  <a:srgbClr val="006699"/>
                </a:solidFill>
                <a:latin typeface="Arial Black" panose="020B0A04020102020204" pitchFamily="34" charset="0"/>
                <a:ea typeface="헤드라인" pitchFamily="18" charset="-127"/>
              </a:rPr>
              <a:t>2020</a:t>
            </a:r>
            <a:r>
              <a:rPr lang="en-US" altLang="ko-KR" sz="1400" dirty="0">
                <a:solidFill>
                  <a:srgbClr val="000000"/>
                </a:solidFill>
                <a:latin typeface="Arial Black" panose="020B0A04020102020204" pitchFamily="34" charset="0"/>
                <a:ea typeface="헤드라인" pitchFamily="18" charset="-127"/>
              </a:rPr>
              <a:t> 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pic>
        <p:nvPicPr>
          <p:cNvPr id="21" name="그림 20"/>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30263" y="2292260"/>
            <a:ext cx="1998662" cy="833528"/>
          </a:xfrm>
          <a:prstGeom prst="rect">
            <a:avLst/>
          </a:prstGeom>
        </p:spPr>
      </p:pic>
      <p:pic>
        <p:nvPicPr>
          <p:cNvPr id="22" name="그림 21"/>
          <p:cNvPicPr>
            <a:picLocks noChangeAspect="1"/>
          </p:cNvPicPr>
          <p:nvPr/>
        </p:nvPicPr>
        <p:blipFill>
          <a:blip r:embed="rId4"/>
          <a:stretch>
            <a:fillRect/>
          </a:stretch>
        </p:blipFill>
        <p:spPr>
          <a:xfrm>
            <a:off x="1089025" y="4911005"/>
            <a:ext cx="1394553" cy="1280245"/>
          </a:xfrm>
          <a:prstGeom prst="rect">
            <a:avLst/>
          </a:prstGeom>
        </p:spPr>
      </p:pic>
      <p:pic>
        <p:nvPicPr>
          <p:cNvPr id="23" name="그림 22"/>
          <p:cNvPicPr>
            <a:picLocks noChangeAspect="1"/>
          </p:cNvPicPr>
          <p:nvPr/>
        </p:nvPicPr>
        <p:blipFill>
          <a:blip r:embed="rId5"/>
          <a:stretch>
            <a:fillRect/>
          </a:stretch>
        </p:blipFill>
        <p:spPr>
          <a:xfrm>
            <a:off x="921544" y="3555910"/>
            <a:ext cx="1802606" cy="1099755"/>
          </a:xfrm>
          <a:prstGeom prst="rect">
            <a:avLst/>
          </a:prstGeom>
        </p:spPr>
      </p:pic>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FF0000"/>
              </a:solidFill>
              <a:latin typeface="Arial Black" pitchFamily="34" charset="0"/>
            </a:endParaRPr>
          </a:p>
        </p:txBody>
      </p:sp>
      <p:sp>
        <p:nvSpPr>
          <p:cNvPr id="114691" name="Text Box 4"/>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4692" name="Rectangle 5"/>
          <p:cNvSpPr>
            <a:spLocks noChangeArrowheads="1"/>
          </p:cNvSpPr>
          <p:nvPr/>
        </p:nvSpPr>
        <p:spPr bwMode="auto">
          <a:xfrm>
            <a:off x="546100" y="1331913"/>
            <a:ext cx="7308850"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dirty="0">
                <a:latin typeface="Arial" charset="0"/>
                <a:ea typeface="돋움체" pitchFamily="49" charset="-127"/>
              </a:rPr>
              <a:t>- The Display Panel shows the Sensor Error and, when the unit is plugged in and there are sensor errors, </a:t>
            </a:r>
            <a:br>
              <a:rPr lang="en-US" altLang="ko-KR" sz="1200" dirty="0">
                <a:latin typeface="Arial" charset="0"/>
                <a:ea typeface="돋움체" pitchFamily="49" charset="-127"/>
              </a:rPr>
            </a:br>
            <a:r>
              <a:rPr lang="en-US" altLang="ko-KR" sz="1200" dirty="0">
                <a:latin typeface="Arial" charset="0"/>
                <a:ea typeface="돋움체" pitchFamily="49" charset="-127"/>
              </a:rPr>
              <a:t>the unit does not operate and LED related to the defective sensors keep blinking.</a:t>
            </a:r>
          </a:p>
          <a:p>
            <a:pPr eaLnBrk="1" hangingPunct="1"/>
            <a:r>
              <a:rPr lang="en-US" altLang="ko-KR" sz="1200" dirty="0">
                <a:latin typeface="Arial" charset="0"/>
                <a:ea typeface="돋움체" pitchFamily="49" charset="-127"/>
              </a:rPr>
              <a:t>- When sensor defects occur during the operation, the unit keeps working. But, it shifts to the Emergency </a:t>
            </a:r>
            <a:br>
              <a:rPr lang="en-US" altLang="ko-KR" sz="1200" dirty="0">
                <a:latin typeface="Arial" charset="0"/>
                <a:ea typeface="돋움체" pitchFamily="49" charset="-127"/>
              </a:rPr>
            </a:br>
            <a:r>
              <a:rPr lang="en-US" altLang="ko-KR" sz="1200" dirty="0">
                <a:latin typeface="Arial" charset="0"/>
                <a:ea typeface="돋움체" pitchFamily="49" charset="-127"/>
              </a:rPr>
              <a:t>Operation and it may not work properly. So, please check the unit according to the Self Diagnosis function.</a:t>
            </a:r>
            <a:r>
              <a:rPr lang="en-US" altLang="ko-KR" sz="1400" dirty="0">
                <a:latin typeface="Arial" charset="0"/>
                <a:ea typeface="돋움체" pitchFamily="49" charset="-127"/>
              </a:rPr>
              <a:t/>
            </a:r>
            <a:br>
              <a:rPr lang="en-US" altLang="ko-KR" sz="1400" dirty="0">
                <a:latin typeface="Arial" charset="0"/>
                <a:ea typeface="돋움체" pitchFamily="49" charset="-127"/>
              </a:rPr>
            </a:br>
            <a:endParaRPr lang="en-US" altLang="ko-KR" sz="1400" dirty="0">
              <a:latin typeface="Arial" charset="0"/>
              <a:ea typeface="돋움체" pitchFamily="49" charset="-127"/>
            </a:endParaRPr>
          </a:p>
          <a:p>
            <a:pPr eaLnBrk="1" hangingPunct="1"/>
            <a:r>
              <a:rPr lang="en-US" altLang="ko-KR" sz="1400" b="1" dirty="0">
                <a:latin typeface="Arial" charset="0"/>
                <a:ea typeface="돋움체" pitchFamily="49" charset="-127"/>
              </a:rPr>
              <a:t>1) When the R-Sensor is </a:t>
            </a:r>
            <a:r>
              <a:rPr lang="en-US" altLang="ko-KR" sz="1400" b="1" dirty="0" smtClean="0">
                <a:latin typeface="Arial" charset="0"/>
                <a:ea typeface="돋움체" pitchFamily="49" charset="-127"/>
              </a:rPr>
              <a:t>defective </a:t>
            </a:r>
            <a:r>
              <a:rPr lang="it-IT" altLang="ko-KR" sz="1400" b="1" dirty="0">
                <a:solidFill>
                  <a:schemeClr val="tx1"/>
                </a:solidFill>
                <a:latin typeface="Arial" charset="0"/>
                <a:ea typeface="돋움체" pitchFamily="49" charset="-127"/>
              </a:rPr>
              <a:t>(Mono C,D,E,F / Bespoke Mono E,F)</a:t>
            </a:r>
            <a:endParaRPr lang="en-US" altLang="ko-KR" sz="1400" b="1" dirty="0">
              <a:solidFill>
                <a:schemeClr val="tx1"/>
              </a:solidFill>
              <a:latin typeface="Arial" charset="0"/>
              <a:ea typeface="돋움체" pitchFamily="49" charset="-127"/>
            </a:endParaRPr>
          </a:p>
        </p:txBody>
      </p:sp>
      <p:sp>
        <p:nvSpPr>
          <p:cNvPr id="36" name="Rectangle 8"/>
          <p:cNvSpPr>
            <a:spLocks noChangeArrowheads="1"/>
          </p:cNvSpPr>
          <p:nvPr/>
        </p:nvSpPr>
        <p:spPr bwMode="auto">
          <a:xfrm>
            <a:off x="1122363" y="2576513"/>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4694" name="AutoShape 3"/>
          <p:cNvSpPr>
            <a:spLocks noChangeArrowheads="1"/>
          </p:cNvSpPr>
          <p:nvPr/>
        </p:nvSpPr>
        <p:spPr bwMode="auto">
          <a:xfrm>
            <a:off x="3578225" y="3205163"/>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695" name="Text Box 4"/>
          <p:cNvSpPr txBox="1">
            <a:spLocks noChangeArrowheads="1"/>
          </p:cNvSpPr>
          <p:nvPr/>
        </p:nvSpPr>
        <p:spPr bwMode="auto">
          <a:xfrm>
            <a:off x="4105275" y="3249613"/>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4696" name="Line 5"/>
          <p:cNvSpPr>
            <a:spLocks noChangeShapeType="1"/>
          </p:cNvSpPr>
          <p:nvPr/>
        </p:nvSpPr>
        <p:spPr bwMode="auto">
          <a:xfrm>
            <a:off x="4367213" y="35766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697" name="AutoShape 6"/>
          <p:cNvSpPr>
            <a:spLocks noChangeArrowheads="1"/>
          </p:cNvSpPr>
          <p:nvPr/>
        </p:nvSpPr>
        <p:spPr bwMode="auto">
          <a:xfrm>
            <a:off x="3074988" y="3819525"/>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698" name="Rectangle 7"/>
          <p:cNvSpPr>
            <a:spLocks noChangeArrowheads="1"/>
          </p:cNvSpPr>
          <p:nvPr/>
        </p:nvSpPr>
        <p:spPr bwMode="auto">
          <a:xfrm>
            <a:off x="3300413" y="4017963"/>
            <a:ext cx="2360612"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Connector CN30 is</a:t>
            </a:r>
          </a:p>
          <a:p>
            <a:pPr algn="ctr" eaLnBrk="1" hangingPunct="1">
              <a:lnSpc>
                <a:spcPct val="70000"/>
              </a:lnSpc>
              <a:spcBef>
                <a:spcPct val="20000"/>
              </a:spcBef>
            </a:pPr>
            <a:r>
              <a:rPr lang="en-US" altLang="ko-KR" sz="1200" b="1" dirty="0">
                <a:latin typeface="Arial" charset="0"/>
              </a:rPr>
              <a:t>inserted properly?</a:t>
            </a:r>
          </a:p>
        </p:txBody>
      </p:sp>
      <p:sp>
        <p:nvSpPr>
          <p:cNvPr id="114699" name="Line 8"/>
          <p:cNvSpPr>
            <a:spLocks noChangeShapeType="1"/>
          </p:cNvSpPr>
          <p:nvPr/>
        </p:nvSpPr>
        <p:spPr bwMode="auto">
          <a:xfrm flipH="1">
            <a:off x="4359275" y="4614863"/>
            <a:ext cx="7938" cy="6143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0" name="AutoShape 9"/>
          <p:cNvSpPr>
            <a:spLocks noChangeArrowheads="1"/>
          </p:cNvSpPr>
          <p:nvPr/>
        </p:nvSpPr>
        <p:spPr bwMode="auto">
          <a:xfrm>
            <a:off x="3074988" y="5256213"/>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01" name="Rectangle 10"/>
          <p:cNvSpPr>
            <a:spLocks noChangeArrowheads="1"/>
          </p:cNvSpPr>
          <p:nvPr/>
        </p:nvSpPr>
        <p:spPr bwMode="auto">
          <a:xfrm>
            <a:off x="3857625" y="5329238"/>
            <a:ext cx="10287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R Sensor is</a:t>
            </a:r>
          </a:p>
          <a:p>
            <a:pPr algn="ctr" eaLnBrk="1" hangingPunct="1">
              <a:lnSpc>
                <a:spcPct val="80000"/>
              </a:lnSpc>
              <a:spcBef>
                <a:spcPct val="20000"/>
              </a:spcBef>
            </a:pPr>
            <a:r>
              <a:rPr lang="en-US" altLang="ko-KR" sz="1200" b="1">
                <a:latin typeface="Arial" charset="0"/>
              </a:rPr>
              <a:t>normal?</a:t>
            </a:r>
          </a:p>
        </p:txBody>
      </p:sp>
      <p:sp>
        <p:nvSpPr>
          <p:cNvPr id="114702" name="Line 11"/>
          <p:cNvSpPr>
            <a:spLocks noChangeShapeType="1"/>
          </p:cNvSpPr>
          <p:nvPr/>
        </p:nvSpPr>
        <p:spPr bwMode="auto">
          <a:xfrm>
            <a:off x="4367213" y="58054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3" name="Text Box 16"/>
          <p:cNvSpPr txBox="1">
            <a:spLocks noChangeArrowheads="1"/>
          </p:cNvSpPr>
          <p:nvPr/>
        </p:nvSpPr>
        <p:spPr bwMode="auto">
          <a:xfrm>
            <a:off x="4403725" y="48704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4704" name="Rectangle 17"/>
          <p:cNvSpPr>
            <a:spLocks noChangeArrowheads="1"/>
          </p:cNvSpPr>
          <p:nvPr/>
        </p:nvSpPr>
        <p:spPr bwMode="auto">
          <a:xfrm>
            <a:off x="6494463" y="3921125"/>
            <a:ext cx="2374900" cy="5397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05" name="Line 18"/>
          <p:cNvSpPr>
            <a:spLocks noChangeShapeType="1"/>
          </p:cNvSpPr>
          <p:nvPr/>
        </p:nvSpPr>
        <p:spPr bwMode="auto">
          <a:xfrm>
            <a:off x="5659438" y="4197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06" name="Rectangle 19"/>
          <p:cNvSpPr>
            <a:spLocks noChangeArrowheads="1"/>
          </p:cNvSpPr>
          <p:nvPr/>
        </p:nvSpPr>
        <p:spPr bwMode="auto">
          <a:xfrm>
            <a:off x="6508750" y="3941763"/>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br>
              <a:rPr lang="en-US" altLang="ko-KR" sz="1200" b="1">
                <a:latin typeface="Arial" charset="0"/>
              </a:rPr>
            </a:br>
            <a:r>
              <a:rPr lang="en-US" altLang="ko-KR" sz="1200" b="1">
                <a:latin typeface="Arial" charset="0"/>
              </a:rPr>
              <a:t>Reconnect</a:t>
            </a:r>
          </a:p>
        </p:txBody>
      </p:sp>
      <p:sp>
        <p:nvSpPr>
          <p:cNvPr id="114707" name="Text Box 20"/>
          <p:cNvSpPr txBox="1">
            <a:spLocks noChangeArrowheads="1"/>
          </p:cNvSpPr>
          <p:nvPr/>
        </p:nvSpPr>
        <p:spPr bwMode="auto">
          <a:xfrm>
            <a:off x="5486400" y="39624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4708" name="Text Box 21"/>
          <p:cNvSpPr txBox="1">
            <a:spLocks noChangeArrowheads="1"/>
          </p:cNvSpPr>
          <p:nvPr/>
        </p:nvSpPr>
        <p:spPr bwMode="auto">
          <a:xfrm>
            <a:off x="4403725" y="5783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4709" name="Rectangle 33"/>
          <p:cNvSpPr>
            <a:spLocks noChangeArrowheads="1"/>
          </p:cNvSpPr>
          <p:nvPr/>
        </p:nvSpPr>
        <p:spPr bwMode="auto">
          <a:xfrm>
            <a:off x="6494463" y="53514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4710" name="Line 34"/>
          <p:cNvSpPr>
            <a:spLocks noChangeShapeType="1"/>
          </p:cNvSpPr>
          <p:nvPr/>
        </p:nvSpPr>
        <p:spPr bwMode="auto">
          <a:xfrm>
            <a:off x="5659438" y="55133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4711" name="Rectangle 35"/>
          <p:cNvSpPr>
            <a:spLocks noChangeArrowheads="1"/>
          </p:cNvSpPr>
          <p:nvPr/>
        </p:nvSpPr>
        <p:spPr bwMode="auto">
          <a:xfrm>
            <a:off x="6505575" y="53721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4712" name="Text Box 36"/>
          <p:cNvSpPr txBox="1">
            <a:spLocks noChangeArrowheads="1"/>
          </p:cNvSpPr>
          <p:nvPr/>
        </p:nvSpPr>
        <p:spPr bwMode="auto">
          <a:xfrm>
            <a:off x="5486400" y="52784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4713" name="Line 112"/>
          <p:cNvSpPr>
            <a:spLocks noChangeShapeType="1"/>
          </p:cNvSpPr>
          <p:nvPr/>
        </p:nvSpPr>
        <p:spPr bwMode="auto">
          <a:xfrm>
            <a:off x="2790825" y="550862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0" name="Group 122"/>
          <p:cNvGraphicFramePr>
            <a:graphicFrameLocks noGrp="1"/>
          </p:cNvGraphicFramePr>
          <p:nvPr>
            <p:extLst/>
          </p:nvPr>
        </p:nvGraphicFramePr>
        <p:xfrm>
          <a:off x="198438" y="5354638"/>
          <a:ext cx="2606675" cy="895350"/>
        </p:xfrm>
        <a:graphic>
          <a:graphicData uri="http://schemas.openxmlformats.org/drawingml/2006/table">
            <a:tbl>
              <a:tblPr/>
              <a:tblGrid>
                <a:gridCol w="2606675">
                  <a:extLst>
                    <a:ext uri="{9D8B030D-6E8A-4147-A177-3AD203B41FA5}">
                      <a16:colId xmlns:a16="http://schemas.microsoft.com/office/drawing/2014/main" val="20000"/>
                    </a:ext>
                  </a:extLst>
                </a:gridCol>
              </a:tblGrid>
              <a:tr h="274417">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93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 : Between CN30 #13 and #15</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31" name="슬라이드 번호 개체 틀 16"/>
          <p:cNvSpPr>
            <a:spLocks noGrp="1"/>
          </p:cNvSpPr>
          <p:nvPr>
            <p:ph type="sldNum" sz="quarter" idx="12"/>
          </p:nvPr>
        </p:nvSpPr>
        <p:spPr>
          <a:xfrm>
            <a:off x="6553200" y="6472238"/>
            <a:ext cx="2133600" cy="265112"/>
          </a:xfrm>
        </p:spPr>
        <p:txBody>
          <a:bodyPr anchor="b"/>
          <a:lstStyle/>
          <a:p>
            <a:pPr>
              <a:defRPr/>
            </a:pPr>
            <a:fld id="{7AA4FB58-6ECE-457C-A0C1-13E3957ED628}" type="slidenum">
              <a:rPr lang="en-US" altLang="ko-KR" smtClean="0"/>
              <a:pPr>
                <a:defRPr/>
              </a:pPr>
              <a:t>150</a:t>
            </a:fld>
            <a:endParaRPr lang="en-US" altLang="ko-KR" dirty="0"/>
          </a:p>
        </p:txBody>
      </p:sp>
      <p:sp>
        <p:nvSpPr>
          <p:cNvPr id="34"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1392237" y="2835276"/>
            <a:ext cx="733425" cy="609600"/>
          </a:xfrm>
          <a:prstGeom prst="rect">
            <a:avLst/>
          </a:prstGeom>
        </p:spPr>
      </p:pic>
    </p:spTree>
    <p:extLst>
      <p:ext uri="{BB962C8B-B14F-4D97-AF65-F5344CB8AC3E}">
        <p14:creationId xmlns:p14="http://schemas.microsoft.com/office/powerpoint/2010/main" val="4173602404"/>
      </p:ext>
    </p:extLst>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5715"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FF0000"/>
              </a:solidFill>
              <a:latin typeface="Arial Black" pitchFamily="34" charset="0"/>
            </a:endParaRPr>
          </a:p>
        </p:txBody>
      </p:sp>
      <p:sp>
        <p:nvSpPr>
          <p:cNvPr id="115716" name="Line 11"/>
          <p:cNvSpPr>
            <a:spLocks noChangeShapeType="1"/>
          </p:cNvSpPr>
          <p:nvPr/>
        </p:nvSpPr>
        <p:spPr bwMode="auto">
          <a:xfrm>
            <a:off x="4367213" y="1355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17" name="Text Box 21"/>
          <p:cNvSpPr txBox="1">
            <a:spLocks noChangeArrowheads="1"/>
          </p:cNvSpPr>
          <p:nvPr/>
        </p:nvSpPr>
        <p:spPr bwMode="auto">
          <a:xfrm>
            <a:off x="4403725" y="13335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18" name="AutoShape 85"/>
          <p:cNvSpPr>
            <a:spLocks noChangeArrowheads="1"/>
          </p:cNvSpPr>
          <p:nvPr/>
        </p:nvSpPr>
        <p:spPr bwMode="auto">
          <a:xfrm>
            <a:off x="3074988" y="1582738"/>
            <a:ext cx="2584450" cy="90011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19" name="Rectangle 86"/>
          <p:cNvSpPr>
            <a:spLocks noChangeArrowheads="1"/>
          </p:cNvSpPr>
          <p:nvPr/>
        </p:nvSpPr>
        <p:spPr bwMode="auto">
          <a:xfrm>
            <a:off x="3117964" y="1709738"/>
            <a:ext cx="2211160" cy="611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CN30-“13"(</a:t>
            </a:r>
            <a:r>
              <a:rPr lang="en-US" altLang="ko-KR" sz="1200" b="1" dirty="0">
                <a:latin typeface="Arial" charset="0"/>
              </a:rPr>
              <a:t>ORG)</a:t>
            </a:r>
          </a:p>
          <a:p>
            <a:pPr algn="ctr" eaLnBrk="1" hangingPunct="1">
              <a:lnSpc>
                <a:spcPct val="80000"/>
              </a:lnSpc>
              <a:spcBef>
                <a:spcPct val="20000"/>
              </a:spcBef>
            </a:pPr>
            <a:r>
              <a:rPr lang="en-US" altLang="ko-KR" sz="1200" b="1" dirty="0">
                <a:latin typeface="Arial" charset="0"/>
              </a:rPr>
              <a:t>and </a:t>
            </a:r>
            <a:r>
              <a:rPr lang="en-US" altLang="ko-KR" sz="1200" b="1" dirty="0" smtClean="0">
                <a:latin typeface="Arial" charset="0"/>
              </a:rPr>
              <a:t>CN30-“15"(</a:t>
            </a:r>
            <a:r>
              <a:rPr lang="en-US" altLang="ko-KR" sz="1200" b="1" dirty="0">
                <a:latin typeface="Arial" charset="0"/>
              </a:rPr>
              <a:t>GRY)?</a:t>
            </a:r>
          </a:p>
        </p:txBody>
      </p:sp>
      <p:sp>
        <p:nvSpPr>
          <p:cNvPr id="115720" name="Rectangle 87"/>
          <p:cNvSpPr>
            <a:spLocks noChangeArrowheads="1"/>
          </p:cNvSpPr>
          <p:nvPr/>
        </p:nvSpPr>
        <p:spPr bwMode="auto">
          <a:xfrm>
            <a:off x="6494463" y="18637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21" name="Line 88"/>
          <p:cNvSpPr>
            <a:spLocks noChangeShapeType="1"/>
          </p:cNvSpPr>
          <p:nvPr/>
        </p:nvSpPr>
        <p:spPr bwMode="auto">
          <a:xfrm>
            <a:off x="5659438" y="20256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22" name="Rectangle 89"/>
          <p:cNvSpPr>
            <a:spLocks noChangeArrowheads="1"/>
          </p:cNvSpPr>
          <p:nvPr/>
        </p:nvSpPr>
        <p:spPr bwMode="auto">
          <a:xfrm>
            <a:off x="6505575" y="18843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15723" name="Text Box 90"/>
          <p:cNvSpPr txBox="1">
            <a:spLocks noChangeArrowheads="1"/>
          </p:cNvSpPr>
          <p:nvPr/>
        </p:nvSpPr>
        <p:spPr bwMode="auto">
          <a:xfrm>
            <a:off x="5602288" y="1604963"/>
            <a:ext cx="21590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5724" name="Line 130"/>
          <p:cNvSpPr>
            <a:spLocks noChangeShapeType="1"/>
          </p:cNvSpPr>
          <p:nvPr/>
        </p:nvSpPr>
        <p:spPr bwMode="auto">
          <a:xfrm>
            <a:off x="2790825" y="20399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25" name="Rectangle 145"/>
          <p:cNvSpPr>
            <a:spLocks noChangeArrowheads="1"/>
          </p:cNvSpPr>
          <p:nvPr/>
        </p:nvSpPr>
        <p:spPr bwMode="auto">
          <a:xfrm>
            <a:off x="209550" y="1414463"/>
            <a:ext cx="2613025" cy="252412"/>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50" name="Group 160"/>
          <p:cNvGraphicFramePr>
            <a:graphicFrameLocks noGrp="1"/>
          </p:cNvGraphicFramePr>
          <p:nvPr>
            <p:extLst/>
          </p:nvPr>
        </p:nvGraphicFramePr>
        <p:xfrm>
          <a:off x="209550" y="1697038"/>
          <a:ext cx="2597150" cy="1036637"/>
        </p:xfrm>
        <a:graphic>
          <a:graphicData uri="http://schemas.openxmlformats.org/drawingml/2006/table">
            <a:tbl>
              <a:tblPr/>
              <a:tblGrid>
                <a:gridCol w="422275">
                  <a:extLst>
                    <a:ext uri="{9D8B030D-6E8A-4147-A177-3AD203B41FA5}">
                      <a16:colId xmlns:a16="http://schemas.microsoft.com/office/drawing/2014/main" val="20000"/>
                    </a:ext>
                  </a:extLst>
                </a:gridCol>
                <a:gridCol w="2174875">
                  <a:extLst>
                    <a:ext uri="{9D8B030D-6E8A-4147-A177-3AD203B41FA5}">
                      <a16:colId xmlns:a16="http://schemas.microsoft.com/office/drawing/2014/main" val="20001"/>
                    </a:ext>
                  </a:extLst>
                </a:gridCol>
              </a:tblGrid>
              <a:tr h="304893">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smtClean="0">
                          <a:ln>
                            <a:noFill/>
                          </a:ln>
                          <a:solidFill>
                            <a:schemeClr val="tx1"/>
                          </a:solidFill>
                          <a:effectLst/>
                          <a:latin typeface="Arial" charset="0"/>
                          <a:ea typeface="돋움" pitchFamily="50" charset="-127"/>
                        </a:rPr>
                        <a:t>Sensor MICOM/Connector #</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26851">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charset="0"/>
                          <a:ea typeface="돋움" pitchFamily="50" charset="-127"/>
                        </a:rPr>
                        <a:t>R</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Between Connector CN30-</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“13"(ORG) and CN30-“15"(GRY)</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304893">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charset="0"/>
                          <a:ea typeface="돋움" pitchFamily="50" charset="-127"/>
                        </a:rPr>
                        <a:t>Voltage : Between 4.6V ~ 0.6V</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5738" name="Rectangle 158"/>
          <p:cNvSpPr>
            <a:spLocks noChangeArrowheads="1"/>
          </p:cNvSpPr>
          <p:nvPr/>
        </p:nvSpPr>
        <p:spPr bwMode="auto">
          <a:xfrm>
            <a:off x="265113" y="1387475"/>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15739" name="AutoShape 107"/>
          <p:cNvSpPr>
            <a:spLocks noChangeArrowheads="1"/>
          </p:cNvSpPr>
          <p:nvPr/>
        </p:nvSpPr>
        <p:spPr bwMode="auto">
          <a:xfrm>
            <a:off x="3078163" y="2763838"/>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0" name="Rectangle 108"/>
          <p:cNvSpPr>
            <a:spLocks noChangeArrowheads="1"/>
          </p:cNvSpPr>
          <p:nvPr/>
        </p:nvSpPr>
        <p:spPr bwMode="auto">
          <a:xfrm>
            <a:off x="3358545" y="2784475"/>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a:t>
            </a:r>
            <a:r>
              <a:rPr lang="en-US" altLang="ko-KR" sz="1200" b="1" dirty="0">
                <a:latin typeface="Arial" charset="0"/>
              </a:rPr>
              <a:t>8</a:t>
            </a:r>
            <a:r>
              <a:rPr lang="en-US" altLang="ko-KR" sz="1200" b="1" dirty="0" smtClean="0">
                <a:latin typeface="Arial" charset="0"/>
              </a:rPr>
              <a:t> </a:t>
            </a:r>
            <a:r>
              <a:rPr lang="en-US" altLang="ko-KR" sz="1200" b="1" dirty="0">
                <a:latin typeface="Arial" charset="0"/>
              </a:rPr>
              <a:t>is normal?</a:t>
            </a:r>
          </a:p>
        </p:txBody>
      </p:sp>
      <p:sp>
        <p:nvSpPr>
          <p:cNvPr id="115741" name="Line 109"/>
          <p:cNvSpPr>
            <a:spLocks noChangeShapeType="1"/>
          </p:cNvSpPr>
          <p:nvPr/>
        </p:nvSpPr>
        <p:spPr bwMode="auto">
          <a:xfrm>
            <a:off x="4370388" y="33258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2" name="Text Box 110"/>
          <p:cNvSpPr txBox="1">
            <a:spLocks noChangeArrowheads="1"/>
          </p:cNvSpPr>
          <p:nvPr/>
        </p:nvSpPr>
        <p:spPr bwMode="auto">
          <a:xfrm>
            <a:off x="4406900" y="331311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43" name="Line 111"/>
          <p:cNvSpPr>
            <a:spLocks noChangeShapeType="1"/>
          </p:cNvSpPr>
          <p:nvPr/>
        </p:nvSpPr>
        <p:spPr bwMode="auto">
          <a:xfrm>
            <a:off x="5662613" y="30464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4" name="Text Box 112"/>
          <p:cNvSpPr txBox="1">
            <a:spLocks noChangeArrowheads="1"/>
          </p:cNvSpPr>
          <p:nvPr/>
        </p:nvSpPr>
        <p:spPr bwMode="auto">
          <a:xfrm>
            <a:off x="5489575" y="2811463"/>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5745" name="Rectangle 113"/>
          <p:cNvSpPr>
            <a:spLocks noChangeArrowheads="1"/>
          </p:cNvSpPr>
          <p:nvPr/>
        </p:nvSpPr>
        <p:spPr bwMode="auto">
          <a:xfrm>
            <a:off x="3071813" y="3582988"/>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6" name="Rectangle 115"/>
          <p:cNvSpPr>
            <a:spLocks noChangeArrowheads="1"/>
          </p:cNvSpPr>
          <p:nvPr/>
        </p:nvSpPr>
        <p:spPr bwMode="auto">
          <a:xfrm>
            <a:off x="6497638" y="2841625"/>
            <a:ext cx="2374900" cy="4318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5747" name="Rectangle 116"/>
          <p:cNvSpPr>
            <a:spLocks noChangeArrowheads="1"/>
          </p:cNvSpPr>
          <p:nvPr/>
        </p:nvSpPr>
        <p:spPr bwMode="auto">
          <a:xfrm>
            <a:off x="6508750" y="282575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t>
            </a:r>
            <a:br>
              <a:rPr lang="en-US" altLang="ko-KR" sz="1200" b="1">
                <a:latin typeface="Arial" charset="0"/>
              </a:rPr>
            </a:br>
            <a:r>
              <a:rPr lang="en-US" altLang="ko-KR" sz="1200" b="1">
                <a:latin typeface="Arial" charset="0"/>
              </a:rPr>
              <a:t>&amp; Short</a:t>
            </a:r>
          </a:p>
        </p:txBody>
      </p:sp>
      <p:sp>
        <p:nvSpPr>
          <p:cNvPr id="115748" name="Line 117"/>
          <p:cNvSpPr>
            <a:spLocks noChangeShapeType="1"/>
          </p:cNvSpPr>
          <p:nvPr/>
        </p:nvSpPr>
        <p:spPr bwMode="auto">
          <a:xfrm>
            <a:off x="4367213" y="249555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5749" name="Text Box 118"/>
          <p:cNvSpPr txBox="1">
            <a:spLocks noChangeArrowheads="1"/>
          </p:cNvSpPr>
          <p:nvPr/>
        </p:nvSpPr>
        <p:spPr bwMode="auto">
          <a:xfrm>
            <a:off x="4403725" y="2466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5750" name="Line 155"/>
          <p:cNvSpPr>
            <a:spLocks noChangeShapeType="1"/>
          </p:cNvSpPr>
          <p:nvPr/>
        </p:nvSpPr>
        <p:spPr bwMode="auto">
          <a:xfrm>
            <a:off x="2790825" y="3035300"/>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4" name="Group 171"/>
          <p:cNvGraphicFramePr>
            <a:graphicFrameLocks noGrp="1"/>
          </p:cNvGraphicFramePr>
          <p:nvPr>
            <p:extLst/>
          </p:nvPr>
        </p:nvGraphicFramePr>
        <p:xfrm>
          <a:off x="219075" y="2779713"/>
          <a:ext cx="2586038" cy="731520"/>
        </p:xfrm>
        <a:graphic>
          <a:graphicData uri="http://schemas.openxmlformats.org/drawingml/2006/table">
            <a:tbl>
              <a:tblPr/>
              <a:tblGrid>
                <a:gridCol w="2586038">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#8 is the same as the value between CN30-“13"(ORG) and</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CN30-“15"(GRY)</a:t>
                      </a:r>
                    </a:p>
                  </a:txBody>
                  <a:tcPr marL="91453" marR="914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5757" name="Rectangle 114"/>
          <p:cNvSpPr>
            <a:spLocks noChangeArrowheads="1"/>
          </p:cNvSpPr>
          <p:nvPr/>
        </p:nvSpPr>
        <p:spPr bwMode="auto">
          <a:xfrm>
            <a:off x="2924175" y="3632200"/>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31" name="슬라이드 번호 개체 틀 16"/>
          <p:cNvSpPr>
            <a:spLocks noGrp="1"/>
          </p:cNvSpPr>
          <p:nvPr>
            <p:ph type="sldNum" sz="quarter" idx="12"/>
          </p:nvPr>
        </p:nvSpPr>
        <p:spPr>
          <a:xfrm>
            <a:off x="6553200" y="6472238"/>
            <a:ext cx="2133600" cy="265112"/>
          </a:xfrm>
        </p:spPr>
        <p:txBody>
          <a:bodyPr anchor="b"/>
          <a:lstStyle/>
          <a:p>
            <a:pPr>
              <a:defRPr/>
            </a:pPr>
            <a:fld id="{CDCE3B1C-43A8-4156-A8EA-34DECA76DA01}" type="slidenum">
              <a:rPr lang="en-US" altLang="ko-KR" smtClean="0"/>
              <a:pPr>
                <a:defRPr/>
              </a:pPr>
              <a:t>151</a:t>
            </a:fld>
            <a:endParaRPr lang="en-US" altLang="ko-KR" dirty="0"/>
          </a:p>
        </p:txBody>
      </p:sp>
      <p:sp>
        <p:nvSpPr>
          <p:cNvPr id="33"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886844958"/>
      </p:ext>
    </p:extLst>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6739" name="Rectangle 3"/>
          <p:cNvSpPr>
            <a:spLocks noChangeArrowheads="1"/>
          </p:cNvSpPr>
          <p:nvPr/>
        </p:nvSpPr>
        <p:spPr bwMode="auto">
          <a:xfrm>
            <a:off x="827088" y="1347788"/>
            <a:ext cx="543366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2) When the EXT Sensor is defective (Twin / Bespoke Mono C,D)</a:t>
            </a:r>
          </a:p>
        </p:txBody>
      </p:sp>
      <p:sp>
        <p:nvSpPr>
          <p:cNvPr id="116740"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16741"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2"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6743" name="Line 5"/>
          <p:cNvSpPr>
            <a:spLocks noChangeShapeType="1"/>
          </p:cNvSpPr>
          <p:nvPr/>
        </p:nvSpPr>
        <p:spPr bwMode="auto">
          <a:xfrm>
            <a:off x="4367213" y="26574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4" name="AutoShape 6"/>
          <p:cNvSpPr>
            <a:spLocks noChangeArrowheads="1"/>
          </p:cNvSpPr>
          <p:nvPr/>
        </p:nvSpPr>
        <p:spPr bwMode="auto">
          <a:xfrm>
            <a:off x="3074988" y="290036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5" name="Rectangle 7"/>
          <p:cNvSpPr>
            <a:spLocks noChangeArrowheads="1"/>
          </p:cNvSpPr>
          <p:nvPr/>
        </p:nvSpPr>
        <p:spPr bwMode="auto">
          <a:xfrm>
            <a:off x="3348038" y="3081338"/>
            <a:ext cx="2241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SENSOR</a:t>
            </a:r>
          </a:p>
          <a:p>
            <a:pPr algn="ctr" eaLnBrk="1" hangingPunct="1">
              <a:lnSpc>
                <a:spcPct val="70000"/>
              </a:lnSpc>
              <a:spcBef>
                <a:spcPct val="20000"/>
              </a:spcBef>
            </a:pPr>
            <a:r>
              <a:rPr lang="en-US" altLang="ko-KR" sz="1200" b="1" dirty="0">
                <a:latin typeface="Arial" charset="0"/>
              </a:rPr>
              <a:t>(</a:t>
            </a:r>
            <a:r>
              <a:rPr lang="en-US" altLang="ko-KR" sz="1200" b="1" dirty="0" smtClean="0">
                <a:latin typeface="Arial" charset="0"/>
              </a:rPr>
              <a:t>CN1</a:t>
            </a:r>
            <a:r>
              <a:rPr lang="en-US" altLang="ko-KR" sz="1200" b="1" dirty="0">
                <a:latin typeface="Arial" charset="0"/>
              </a:rPr>
              <a:t>) is inserted properly?</a:t>
            </a:r>
          </a:p>
        </p:txBody>
      </p:sp>
      <p:sp>
        <p:nvSpPr>
          <p:cNvPr id="116746" name="Line 8"/>
          <p:cNvSpPr>
            <a:spLocks noChangeShapeType="1"/>
          </p:cNvSpPr>
          <p:nvPr/>
        </p:nvSpPr>
        <p:spPr bwMode="auto">
          <a:xfrm>
            <a:off x="4367213" y="36607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7" name="AutoShape 9"/>
          <p:cNvSpPr>
            <a:spLocks noChangeArrowheads="1"/>
          </p:cNvSpPr>
          <p:nvPr/>
        </p:nvSpPr>
        <p:spPr bwMode="auto">
          <a:xfrm>
            <a:off x="3074988" y="3924300"/>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8" name="Rectangle 10"/>
          <p:cNvSpPr>
            <a:spLocks noChangeArrowheads="1"/>
          </p:cNvSpPr>
          <p:nvPr/>
        </p:nvSpPr>
        <p:spPr bwMode="auto">
          <a:xfrm>
            <a:off x="3763963" y="3997325"/>
            <a:ext cx="12176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EXT Sensor is</a:t>
            </a:r>
          </a:p>
          <a:p>
            <a:pPr algn="ctr" eaLnBrk="1" hangingPunct="1">
              <a:lnSpc>
                <a:spcPct val="80000"/>
              </a:lnSpc>
              <a:spcBef>
                <a:spcPct val="20000"/>
              </a:spcBef>
            </a:pPr>
            <a:r>
              <a:rPr lang="en-US" altLang="ko-KR" sz="1200" b="1" dirty="0">
                <a:latin typeface="Arial" charset="0"/>
              </a:rPr>
              <a:t>normal?</a:t>
            </a:r>
          </a:p>
        </p:txBody>
      </p:sp>
      <p:sp>
        <p:nvSpPr>
          <p:cNvPr id="116749" name="Line 11"/>
          <p:cNvSpPr>
            <a:spLocks noChangeShapeType="1"/>
          </p:cNvSpPr>
          <p:nvPr/>
        </p:nvSpPr>
        <p:spPr bwMode="auto">
          <a:xfrm>
            <a:off x="4367213" y="44735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0" name="Text Box 16"/>
          <p:cNvSpPr txBox="1">
            <a:spLocks noChangeArrowheads="1"/>
          </p:cNvSpPr>
          <p:nvPr/>
        </p:nvSpPr>
        <p:spPr bwMode="auto">
          <a:xfrm>
            <a:off x="4403725" y="364331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1" name="Rectangle 17"/>
          <p:cNvSpPr>
            <a:spLocks noChangeArrowheads="1"/>
          </p:cNvSpPr>
          <p:nvPr/>
        </p:nvSpPr>
        <p:spPr bwMode="auto">
          <a:xfrm>
            <a:off x="6494463" y="3001963"/>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2" name="Line 18"/>
          <p:cNvSpPr>
            <a:spLocks noChangeShapeType="1"/>
          </p:cNvSpPr>
          <p:nvPr/>
        </p:nvSpPr>
        <p:spPr bwMode="auto">
          <a:xfrm>
            <a:off x="5659438" y="32781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3" name="Rectangle 19"/>
          <p:cNvSpPr>
            <a:spLocks noChangeArrowheads="1"/>
          </p:cNvSpPr>
          <p:nvPr/>
        </p:nvSpPr>
        <p:spPr bwMode="auto">
          <a:xfrm>
            <a:off x="6508750" y="3022600"/>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16754" name="Text Box 20"/>
          <p:cNvSpPr txBox="1">
            <a:spLocks noChangeArrowheads="1"/>
          </p:cNvSpPr>
          <p:nvPr/>
        </p:nvSpPr>
        <p:spPr bwMode="auto">
          <a:xfrm>
            <a:off x="5486400" y="3043238"/>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55" name="Text Box 21"/>
          <p:cNvSpPr txBox="1">
            <a:spLocks noChangeArrowheads="1"/>
          </p:cNvSpPr>
          <p:nvPr/>
        </p:nvSpPr>
        <p:spPr bwMode="auto">
          <a:xfrm>
            <a:off x="4403725" y="44513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6" name="Rectangle 33"/>
          <p:cNvSpPr>
            <a:spLocks noChangeArrowheads="1"/>
          </p:cNvSpPr>
          <p:nvPr/>
        </p:nvSpPr>
        <p:spPr bwMode="auto">
          <a:xfrm>
            <a:off x="6494463" y="40195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7" name="Line 34"/>
          <p:cNvSpPr>
            <a:spLocks noChangeShapeType="1"/>
          </p:cNvSpPr>
          <p:nvPr/>
        </p:nvSpPr>
        <p:spPr bwMode="auto">
          <a:xfrm>
            <a:off x="5659438" y="41814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8" name="Rectangle 35"/>
          <p:cNvSpPr>
            <a:spLocks noChangeArrowheads="1"/>
          </p:cNvSpPr>
          <p:nvPr/>
        </p:nvSpPr>
        <p:spPr bwMode="auto">
          <a:xfrm>
            <a:off x="6505575" y="40401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6759" name="Text Box 36"/>
          <p:cNvSpPr txBox="1">
            <a:spLocks noChangeArrowheads="1"/>
          </p:cNvSpPr>
          <p:nvPr/>
        </p:nvSpPr>
        <p:spPr bwMode="auto">
          <a:xfrm>
            <a:off x="5486400" y="39465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60" name="AutoShape 85"/>
          <p:cNvSpPr>
            <a:spLocks noChangeArrowheads="1"/>
          </p:cNvSpPr>
          <p:nvPr/>
        </p:nvSpPr>
        <p:spPr bwMode="auto">
          <a:xfrm>
            <a:off x="3074988" y="4700588"/>
            <a:ext cx="2584450" cy="90011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1" name="Rectangle 86"/>
          <p:cNvSpPr>
            <a:spLocks noChangeArrowheads="1"/>
          </p:cNvSpPr>
          <p:nvPr/>
        </p:nvSpPr>
        <p:spPr bwMode="auto">
          <a:xfrm>
            <a:off x="3168650" y="4856177"/>
            <a:ext cx="2474913" cy="574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a:t>
            </a:r>
          </a:p>
          <a:p>
            <a:pPr algn="ctr" eaLnBrk="1" hangingPunct="1">
              <a:lnSpc>
                <a:spcPct val="80000"/>
              </a:lnSpc>
              <a:spcBef>
                <a:spcPct val="20000"/>
              </a:spcBef>
            </a:pPr>
            <a:r>
              <a:rPr lang="en-US" altLang="ko-KR" sz="1200" b="1" dirty="0">
                <a:latin typeface="Arial" charset="0"/>
              </a:rPr>
              <a:t>MAIN PCB Connector </a:t>
            </a:r>
            <a:r>
              <a:rPr lang="en-US" altLang="ko-KR" sz="1200" b="1" dirty="0" smtClean="0">
                <a:latin typeface="Arial" charset="0"/>
              </a:rPr>
              <a:t>CN1-“9"and“11"</a:t>
            </a:r>
            <a:endParaRPr lang="en-US" altLang="ko-KR" sz="1200" b="1" dirty="0">
              <a:latin typeface="Arial" charset="0"/>
            </a:endParaRPr>
          </a:p>
        </p:txBody>
      </p:sp>
      <p:sp>
        <p:nvSpPr>
          <p:cNvPr id="116762" name="Rectangle 87"/>
          <p:cNvSpPr>
            <a:spLocks noChangeArrowheads="1"/>
          </p:cNvSpPr>
          <p:nvPr/>
        </p:nvSpPr>
        <p:spPr bwMode="auto">
          <a:xfrm>
            <a:off x="6494463" y="4981575"/>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3" name="Line 88"/>
          <p:cNvSpPr>
            <a:spLocks noChangeShapeType="1"/>
          </p:cNvSpPr>
          <p:nvPr/>
        </p:nvSpPr>
        <p:spPr bwMode="auto">
          <a:xfrm>
            <a:off x="5659438" y="51435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64" name="Rectangle 89"/>
          <p:cNvSpPr>
            <a:spLocks noChangeArrowheads="1"/>
          </p:cNvSpPr>
          <p:nvPr/>
        </p:nvSpPr>
        <p:spPr bwMode="auto">
          <a:xfrm>
            <a:off x="6505575" y="5002213"/>
            <a:ext cx="236378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assembled status of the Sensor.</a:t>
            </a:r>
          </a:p>
        </p:txBody>
      </p:sp>
      <p:sp>
        <p:nvSpPr>
          <p:cNvPr id="116765" name="Text Box 90"/>
          <p:cNvSpPr txBox="1">
            <a:spLocks noChangeArrowheads="1"/>
          </p:cNvSpPr>
          <p:nvPr/>
        </p:nvSpPr>
        <p:spPr bwMode="auto">
          <a:xfrm>
            <a:off x="5602288" y="4722813"/>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6766" name="Line 112"/>
          <p:cNvSpPr>
            <a:spLocks noChangeShapeType="1"/>
          </p:cNvSpPr>
          <p:nvPr/>
        </p:nvSpPr>
        <p:spPr bwMode="auto">
          <a:xfrm>
            <a:off x="2790825" y="41687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6" name="Group 122"/>
          <p:cNvGraphicFramePr>
            <a:graphicFrameLocks noGrp="1"/>
          </p:cNvGraphicFramePr>
          <p:nvPr>
            <p:extLst/>
          </p:nvPr>
        </p:nvGraphicFramePr>
        <p:xfrm>
          <a:off x="198438" y="4125913"/>
          <a:ext cx="2606675" cy="1066800"/>
        </p:xfrm>
        <a:graphic>
          <a:graphicData uri="http://schemas.openxmlformats.org/drawingml/2006/table">
            <a:tbl>
              <a:tblPr/>
              <a:tblGrid>
                <a:gridCol w="2606675">
                  <a:extLst>
                    <a:ext uri="{9D8B030D-6E8A-4147-A177-3AD203B41FA5}">
                      <a16:colId xmlns:a16="http://schemas.microsoft.com/office/drawing/2014/main" val="20000"/>
                    </a:ext>
                  </a:extLst>
                </a:gridCol>
              </a:tblGrid>
              <a:tr h="24606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Ambient : Between CN1 #9 and #11.</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Located in the PCB Box</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116775" name="Rectangle 145"/>
          <p:cNvSpPr>
            <a:spLocks noChangeArrowheads="1"/>
          </p:cNvSpPr>
          <p:nvPr/>
        </p:nvSpPr>
        <p:spPr bwMode="auto">
          <a:xfrm>
            <a:off x="196850" y="5292725"/>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9" name="Group 160"/>
          <p:cNvGraphicFramePr>
            <a:graphicFrameLocks noGrp="1"/>
          </p:cNvGraphicFramePr>
          <p:nvPr>
            <p:extLst/>
          </p:nvPr>
        </p:nvGraphicFramePr>
        <p:xfrm>
          <a:off x="196850" y="5584825"/>
          <a:ext cx="2597150" cy="1127175"/>
        </p:xfrm>
        <a:graphic>
          <a:graphicData uri="http://schemas.openxmlformats.org/drawingml/2006/table">
            <a:tbl>
              <a:tblPr/>
              <a:tblGrid>
                <a:gridCol w="814578">
                  <a:extLst>
                    <a:ext uri="{9D8B030D-6E8A-4147-A177-3AD203B41FA5}">
                      <a16:colId xmlns:a16="http://schemas.microsoft.com/office/drawing/2014/main" val="20000"/>
                    </a:ext>
                  </a:extLst>
                </a:gridCol>
                <a:gridCol w="1782572">
                  <a:extLst>
                    <a:ext uri="{9D8B030D-6E8A-4147-A177-3AD203B41FA5}">
                      <a16:colId xmlns:a16="http://schemas.microsoft.com/office/drawing/2014/main" val="20001"/>
                    </a:ext>
                  </a:extLst>
                </a:gridCol>
              </a:tblGrid>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578879">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Ambient</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CN1-</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“9"and CN1-“11"</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6788" name="Rectangle 158"/>
          <p:cNvSpPr>
            <a:spLocks noChangeArrowheads="1"/>
          </p:cNvSpPr>
          <p:nvPr/>
        </p:nvSpPr>
        <p:spPr bwMode="auto">
          <a:xfrm>
            <a:off x="242888" y="5273675"/>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71" name="Rectangle 8"/>
          <p:cNvSpPr>
            <a:spLocks noChangeArrowheads="1"/>
          </p:cNvSpPr>
          <p:nvPr/>
        </p:nvSpPr>
        <p:spPr bwMode="auto">
          <a:xfrm>
            <a:off x="1101725" y="1662113"/>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6790" name="Line 117"/>
          <p:cNvSpPr>
            <a:spLocks noChangeShapeType="1"/>
          </p:cNvSpPr>
          <p:nvPr/>
        </p:nvSpPr>
        <p:spPr bwMode="auto">
          <a:xfrm>
            <a:off x="4367213" y="56134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1" name="Text Box 118"/>
          <p:cNvSpPr txBox="1">
            <a:spLocks noChangeArrowheads="1"/>
          </p:cNvSpPr>
          <p:nvPr/>
        </p:nvSpPr>
        <p:spPr bwMode="auto">
          <a:xfrm>
            <a:off x="4403725" y="55848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92" name="Line 155"/>
          <p:cNvSpPr>
            <a:spLocks noChangeShapeType="1"/>
          </p:cNvSpPr>
          <p:nvPr/>
        </p:nvSpPr>
        <p:spPr bwMode="auto">
          <a:xfrm>
            <a:off x="2898775" y="5165725"/>
            <a:ext cx="17621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3" name="Line 155"/>
          <p:cNvSpPr>
            <a:spLocks noChangeShapeType="1"/>
          </p:cNvSpPr>
          <p:nvPr/>
        </p:nvSpPr>
        <p:spPr bwMode="auto">
          <a:xfrm flipV="1">
            <a:off x="2882900" y="5202238"/>
            <a:ext cx="11113" cy="690562"/>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4" name="Line 155"/>
          <p:cNvSpPr>
            <a:spLocks noChangeShapeType="1"/>
          </p:cNvSpPr>
          <p:nvPr/>
        </p:nvSpPr>
        <p:spPr bwMode="auto">
          <a:xfrm>
            <a:off x="2782888" y="5953125"/>
            <a:ext cx="103187"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44" name="슬라이드 번호 개체 틀 16"/>
          <p:cNvSpPr>
            <a:spLocks noGrp="1"/>
          </p:cNvSpPr>
          <p:nvPr>
            <p:ph type="sldNum" sz="quarter" idx="12"/>
          </p:nvPr>
        </p:nvSpPr>
        <p:spPr>
          <a:xfrm>
            <a:off x="6553200" y="6472238"/>
            <a:ext cx="2133600" cy="265112"/>
          </a:xfrm>
        </p:spPr>
        <p:txBody>
          <a:bodyPr anchor="b"/>
          <a:lstStyle/>
          <a:p>
            <a:pPr>
              <a:defRPr/>
            </a:pPr>
            <a:fld id="{772FDAEE-E131-4475-9208-D471C7C5DD89}" type="slidenum">
              <a:rPr lang="en-US" altLang="ko-KR" smtClean="0"/>
              <a:pPr>
                <a:defRPr/>
              </a:pPr>
              <a:t>152</a:t>
            </a:fld>
            <a:endParaRPr lang="en-US" altLang="ko-KR" dirty="0"/>
          </a:p>
        </p:txBody>
      </p:sp>
      <p:pic>
        <p:nvPicPr>
          <p:cNvPr id="46" name="그림 45"/>
          <p:cNvPicPr>
            <a:picLocks noChangeAspect="1"/>
          </p:cNvPicPr>
          <p:nvPr/>
        </p:nvPicPr>
        <p:blipFill>
          <a:blip r:embed="rId2"/>
          <a:stretch>
            <a:fillRect/>
          </a:stretch>
        </p:blipFill>
        <p:spPr>
          <a:xfrm>
            <a:off x="1371599" y="1945144"/>
            <a:ext cx="733425" cy="609600"/>
          </a:xfrm>
          <a:prstGeom prst="rect">
            <a:avLst/>
          </a:prstGeom>
        </p:spPr>
      </p:pic>
    </p:spTree>
    <p:extLst>
      <p:ext uri="{BB962C8B-B14F-4D97-AF65-F5344CB8AC3E}">
        <p14:creationId xmlns:p14="http://schemas.microsoft.com/office/powerpoint/2010/main" val="3003614838"/>
      </p:ext>
    </p:extLst>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7763" name="Rectangle 3"/>
          <p:cNvSpPr>
            <a:spLocks noChangeArrowheads="1"/>
          </p:cNvSpPr>
          <p:nvPr/>
        </p:nvSpPr>
        <p:spPr bwMode="auto">
          <a:xfrm>
            <a:off x="827088" y="1347788"/>
            <a:ext cx="30924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a:latin typeface="Arial" charset="0"/>
                <a:ea typeface="돋움체" pitchFamily="49" charset="-127"/>
              </a:rPr>
              <a:t>2) When the EXT-Sensor is defective</a:t>
            </a:r>
          </a:p>
        </p:txBody>
      </p:sp>
      <p:sp>
        <p:nvSpPr>
          <p:cNvPr id="117764"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occurs</a:t>
            </a:r>
          </a:p>
        </p:txBody>
      </p:sp>
      <p:sp>
        <p:nvSpPr>
          <p:cNvPr id="117765" name="Line 117"/>
          <p:cNvSpPr>
            <a:spLocks noChangeShapeType="1"/>
          </p:cNvSpPr>
          <p:nvPr/>
        </p:nvSpPr>
        <p:spPr bwMode="auto">
          <a:xfrm>
            <a:off x="4367213" y="18002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66" name="Text Box 118"/>
          <p:cNvSpPr txBox="1">
            <a:spLocks noChangeArrowheads="1"/>
          </p:cNvSpPr>
          <p:nvPr/>
        </p:nvSpPr>
        <p:spPr bwMode="auto">
          <a:xfrm>
            <a:off x="4403725" y="17716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67" name="AutoShape 107"/>
          <p:cNvSpPr>
            <a:spLocks noChangeArrowheads="1"/>
          </p:cNvSpPr>
          <p:nvPr/>
        </p:nvSpPr>
        <p:spPr bwMode="auto">
          <a:xfrm>
            <a:off x="3078163" y="2068513"/>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68" name="Rectangle 108"/>
          <p:cNvSpPr>
            <a:spLocks noChangeArrowheads="1"/>
          </p:cNvSpPr>
          <p:nvPr/>
        </p:nvSpPr>
        <p:spPr bwMode="auto">
          <a:xfrm>
            <a:off x="3358545" y="2089150"/>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a:t>
            </a:r>
            <a:r>
              <a:rPr lang="en-US" altLang="ko-KR" sz="1200" b="1" dirty="0">
                <a:latin typeface="Arial" charset="0"/>
              </a:rPr>
              <a:t>2</a:t>
            </a:r>
            <a:r>
              <a:rPr lang="en-US" altLang="ko-KR" sz="1200" b="1" dirty="0" smtClean="0">
                <a:latin typeface="Arial" charset="0"/>
              </a:rPr>
              <a:t> </a:t>
            </a:r>
            <a:r>
              <a:rPr lang="en-US" altLang="ko-KR" sz="1200" b="1" dirty="0">
                <a:latin typeface="Arial" charset="0"/>
              </a:rPr>
              <a:t>is normal?</a:t>
            </a:r>
          </a:p>
        </p:txBody>
      </p:sp>
      <p:sp>
        <p:nvSpPr>
          <p:cNvPr id="117769" name="Line 109"/>
          <p:cNvSpPr>
            <a:spLocks noChangeShapeType="1"/>
          </p:cNvSpPr>
          <p:nvPr/>
        </p:nvSpPr>
        <p:spPr bwMode="auto">
          <a:xfrm>
            <a:off x="4370388" y="263048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0" name="Text Box 110"/>
          <p:cNvSpPr txBox="1">
            <a:spLocks noChangeArrowheads="1"/>
          </p:cNvSpPr>
          <p:nvPr/>
        </p:nvSpPr>
        <p:spPr bwMode="auto">
          <a:xfrm>
            <a:off x="4406900" y="26177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71" name="Line 111"/>
          <p:cNvSpPr>
            <a:spLocks noChangeShapeType="1"/>
          </p:cNvSpPr>
          <p:nvPr/>
        </p:nvSpPr>
        <p:spPr bwMode="auto">
          <a:xfrm>
            <a:off x="5662613" y="23510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2" name="Text Box 112"/>
          <p:cNvSpPr txBox="1">
            <a:spLocks noChangeArrowheads="1"/>
          </p:cNvSpPr>
          <p:nvPr/>
        </p:nvSpPr>
        <p:spPr bwMode="auto">
          <a:xfrm>
            <a:off x="5489575" y="21161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7773" name="Rectangle 113"/>
          <p:cNvSpPr>
            <a:spLocks noChangeArrowheads="1"/>
          </p:cNvSpPr>
          <p:nvPr/>
        </p:nvSpPr>
        <p:spPr bwMode="auto">
          <a:xfrm>
            <a:off x="3071813" y="288766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4" name="Rectangle 115"/>
          <p:cNvSpPr>
            <a:spLocks noChangeArrowheads="1"/>
          </p:cNvSpPr>
          <p:nvPr/>
        </p:nvSpPr>
        <p:spPr bwMode="auto">
          <a:xfrm>
            <a:off x="6497638" y="2041525"/>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5" name="Rectangle 116"/>
          <p:cNvSpPr>
            <a:spLocks noChangeArrowheads="1"/>
          </p:cNvSpPr>
          <p:nvPr/>
        </p:nvSpPr>
        <p:spPr bwMode="auto">
          <a:xfrm>
            <a:off x="6508750" y="209550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17776" name="Line 155"/>
          <p:cNvSpPr>
            <a:spLocks noChangeShapeType="1"/>
          </p:cNvSpPr>
          <p:nvPr/>
        </p:nvSpPr>
        <p:spPr bwMode="auto">
          <a:xfrm>
            <a:off x="2798763" y="2339975"/>
            <a:ext cx="276225"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90" name="Group 171"/>
          <p:cNvGraphicFramePr>
            <a:graphicFrameLocks noGrp="1"/>
          </p:cNvGraphicFramePr>
          <p:nvPr>
            <p:extLst/>
          </p:nvPr>
        </p:nvGraphicFramePr>
        <p:xfrm>
          <a:off x="206375" y="2046288"/>
          <a:ext cx="2586038" cy="731837"/>
        </p:xfrm>
        <a:graphic>
          <a:graphicData uri="http://schemas.openxmlformats.org/drawingml/2006/table">
            <a:tbl>
              <a:tblPr/>
              <a:tblGrid>
                <a:gridCol w="2586038">
                  <a:extLst>
                    <a:ext uri="{9D8B030D-6E8A-4147-A177-3AD203B41FA5}">
                      <a16:colId xmlns:a16="http://schemas.microsoft.com/office/drawing/2014/main" val="20000"/>
                    </a:ext>
                  </a:extLst>
                </a:gridCol>
              </a:tblGrid>
              <a:tr h="731837">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#2 is the same as the value between CN1-“9"(S/BLU) and CN1-“11"(W/GRY) of the CN1 on MAIN PBA.</a:t>
                      </a:r>
                    </a:p>
                  </a:txBody>
                  <a:tcPr marL="91453" marR="91453" marT="45740" marB="4574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7783" name="Rectangle 114"/>
          <p:cNvSpPr>
            <a:spLocks noChangeArrowheads="1"/>
          </p:cNvSpPr>
          <p:nvPr/>
        </p:nvSpPr>
        <p:spPr bwMode="auto">
          <a:xfrm>
            <a:off x="2924175" y="2944813"/>
            <a:ext cx="29051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20" name="슬라이드 번호 개체 틀 16"/>
          <p:cNvSpPr>
            <a:spLocks noGrp="1"/>
          </p:cNvSpPr>
          <p:nvPr>
            <p:ph type="sldNum" sz="quarter" idx="12"/>
          </p:nvPr>
        </p:nvSpPr>
        <p:spPr>
          <a:xfrm>
            <a:off x="6553200" y="6472238"/>
            <a:ext cx="2133600" cy="265112"/>
          </a:xfrm>
        </p:spPr>
        <p:txBody>
          <a:bodyPr anchor="b"/>
          <a:lstStyle/>
          <a:p>
            <a:pPr>
              <a:defRPr/>
            </a:pPr>
            <a:fld id="{0A539DA7-BEB5-4380-802B-638F65004806}" type="slidenum">
              <a:rPr lang="en-US" altLang="ko-KR" smtClean="0"/>
              <a:pPr>
                <a:defRPr/>
              </a:pPr>
              <a:t>153</a:t>
            </a:fld>
            <a:endParaRPr lang="en-US" altLang="ko-KR" dirty="0"/>
          </a:p>
        </p:txBody>
      </p:sp>
    </p:spTree>
    <p:extLst>
      <p:ext uri="{BB962C8B-B14F-4D97-AF65-F5344CB8AC3E}">
        <p14:creationId xmlns:p14="http://schemas.microsoft.com/office/powerpoint/2010/main" val="4199675360"/>
      </p:ext>
    </p:extLst>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6739" name="Rectangle 3"/>
          <p:cNvSpPr>
            <a:spLocks noChangeArrowheads="1"/>
          </p:cNvSpPr>
          <p:nvPr/>
        </p:nvSpPr>
        <p:spPr bwMode="auto">
          <a:xfrm>
            <a:off x="827088" y="1347788"/>
            <a:ext cx="61731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solidFill>
                  <a:schemeClr val="tx1"/>
                </a:solidFill>
                <a:latin typeface="Arial" charset="0"/>
                <a:ea typeface="돋움체" pitchFamily="49" charset="-127"/>
              </a:rPr>
              <a:t>2) When the EXT Sensor is </a:t>
            </a:r>
            <a:r>
              <a:rPr lang="en-US" altLang="ko-KR" sz="1400" b="1" dirty="0" smtClean="0">
                <a:solidFill>
                  <a:schemeClr val="tx1"/>
                </a:solidFill>
                <a:latin typeface="Arial" charset="0"/>
                <a:ea typeface="돋움체" pitchFamily="49" charset="-127"/>
              </a:rPr>
              <a:t>defective </a:t>
            </a:r>
            <a:r>
              <a:rPr lang="it-IT" altLang="ko-KR" sz="1400" b="1" dirty="0">
                <a:solidFill>
                  <a:schemeClr val="tx1"/>
                </a:solidFill>
                <a:latin typeface="Arial" charset="0"/>
                <a:ea typeface="돋움체" pitchFamily="49" charset="-127"/>
              </a:rPr>
              <a:t>(Mono C,D,E,F / Bespoke Mono E,F)</a:t>
            </a:r>
            <a:endParaRPr lang="en-US" altLang="ko-KR" sz="1400" b="1" dirty="0">
              <a:solidFill>
                <a:schemeClr val="tx1"/>
              </a:solidFill>
              <a:latin typeface="Arial" charset="0"/>
              <a:ea typeface="돋움체" pitchFamily="49" charset="-127"/>
            </a:endParaRPr>
          </a:p>
        </p:txBody>
      </p:sp>
      <p:sp>
        <p:nvSpPr>
          <p:cNvPr id="116740" name="Rectangle 3"/>
          <p:cNvSpPr>
            <a:spLocks noChangeArrowheads="1"/>
          </p:cNvSpPr>
          <p:nvPr/>
        </p:nvSpPr>
        <p:spPr bwMode="auto">
          <a:xfrm>
            <a:off x="761999" y="938213"/>
            <a:ext cx="71913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16741"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2"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6743" name="Line 5"/>
          <p:cNvSpPr>
            <a:spLocks noChangeShapeType="1"/>
          </p:cNvSpPr>
          <p:nvPr/>
        </p:nvSpPr>
        <p:spPr bwMode="auto">
          <a:xfrm>
            <a:off x="4367213" y="26574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4" name="AutoShape 6"/>
          <p:cNvSpPr>
            <a:spLocks noChangeArrowheads="1"/>
          </p:cNvSpPr>
          <p:nvPr/>
        </p:nvSpPr>
        <p:spPr bwMode="auto">
          <a:xfrm>
            <a:off x="3074988" y="290036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5" name="Rectangle 7"/>
          <p:cNvSpPr>
            <a:spLocks noChangeArrowheads="1"/>
          </p:cNvSpPr>
          <p:nvPr/>
        </p:nvSpPr>
        <p:spPr bwMode="auto">
          <a:xfrm>
            <a:off x="3348038" y="3081338"/>
            <a:ext cx="2241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MAIN PCB SENSOR</a:t>
            </a:r>
          </a:p>
          <a:p>
            <a:pPr algn="ctr" eaLnBrk="1" hangingPunct="1">
              <a:lnSpc>
                <a:spcPct val="70000"/>
              </a:lnSpc>
              <a:spcBef>
                <a:spcPct val="20000"/>
              </a:spcBef>
            </a:pPr>
            <a:r>
              <a:rPr lang="en-US" altLang="ko-KR" sz="1200" b="1">
                <a:latin typeface="Arial" charset="0"/>
              </a:rPr>
              <a:t>(CN31) is inserted properly?</a:t>
            </a:r>
          </a:p>
        </p:txBody>
      </p:sp>
      <p:sp>
        <p:nvSpPr>
          <p:cNvPr id="116746" name="Line 8"/>
          <p:cNvSpPr>
            <a:spLocks noChangeShapeType="1"/>
          </p:cNvSpPr>
          <p:nvPr/>
        </p:nvSpPr>
        <p:spPr bwMode="auto">
          <a:xfrm>
            <a:off x="4367213" y="36607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7" name="AutoShape 9"/>
          <p:cNvSpPr>
            <a:spLocks noChangeArrowheads="1"/>
          </p:cNvSpPr>
          <p:nvPr/>
        </p:nvSpPr>
        <p:spPr bwMode="auto">
          <a:xfrm>
            <a:off x="3074988" y="3924300"/>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8" name="Rectangle 10"/>
          <p:cNvSpPr>
            <a:spLocks noChangeArrowheads="1"/>
          </p:cNvSpPr>
          <p:nvPr/>
        </p:nvSpPr>
        <p:spPr bwMode="auto">
          <a:xfrm>
            <a:off x="3763963" y="3997325"/>
            <a:ext cx="12176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EXT Sensor is</a:t>
            </a:r>
          </a:p>
          <a:p>
            <a:pPr algn="ctr" eaLnBrk="1" hangingPunct="1">
              <a:lnSpc>
                <a:spcPct val="80000"/>
              </a:lnSpc>
              <a:spcBef>
                <a:spcPct val="20000"/>
              </a:spcBef>
            </a:pPr>
            <a:r>
              <a:rPr lang="en-US" altLang="ko-KR" sz="1200" b="1">
                <a:latin typeface="Arial" charset="0"/>
              </a:rPr>
              <a:t>normal?</a:t>
            </a:r>
          </a:p>
        </p:txBody>
      </p:sp>
      <p:sp>
        <p:nvSpPr>
          <p:cNvPr id="116749" name="Line 11"/>
          <p:cNvSpPr>
            <a:spLocks noChangeShapeType="1"/>
          </p:cNvSpPr>
          <p:nvPr/>
        </p:nvSpPr>
        <p:spPr bwMode="auto">
          <a:xfrm>
            <a:off x="4367213" y="44735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0" name="Text Box 16"/>
          <p:cNvSpPr txBox="1">
            <a:spLocks noChangeArrowheads="1"/>
          </p:cNvSpPr>
          <p:nvPr/>
        </p:nvSpPr>
        <p:spPr bwMode="auto">
          <a:xfrm>
            <a:off x="4403725" y="364331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1" name="Rectangle 17"/>
          <p:cNvSpPr>
            <a:spLocks noChangeArrowheads="1"/>
          </p:cNvSpPr>
          <p:nvPr/>
        </p:nvSpPr>
        <p:spPr bwMode="auto">
          <a:xfrm>
            <a:off x="6494463" y="3001963"/>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2" name="Line 18"/>
          <p:cNvSpPr>
            <a:spLocks noChangeShapeType="1"/>
          </p:cNvSpPr>
          <p:nvPr/>
        </p:nvSpPr>
        <p:spPr bwMode="auto">
          <a:xfrm>
            <a:off x="5659438" y="32781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3" name="Rectangle 19"/>
          <p:cNvSpPr>
            <a:spLocks noChangeArrowheads="1"/>
          </p:cNvSpPr>
          <p:nvPr/>
        </p:nvSpPr>
        <p:spPr bwMode="auto">
          <a:xfrm>
            <a:off x="6508750" y="3022600"/>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16754" name="Text Box 20"/>
          <p:cNvSpPr txBox="1">
            <a:spLocks noChangeArrowheads="1"/>
          </p:cNvSpPr>
          <p:nvPr/>
        </p:nvSpPr>
        <p:spPr bwMode="auto">
          <a:xfrm>
            <a:off x="5486400" y="3043238"/>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55" name="Text Box 21"/>
          <p:cNvSpPr txBox="1">
            <a:spLocks noChangeArrowheads="1"/>
          </p:cNvSpPr>
          <p:nvPr/>
        </p:nvSpPr>
        <p:spPr bwMode="auto">
          <a:xfrm>
            <a:off x="4403725" y="44513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6" name="Rectangle 33"/>
          <p:cNvSpPr>
            <a:spLocks noChangeArrowheads="1"/>
          </p:cNvSpPr>
          <p:nvPr/>
        </p:nvSpPr>
        <p:spPr bwMode="auto">
          <a:xfrm>
            <a:off x="6494463" y="40195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7" name="Line 34"/>
          <p:cNvSpPr>
            <a:spLocks noChangeShapeType="1"/>
          </p:cNvSpPr>
          <p:nvPr/>
        </p:nvSpPr>
        <p:spPr bwMode="auto">
          <a:xfrm>
            <a:off x="5659438" y="41814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8" name="Rectangle 35"/>
          <p:cNvSpPr>
            <a:spLocks noChangeArrowheads="1"/>
          </p:cNvSpPr>
          <p:nvPr/>
        </p:nvSpPr>
        <p:spPr bwMode="auto">
          <a:xfrm>
            <a:off x="6505575" y="40401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6759" name="Text Box 36"/>
          <p:cNvSpPr txBox="1">
            <a:spLocks noChangeArrowheads="1"/>
          </p:cNvSpPr>
          <p:nvPr/>
        </p:nvSpPr>
        <p:spPr bwMode="auto">
          <a:xfrm>
            <a:off x="5486400" y="39465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60" name="AutoShape 85"/>
          <p:cNvSpPr>
            <a:spLocks noChangeArrowheads="1"/>
          </p:cNvSpPr>
          <p:nvPr/>
        </p:nvSpPr>
        <p:spPr bwMode="auto">
          <a:xfrm>
            <a:off x="3074988" y="4700588"/>
            <a:ext cx="2584450" cy="90011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1" name="Rectangle 86"/>
          <p:cNvSpPr>
            <a:spLocks noChangeArrowheads="1"/>
          </p:cNvSpPr>
          <p:nvPr/>
        </p:nvSpPr>
        <p:spPr bwMode="auto">
          <a:xfrm>
            <a:off x="3162300" y="4810125"/>
            <a:ext cx="2474913"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a:t>
            </a:r>
          </a:p>
          <a:p>
            <a:pPr algn="ctr" eaLnBrk="1" hangingPunct="1">
              <a:lnSpc>
                <a:spcPct val="80000"/>
              </a:lnSpc>
              <a:spcBef>
                <a:spcPct val="20000"/>
              </a:spcBef>
            </a:pPr>
            <a:r>
              <a:rPr lang="en-US" altLang="ko-KR" sz="1200" b="1" dirty="0">
                <a:latin typeface="Arial" charset="0"/>
              </a:rPr>
              <a:t>MAIN PCB Connector </a:t>
            </a:r>
            <a:r>
              <a:rPr lang="en-US" altLang="ko-KR" sz="1200" b="1" dirty="0" smtClean="0">
                <a:latin typeface="Arial" charset="0"/>
              </a:rPr>
              <a:t>CN30-“5"(S/BLU) </a:t>
            </a:r>
            <a:r>
              <a:rPr lang="en-US" altLang="ko-KR" sz="1200" b="1" dirty="0">
                <a:latin typeface="Arial" charset="0"/>
              </a:rPr>
              <a:t>and</a:t>
            </a:r>
          </a:p>
          <a:p>
            <a:pPr algn="ctr" eaLnBrk="1" hangingPunct="1">
              <a:lnSpc>
                <a:spcPct val="80000"/>
              </a:lnSpc>
              <a:spcBef>
                <a:spcPct val="20000"/>
              </a:spcBef>
            </a:pPr>
            <a:r>
              <a:rPr lang="en-US" altLang="ko-KR" sz="1200" b="1" dirty="0" smtClean="0">
                <a:latin typeface="Arial" charset="0"/>
              </a:rPr>
              <a:t>CN30-“7"(W/GRY)?</a:t>
            </a:r>
            <a:endParaRPr lang="en-US" altLang="ko-KR" sz="1200" b="1" dirty="0">
              <a:latin typeface="Arial" charset="0"/>
            </a:endParaRPr>
          </a:p>
        </p:txBody>
      </p:sp>
      <p:sp>
        <p:nvSpPr>
          <p:cNvPr id="116762" name="Rectangle 87"/>
          <p:cNvSpPr>
            <a:spLocks noChangeArrowheads="1"/>
          </p:cNvSpPr>
          <p:nvPr/>
        </p:nvSpPr>
        <p:spPr bwMode="auto">
          <a:xfrm>
            <a:off x="6494463" y="4981575"/>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3" name="Line 88"/>
          <p:cNvSpPr>
            <a:spLocks noChangeShapeType="1"/>
          </p:cNvSpPr>
          <p:nvPr/>
        </p:nvSpPr>
        <p:spPr bwMode="auto">
          <a:xfrm>
            <a:off x="5659438" y="51435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64" name="Rectangle 89"/>
          <p:cNvSpPr>
            <a:spLocks noChangeArrowheads="1"/>
          </p:cNvSpPr>
          <p:nvPr/>
        </p:nvSpPr>
        <p:spPr bwMode="auto">
          <a:xfrm>
            <a:off x="6505575" y="5002213"/>
            <a:ext cx="236378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assembled status of the Sensor.</a:t>
            </a:r>
          </a:p>
        </p:txBody>
      </p:sp>
      <p:sp>
        <p:nvSpPr>
          <p:cNvPr id="116765" name="Text Box 90"/>
          <p:cNvSpPr txBox="1">
            <a:spLocks noChangeArrowheads="1"/>
          </p:cNvSpPr>
          <p:nvPr/>
        </p:nvSpPr>
        <p:spPr bwMode="auto">
          <a:xfrm>
            <a:off x="5602288" y="4722813"/>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6766" name="Line 112"/>
          <p:cNvSpPr>
            <a:spLocks noChangeShapeType="1"/>
          </p:cNvSpPr>
          <p:nvPr/>
        </p:nvSpPr>
        <p:spPr bwMode="auto">
          <a:xfrm>
            <a:off x="2790825" y="41687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6" name="Group 122"/>
          <p:cNvGraphicFramePr>
            <a:graphicFrameLocks noGrp="1"/>
          </p:cNvGraphicFramePr>
          <p:nvPr>
            <p:extLst/>
          </p:nvPr>
        </p:nvGraphicFramePr>
        <p:xfrm>
          <a:off x="198438" y="4125913"/>
          <a:ext cx="2606675" cy="1066800"/>
        </p:xfrm>
        <a:graphic>
          <a:graphicData uri="http://schemas.openxmlformats.org/drawingml/2006/table">
            <a:tbl>
              <a:tblPr/>
              <a:tblGrid>
                <a:gridCol w="2606675">
                  <a:extLst>
                    <a:ext uri="{9D8B030D-6E8A-4147-A177-3AD203B41FA5}">
                      <a16:colId xmlns:a16="http://schemas.microsoft.com/office/drawing/2014/main" val="20000"/>
                    </a:ext>
                  </a:extLst>
                </a:gridCol>
              </a:tblGrid>
              <a:tr h="24606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Ambient : Between CN30 #5 and #7.</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Located in the PCB Box</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116775" name="Rectangle 145"/>
          <p:cNvSpPr>
            <a:spLocks noChangeArrowheads="1"/>
          </p:cNvSpPr>
          <p:nvPr/>
        </p:nvSpPr>
        <p:spPr bwMode="auto">
          <a:xfrm>
            <a:off x="196850" y="5292725"/>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9" name="Group 160"/>
          <p:cNvGraphicFramePr>
            <a:graphicFrameLocks noGrp="1"/>
          </p:cNvGraphicFramePr>
          <p:nvPr>
            <p:extLst/>
          </p:nvPr>
        </p:nvGraphicFramePr>
        <p:xfrm>
          <a:off x="196850" y="5584825"/>
          <a:ext cx="2597150" cy="1127244"/>
        </p:xfrm>
        <a:graphic>
          <a:graphicData uri="http://schemas.openxmlformats.org/drawingml/2006/table">
            <a:tbl>
              <a:tblPr/>
              <a:tblGrid>
                <a:gridCol w="814578">
                  <a:extLst>
                    <a:ext uri="{9D8B030D-6E8A-4147-A177-3AD203B41FA5}">
                      <a16:colId xmlns:a16="http://schemas.microsoft.com/office/drawing/2014/main" val="20000"/>
                    </a:ext>
                  </a:extLst>
                </a:gridCol>
                <a:gridCol w="1782572">
                  <a:extLst>
                    <a:ext uri="{9D8B030D-6E8A-4147-A177-3AD203B41FA5}">
                      <a16:colId xmlns:a16="http://schemas.microsoft.com/office/drawing/2014/main" val="20001"/>
                    </a:ext>
                  </a:extLst>
                </a:gridCol>
              </a:tblGrid>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578879">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Ambient</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CN30-</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“5"(S/BLU) and CN30-“7"(W/GRY)</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6788" name="Rectangle 158"/>
          <p:cNvSpPr>
            <a:spLocks noChangeArrowheads="1"/>
          </p:cNvSpPr>
          <p:nvPr/>
        </p:nvSpPr>
        <p:spPr bwMode="auto">
          <a:xfrm>
            <a:off x="242888" y="5273675"/>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71" name="Rectangle 8"/>
          <p:cNvSpPr>
            <a:spLocks noChangeArrowheads="1"/>
          </p:cNvSpPr>
          <p:nvPr/>
        </p:nvSpPr>
        <p:spPr bwMode="auto">
          <a:xfrm>
            <a:off x="1101725" y="1662113"/>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6790" name="Line 117"/>
          <p:cNvSpPr>
            <a:spLocks noChangeShapeType="1"/>
          </p:cNvSpPr>
          <p:nvPr/>
        </p:nvSpPr>
        <p:spPr bwMode="auto">
          <a:xfrm>
            <a:off x="4367213" y="56134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1" name="Text Box 118"/>
          <p:cNvSpPr txBox="1">
            <a:spLocks noChangeArrowheads="1"/>
          </p:cNvSpPr>
          <p:nvPr/>
        </p:nvSpPr>
        <p:spPr bwMode="auto">
          <a:xfrm>
            <a:off x="4403725" y="55848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92" name="Line 155"/>
          <p:cNvSpPr>
            <a:spLocks noChangeShapeType="1"/>
          </p:cNvSpPr>
          <p:nvPr/>
        </p:nvSpPr>
        <p:spPr bwMode="auto">
          <a:xfrm>
            <a:off x="2898775" y="5165725"/>
            <a:ext cx="17621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3" name="Line 155"/>
          <p:cNvSpPr>
            <a:spLocks noChangeShapeType="1"/>
          </p:cNvSpPr>
          <p:nvPr/>
        </p:nvSpPr>
        <p:spPr bwMode="auto">
          <a:xfrm flipV="1">
            <a:off x="2882900" y="5202238"/>
            <a:ext cx="11113" cy="690562"/>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4" name="Line 155"/>
          <p:cNvSpPr>
            <a:spLocks noChangeShapeType="1"/>
          </p:cNvSpPr>
          <p:nvPr/>
        </p:nvSpPr>
        <p:spPr bwMode="auto">
          <a:xfrm>
            <a:off x="2782888" y="5953125"/>
            <a:ext cx="103187"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44" name="슬라이드 번호 개체 틀 16"/>
          <p:cNvSpPr>
            <a:spLocks noGrp="1"/>
          </p:cNvSpPr>
          <p:nvPr>
            <p:ph type="sldNum" sz="quarter" idx="12"/>
          </p:nvPr>
        </p:nvSpPr>
        <p:spPr>
          <a:xfrm>
            <a:off x="6553200" y="6472238"/>
            <a:ext cx="2133600" cy="265112"/>
          </a:xfrm>
        </p:spPr>
        <p:txBody>
          <a:bodyPr anchor="b"/>
          <a:lstStyle/>
          <a:p>
            <a:pPr>
              <a:defRPr/>
            </a:pPr>
            <a:fld id="{772FDAEE-E131-4475-9208-D471C7C5DD89}" type="slidenum">
              <a:rPr lang="en-US" altLang="ko-KR" smtClean="0"/>
              <a:pPr>
                <a:defRPr/>
              </a:pPr>
              <a:t>154</a:t>
            </a:fld>
            <a:endParaRPr lang="en-US" altLang="ko-KR" dirty="0"/>
          </a:p>
        </p:txBody>
      </p:sp>
      <p:sp>
        <p:nvSpPr>
          <p:cNvPr id="4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3" name="그림 2"/>
          <p:cNvPicPr>
            <a:picLocks noChangeAspect="1"/>
          </p:cNvPicPr>
          <p:nvPr/>
        </p:nvPicPr>
        <p:blipFill>
          <a:blip r:embed="rId2"/>
          <a:stretch>
            <a:fillRect/>
          </a:stretch>
        </p:blipFill>
        <p:spPr>
          <a:xfrm>
            <a:off x="1371599" y="1945144"/>
            <a:ext cx="733425" cy="609600"/>
          </a:xfrm>
          <a:prstGeom prst="rect">
            <a:avLst/>
          </a:prstGeom>
        </p:spPr>
      </p:pic>
    </p:spTree>
    <p:extLst>
      <p:ext uri="{BB962C8B-B14F-4D97-AF65-F5344CB8AC3E}">
        <p14:creationId xmlns:p14="http://schemas.microsoft.com/office/powerpoint/2010/main" val="882990042"/>
      </p:ext>
    </p:extLst>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7764"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FF0000"/>
              </a:solidFill>
              <a:latin typeface="Arial Black" pitchFamily="34" charset="0"/>
            </a:endParaRPr>
          </a:p>
        </p:txBody>
      </p:sp>
      <p:sp>
        <p:nvSpPr>
          <p:cNvPr id="117765" name="Line 117"/>
          <p:cNvSpPr>
            <a:spLocks noChangeShapeType="1"/>
          </p:cNvSpPr>
          <p:nvPr/>
        </p:nvSpPr>
        <p:spPr bwMode="auto">
          <a:xfrm>
            <a:off x="4367213" y="18002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66" name="Text Box 118"/>
          <p:cNvSpPr txBox="1">
            <a:spLocks noChangeArrowheads="1"/>
          </p:cNvSpPr>
          <p:nvPr/>
        </p:nvSpPr>
        <p:spPr bwMode="auto">
          <a:xfrm>
            <a:off x="4403725" y="17716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67" name="AutoShape 107"/>
          <p:cNvSpPr>
            <a:spLocks noChangeArrowheads="1"/>
          </p:cNvSpPr>
          <p:nvPr/>
        </p:nvSpPr>
        <p:spPr bwMode="auto">
          <a:xfrm>
            <a:off x="3078163" y="2068513"/>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68" name="Rectangle 108"/>
          <p:cNvSpPr>
            <a:spLocks noChangeArrowheads="1"/>
          </p:cNvSpPr>
          <p:nvPr/>
        </p:nvSpPr>
        <p:spPr bwMode="auto">
          <a:xfrm>
            <a:off x="3358545" y="2089150"/>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a:t>
            </a:r>
            <a:r>
              <a:rPr lang="en-US" altLang="ko-KR" sz="1200" b="1" dirty="0">
                <a:latin typeface="Arial" charset="0"/>
              </a:rPr>
              <a:t>3</a:t>
            </a:r>
            <a:r>
              <a:rPr lang="en-US" altLang="ko-KR" sz="1200" b="1" dirty="0" smtClean="0">
                <a:latin typeface="Arial" charset="0"/>
              </a:rPr>
              <a:t> </a:t>
            </a:r>
            <a:r>
              <a:rPr lang="en-US" altLang="ko-KR" sz="1200" b="1" dirty="0">
                <a:latin typeface="Arial" charset="0"/>
              </a:rPr>
              <a:t>is normal?</a:t>
            </a:r>
          </a:p>
        </p:txBody>
      </p:sp>
      <p:sp>
        <p:nvSpPr>
          <p:cNvPr id="117769" name="Line 109"/>
          <p:cNvSpPr>
            <a:spLocks noChangeShapeType="1"/>
          </p:cNvSpPr>
          <p:nvPr/>
        </p:nvSpPr>
        <p:spPr bwMode="auto">
          <a:xfrm>
            <a:off x="4370388" y="263048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0" name="Text Box 110"/>
          <p:cNvSpPr txBox="1">
            <a:spLocks noChangeArrowheads="1"/>
          </p:cNvSpPr>
          <p:nvPr/>
        </p:nvSpPr>
        <p:spPr bwMode="auto">
          <a:xfrm>
            <a:off x="4406900" y="26177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71" name="Line 111"/>
          <p:cNvSpPr>
            <a:spLocks noChangeShapeType="1"/>
          </p:cNvSpPr>
          <p:nvPr/>
        </p:nvSpPr>
        <p:spPr bwMode="auto">
          <a:xfrm>
            <a:off x="5662613" y="23510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2" name="Text Box 112"/>
          <p:cNvSpPr txBox="1">
            <a:spLocks noChangeArrowheads="1"/>
          </p:cNvSpPr>
          <p:nvPr/>
        </p:nvSpPr>
        <p:spPr bwMode="auto">
          <a:xfrm>
            <a:off x="5489575" y="21161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7773" name="Rectangle 113"/>
          <p:cNvSpPr>
            <a:spLocks noChangeArrowheads="1"/>
          </p:cNvSpPr>
          <p:nvPr/>
        </p:nvSpPr>
        <p:spPr bwMode="auto">
          <a:xfrm>
            <a:off x="3071813" y="288766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4" name="Rectangle 115"/>
          <p:cNvSpPr>
            <a:spLocks noChangeArrowheads="1"/>
          </p:cNvSpPr>
          <p:nvPr/>
        </p:nvSpPr>
        <p:spPr bwMode="auto">
          <a:xfrm>
            <a:off x="6497638" y="2041525"/>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5" name="Rectangle 116"/>
          <p:cNvSpPr>
            <a:spLocks noChangeArrowheads="1"/>
          </p:cNvSpPr>
          <p:nvPr/>
        </p:nvSpPr>
        <p:spPr bwMode="auto">
          <a:xfrm>
            <a:off x="6508750" y="209550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17776" name="Line 155"/>
          <p:cNvSpPr>
            <a:spLocks noChangeShapeType="1"/>
          </p:cNvSpPr>
          <p:nvPr/>
        </p:nvSpPr>
        <p:spPr bwMode="auto">
          <a:xfrm>
            <a:off x="2798763" y="2339975"/>
            <a:ext cx="276225"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90" name="Group 171"/>
          <p:cNvGraphicFramePr>
            <a:graphicFrameLocks noGrp="1"/>
          </p:cNvGraphicFramePr>
          <p:nvPr>
            <p:extLst/>
          </p:nvPr>
        </p:nvGraphicFramePr>
        <p:xfrm>
          <a:off x="206375" y="2046288"/>
          <a:ext cx="2586038" cy="731837"/>
        </p:xfrm>
        <a:graphic>
          <a:graphicData uri="http://schemas.openxmlformats.org/drawingml/2006/table">
            <a:tbl>
              <a:tblPr/>
              <a:tblGrid>
                <a:gridCol w="2586038">
                  <a:extLst>
                    <a:ext uri="{9D8B030D-6E8A-4147-A177-3AD203B41FA5}">
                      <a16:colId xmlns:a16="http://schemas.microsoft.com/office/drawing/2014/main" val="20000"/>
                    </a:ext>
                  </a:extLst>
                </a:gridCol>
              </a:tblGrid>
              <a:tr h="731837">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#3 is the same as the value between CN30-“5"(S/BLU) and CN30-“7"(W/GRY) of the CN30 on MAIN PBA.</a:t>
                      </a:r>
                    </a:p>
                  </a:txBody>
                  <a:tcPr marL="91453" marR="91453" marT="45740" marB="4574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7783" name="Rectangle 114"/>
          <p:cNvSpPr>
            <a:spLocks noChangeArrowheads="1"/>
          </p:cNvSpPr>
          <p:nvPr/>
        </p:nvSpPr>
        <p:spPr bwMode="auto">
          <a:xfrm>
            <a:off x="2924175" y="2944813"/>
            <a:ext cx="29051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20" name="슬라이드 번호 개체 틀 16"/>
          <p:cNvSpPr>
            <a:spLocks noGrp="1"/>
          </p:cNvSpPr>
          <p:nvPr>
            <p:ph type="sldNum" sz="quarter" idx="12"/>
          </p:nvPr>
        </p:nvSpPr>
        <p:spPr>
          <a:xfrm>
            <a:off x="6553200" y="6472238"/>
            <a:ext cx="2133600" cy="265112"/>
          </a:xfrm>
        </p:spPr>
        <p:txBody>
          <a:bodyPr anchor="b"/>
          <a:lstStyle/>
          <a:p>
            <a:pPr>
              <a:defRPr/>
            </a:pPr>
            <a:fld id="{0A539DA7-BEB5-4380-802B-638F65004806}" type="slidenum">
              <a:rPr lang="en-US" altLang="ko-KR" smtClean="0"/>
              <a:pPr>
                <a:defRPr/>
              </a:pPr>
              <a:t>155</a:t>
            </a:fld>
            <a:endParaRPr lang="en-US" altLang="ko-KR" dirty="0"/>
          </a:p>
        </p:txBody>
      </p:sp>
      <p:sp>
        <p:nvSpPr>
          <p:cNvPr id="2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1561251820"/>
      </p:ext>
    </p:extLst>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8787" name="Rectangle 3"/>
          <p:cNvSpPr>
            <a:spLocks noChangeArrowheads="1"/>
          </p:cNvSpPr>
          <p:nvPr/>
        </p:nvSpPr>
        <p:spPr bwMode="auto">
          <a:xfrm>
            <a:off x="827088" y="1347788"/>
            <a:ext cx="520283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3) When the F-Sensor is defective (Twin / Bespoke Mono C,D)</a:t>
            </a:r>
          </a:p>
        </p:txBody>
      </p:sp>
      <p:sp>
        <p:nvSpPr>
          <p:cNvPr id="118788"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18789" name="Line 4"/>
          <p:cNvSpPr>
            <a:spLocks noChangeShapeType="1"/>
          </p:cNvSpPr>
          <p:nvPr/>
        </p:nvSpPr>
        <p:spPr bwMode="auto">
          <a:xfrm>
            <a:off x="4367213" y="25638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0" name="AutoShape 5"/>
          <p:cNvSpPr>
            <a:spLocks noChangeArrowheads="1"/>
          </p:cNvSpPr>
          <p:nvPr/>
        </p:nvSpPr>
        <p:spPr bwMode="auto">
          <a:xfrm>
            <a:off x="3074988" y="280670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1" name="Rectangle 6"/>
          <p:cNvSpPr>
            <a:spLocks noChangeArrowheads="1"/>
          </p:cNvSpPr>
          <p:nvPr/>
        </p:nvSpPr>
        <p:spPr bwMode="auto">
          <a:xfrm>
            <a:off x="3263900" y="2978150"/>
            <a:ext cx="2195513"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Connector</a:t>
            </a:r>
          </a:p>
          <a:p>
            <a:pPr algn="ctr" eaLnBrk="1" hangingPunct="1">
              <a:lnSpc>
                <a:spcPct val="70000"/>
              </a:lnSpc>
              <a:spcBef>
                <a:spcPct val="20000"/>
              </a:spcBef>
            </a:pPr>
            <a:r>
              <a:rPr lang="en-US" altLang="ko-KR" sz="1200" b="1" dirty="0" smtClean="0">
                <a:latin typeface="Arial" charset="0"/>
              </a:rPr>
              <a:t>CN1 </a:t>
            </a:r>
            <a:r>
              <a:rPr lang="en-US" altLang="ko-KR" sz="1200" b="1" dirty="0">
                <a:latin typeface="Arial" charset="0"/>
              </a:rPr>
              <a:t>is inserted properly?</a:t>
            </a:r>
          </a:p>
        </p:txBody>
      </p:sp>
      <p:sp>
        <p:nvSpPr>
          <p:cNvPr id="118792" name="Line 7"/>
          <p:cNvSpPr>
            <a:spLocks noChangeShapeType="1"/>
          </p:cNvSpPr>
          <p:nvPr/>
        </p:nvSpPr>
        <p:spPr bwMode="auto">
          <a:xfrm flipH="1">
            <a:off x="4367213" y="3595688"/>
            <a:ext cx="0" cy="7731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3" name="AutoShape 8"/>
          <p:cNvSpPr>
            <a:spLocks noChangeArrowheads="1"/>
          </p:cNvSpPr>
          <p:nvPr/>
        </p:nvSpPr>
        <p:spPr bwMode="auto">
          <a:xfrm>
            <a:off x="3074988" y="439737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4" name="Line 10"/>
          <p:cNvSpPr>
            <a:spLocks noChangeShapeType="1"/>
          </p:cNvSpPr>
          <p:nvPr/>
        </p:nvSpPr>
        <p:spPr bwMode="auto">
          <a:xfrm>
            <a:off x="4367213" y="4911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5" name="Text Box 11"/>
          <p:cNvSpPr txBox="1">
            <a:spLocks noChangeArrowheads="1"/>
          </p:cNvSpPr>
          <p:nvPr/>
        </p:nvSpPr>
        <p:spPr bwMode="auto">
          <a:xfrm>
            <a:off x="4403725" y="3967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8796" name="Rectangle 12"/>
          <p:cNvSpPr>
            <a:spLocks noChangeArrowheads="1"/>
          </p:cNvSpPr>
          <p:nvPr/>
        </p:nvSpPr>
        <p:spPr bwMode="auto">
          <a:xfrm>
            <a:off x="6494463" y="2935288"/>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7" name="Line 13"/>
          <p:cNvSpPr>
            <a:spLocks noChangeShapeType="1"/>
          </p:cNvSpPr>
          <p:nvPr/>
        </p:nvSpPr>
        <p:spPr bwMode="auto">
          <a:xfrm>
            <a:off x="5659438" y="31845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8" name="Rectangle 14"/>
          <p:cNvSpPr>
            <a:spLocks noChangeArrowheads="1"/>
          </p:cNvSpPr>
          <p:nvPr/>
        </p:nvSpPr>
        <p:spPr bwMode="auto">
          <a:xfrm>
            <a:off x="6508750" y="2955925"/>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18799" name="Text Box 15"/>
          <p:cNvSpPr txBox="1">
            <a:spLocks noChangeArrowheads="1"/>
          </p:cNvSpPr>
          <p:nvPr/>
        </p:nvSpPr>
        <p:spPr bwMode="auto">
          <a:xfrm>
            <a:off x="5486400" y="294957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8800" name="Text Box 16"/>
          <p:cNvSpPr txBox="1">
            <a:spLocks noChangeArrowheads="1"/>
          </p:cNvSpPr>
          <p:nvPr/>
        </p:nvSpPr>
        <p:spPr bwMode="auto">
          <a:xfrm>
            <a:off x="4403725" y="4879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8801" name="Rectangle 17"/>
          <p:cNvSpPr>
            <a:spLocks noChangeArrowheads="1"/>
          </p:cNvSpPr>
          <p:nvPr/>
        </p:nvSpPr>
        <p:spPr bwMode="auto">
          <a:xfrm>
            <a:off x="6494463" y="449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2" name="Line 18"/>
          <p:cNvSpPr>
            <a:spLocks noChangeShapeType="1"/>
          </p:cNvSpPr>
          <p:nvPr/>
        </p:nvSpPr>
        <p:spPr bwMode="auto">
          <a:xfrm>
            <a:off x="5659438" y="4654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03" name="Rectangle 19"/>
          <p:cNvSpPr>
            <a:spLocks noChangeArrowheads="1"/>
          </p:cNvSpPr>
          <p:nvPr/>
        </p:nvSpPr>
        <p:spPr bwMode="auto">
          <a:xfrm>
            <a:off x="6505575" y="451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8804" name="Text Box 20"/>
          <p:cNvSpPr txBox="1">
            <a:spLocks noChangeArrowheads="1"/>
          </p:cNvSpPr>
          <p:nvPr/>
        </p:nvSpPr>
        <p:spPr bwMode="auto">
          <a:xfrm>
            <a:off x="5486400" y="44196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8805" name="AutoShape 26"/>
          <p:cNvSpPr>
            <a:spLocks noChangeArrowheads="1"/>
          </p:cNvSpPr>
          <p:nvPr/>
        </p:nvSpPr>
        <p:spPr bwMode="auto">
          <a:xfrm>
            <a:off x="3074988" y="5119688"/>
            <a:ext cx="2584450" cy="10953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6" name="Rectangle 27"/>
          <p:cNvSpPr>
            <a:spLocks noChangeArrowheads="1"/>
          </p:cNvSpPr>
          <p:nvPr/>
        </p:nvSpPr>
        <p:spPr bwMode="auto">
          <a:xfrm>
            <a:off x="3235619" y="5373688"/>
            <a:ext cx="2429874" cy="611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CN1-“13"(ORG)</a:t>
            </a:r>
            <a:endParaRPr lang="en-US" altLang="ko-KR" sz="1200" b="1" dirty="0">
              <a:latin typeface="Arial" charset="0"/>
            </a:endParaRPr>
          </a:p>
          <a:p>
            <a:pPr algn="ctr" eaLnBrk="1" hangingPunct="1">
              <a:lnSpc>
                <a:spcPct val="80000"/>
              </a:lnSpc>
              <a:spcBef>
                <a:spcPct val="20000"/>
              </a:spcBef>
            </a:pPr>
            <a:r>
              <a:rPr lang="en-US" altLang="ko-KR" sz="1200" b="1" dirty="0">
                <a:latin typeface="Arial" charset="0"/>
              </a:rPr>
              <a:t>and </a:t>
            </a:r>
            <a:r>
              <a:rPr lang="en-US" altLang="ko-KR" sz="1200" b="1" dirty="0" smtClean="0">
                <a:latin typeface="Arial" charset="0"/>
              </a:rPr>
              <a:t>CN1-“15"(</a:t>
            </a:r>
            <a:r>
              <a:rPr lang="en-US" altLang="ko-KR" sz="1200" b="1" dirty="0">
                <a:latin typeface="Arial" charset="0"/>
              </a:rPr>
              <a:t>GRY) is normal?</a:t>
            </a:r>
          </a:p>
        </p:txBody>
      </p:sp>
      <p:sp>
        <p:nvSpPr>
          <p:cNvPr id="118807" name="Rectangle 28"/>
          <p:cNvSpPr>
            <a:spLocks noChangeArrowheads="1"/>
          </p:cNvSpPr>
          <p:nvPr/>
        </p:nvSpPr>
        <p:spPr bwMode="auto">
          <a:xfrm>
            <a:off x="6494463" y="551021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8" name="Line 29"/>
          <p:cNvSpPr>
            <a:spLocks noChangeShapeType="1"/>
          </p:cNvSpPr>
          <p:nvPr/>
        </p:nvSpPr>
        <p:spPr bwMode="auto">
          <a:xfrm>
            <a:off x="5659438" y="56721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09" name="Rectangle 30"/>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18810" name="Text Box 31"/>
          <p:cNvSpPr txBox="1">
            <a:spLocks noChangeArrowheads="1"/>
          </p:cNvSpPr>
          <p:nvPr/>
        </p:nvSpPr>
        <p:spPr bwMode="auto">
          <a:xfrm>
            <a:off x="5602288" y="5251450"/>
            <a:ext cx="2159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8811" name="Line 32"/>
          <p:cNvSpPr>
            <a:spLocks noChangeShapeType="1"/>
          </p:cNvSpPr>
          <p:nvPr/>
        </p:nvSpPr>
        <p:spPr bwMode="auto">
          <a:xfrm>
            <a:off x="2817813" y="4649788"/>
            <a:ext cx="284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5" name="Group 33"/>
          <p:cNvGraphicFramePr>
            <a:graphicFrameLocks noGrp="1"/>
          </p:cNvGraphicFramePr>
          <p:nvPr>
            <p:extLst/>
          </p:nvPr>
        </p:nvGraphicFramePr>
        <p:xfrm>
          <a:off x="198438" y="4222750"/>
          <a:ext cx="2606675" cy="620713"/>
        </p:xfrm>
        <a:graphic>
          <a:graphicData uri="http://schemas.openxmlformats.org/drawingml/2006/table">
            <a:tbl>
              <a:tblPr/>
              <a:tblGrid>
                <a:gridCol w="2606675">
                  <a:extLst>
                    <a:ext uri="{9D8B030D-6E8A-4147-A177-3AD203B41FA5}">
                      <a16:colId xmlns:a16="http://schemas.microsoft.com/office/drawing/2014/main" val="20000"/>
                    </a:ext>
                  </a:extLst>
                </a:gridCol>
              </a:tblGrid>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 : Between CN1 #13 and #15</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0"/>
                  </a:ext>
                </a:extLst>
              </a:tr>
            </a:tbl>
          </a:graphicData>
        </a:graphic>
      </p:graphicFrame>
      <p:sp>
        <p:nvSpPr>
          <p:cNvPr id="118818" name="Line 41"/>
          <p:cNvSpPr>
            <a:spLocks noChangeShapeType="1"/>
          </p:cNvSpPr>
          <p:nvPr/>
        </p:nvSpPr>
        <p:spPr bwMode="auto">
          <a:xfrm>
            <a:off x="2790825" y="56673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19" name="Rectangle 145"/>
          <p:cNvSpPr>
            <a:spLocks noChangeArrowheads="1"/>
          </p:cNvSpPr>
          <p:nvPr/>
        </p:nvSpPr>
        <p:spPr bwMode="auto">
          <a:xfrm>
            <a:off x="209550" y="4973638"/>
            <a:ext cx="2613025" cy="252412"/>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8" name="Group 160"/>
          <p:cNvGraphicFramePr>
            <a:graphicFrameLocks noGrp="1"/>
          </p:cNvGraphicFramePr>
          <p:nvPr>
            <p:extLst/>
          </p:nvPr>
        </p:nvGraphicFramePr>
        <p:xfrm>
          <a:off x="209550" y="5264150"/>
          <a:ext cx="2597150" cy="1036639"/>
        </p:xfrm>
        <a:graphic>
          <a:graphicData uri="http://schemas.openxmlformats.org/drawingml/2006/table">
            <a:tbl>
              <a:tblPr/>
              <a:tblGrid>
                <a:gridCol w="522288">
                  <a:extLst>
                    <a:ext uri="{9D8B030D-6E8A-4147-A177-3AD203B41FA5}">
                      <a16:colId xmlns:a16="http://schemas.microsoft.com/office/drawing/2014/main" val="20000"/>
                    </a:ext>
                  </a:extLst>
                </a:gridCol>
                <a:gridCol w="2074862">
                  <a:extLst>
                    <a:ext uri="{9D8B030D-6E8A-4147-A177-3AD203B41FA5}">
                      <a16:colId xmlns:a16="http://schemas.microsoft.com/office/drawing/2014/main" val="20001"/>
                    </a:ext>
                  </a:extLst>
                </a:gridCol>
              </a:tblGrid>
              <a:tr h="304894">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smtClean="0">
                          <a:ln>
                            <a:noFill/>
                          </a:ln>
                          <a:solidFill>
                            <a:schemeClr val="tx1"/>
                          </a:solidFill>
                          <a:effectLst/>
                          <a:latin typeface="Arial" charset="0"/>
                          <a:ea typeface="돋움" pitchFamily="50" charset="-127"/>
                        </a:rPr>
                        <a:t>Sensor MICOM/Connector #</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26851">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charset="0"/>
                          <a:ea typeface="돋움" pitchFamily="50" charset="-127"/>
                        </a:rPr>
                        <a:t>F</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Between Connector CN1-</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“13"(ORG) and CN30-“15"(GRY)</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304894">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charset="0"/>
                          <a:ea typeface="돋움" pitchFamily="50" charset="-127"/>
                        </a:rPr>
                        <a:t>Voltage : Between 4.6V ~ 0.6V</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8832" name="Rectangle 158"/>
          <p:cNvSpPr>
            <a:spLocks noChangeArrowheads="1"/>
          </p:cNvSpPr>
          <p:nvPr/>
        </p:nvSpPr>
        <p:spPr bwMode="auto">
          <a:xfrm>
            <a:off x="255588" y="4946650"/>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18833" name="Rectangle 10"/>
          <p:cNvSpPr>
            <a:spLocks noChangeArrowheads="1"/>
          </p:cNvSpPr>
          <p:nvPr/>
        </p:nvSpPr>
        <p:spPr bwMode="auto">
          <a:xfrm>
            <a:off x="3678238" y="4470400"/>
            <a:ext cx="1390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F Sensor is</a:t>
            </a:r>
          </a:p>
          <a:p>
            <a:pPr algn="ctr" eaLnBrk="1" hangingPunct="1">
              <a:lnSpc>
                <a:spcPct val="80000"/>
              </a:lnSpc>
              <a:spcBef>
                <a:spcPct val="20000"/>
              </a:spcBef>
            </a:pPr>
            <a:r>
              <a:rPr lang="en-US" altLang="ko-KR" sz="1200" b="1">
                <a:latin typeface="Arial" charset="0"/>
              </a:rPr>
              <a:t>normal?</a:t>
            </a:r>
          </a:p>
        </p:txBody>
      </p:sp>
      <p:sp>
        <p:nvSpPr>
          <p:cNvPr id="71" name="Rectangle 8"/>
          <p:cNvSpPr>
            <a:spLocks noChangeArrowheads="1"/>
          </p:cNvSpPr>
          <p:nvPr/>
        </p:nvSpPr>
        <p:spPr bwMode="auto">
          <a:xfrm>
            <a:off x="1200150" y="1638300"/>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8835" name="AutoShape 3"/>
          <p:cNvSpPr>
            <a:spLocks noChangeArrowheads="1"/>
          </p:cNvSpPr>
          <p:nvPr/>
        </p:nvSpPr>
        <p:spPr bwMode="auto">
          <a:xfrm>
            <a:off x="3578225" y="21717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36" name="Text Box 4"/>
          <p:cNvSpPr txBox="1">
            <a:spLocks noChangeArrowheads="1"/>
          </p:cNvSpPr>
          <p:nvPr/>
        </p:nvSpPr>
        <p:spPr bwMode="auto">
          <a:xfrm>
            <a:off x="4106863" y="22161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8837" name="Line 10"/>
          <p:cNvSpPr>
            <a:spLocks noChangeShapeType="1"/>
          </p:cNvSpPr>
          <p:nvPr/>
        </p:nvSpPr>
        <p:spPr bwMode="auto">
          <a:xfrm>
            <a:off x="4367213" y="62118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38" name="Text Box 16"/>
          <p:cNvSpPr txBox="1">
            <a:spLocks noChangeArrowheads="1"/>
          </p:cNvSpPr>
          <p:nvPr/>
        </p:nvSpPr>
        <p:spPr bwMode="auto">
          <a:xfrm>
            <a:off x="4403725" y="62023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42" name="슬라이드 번호 개체 틀 16"/>
          <p:cNvSpPr>
            <a:spLocks noGrp="1"/>
          </p:cNvSpPr>
          <p:nvPr>
            <p:ph type="sldNum" sz="quarter" idx="12"/>
          </p:nvPr>
        </p:nvSpPr>
        <p:spPr>
          <a:xfrm>
            <a:off x="6553200" y="6472238"/>
            <a:ext cx="2133600" cy="265112"/>
          </a:xfrm>
        </p:spPr>
        <p:txBody>
          <a:bodyPr anchor="b"/>
          <a:lstStyle/>
          <a:p>
            <a:pPr>
              <a:defRPr/>
            </a:pPr>
            <a:fld id="{9EE9FF17-2494-41EA-9177-302F0395A859}" type="slidenum">
              <a:rPr lang="en-US" altLang="ko-KR" smtClean="0"/>
              <a:pPr>
                <a:defRPr/>
              </a:pPr>
              <a:t>156</a:t>
            </a:fld>
            <a:endParaRPr lang="en-US" altLang="ko-KR" dirty="0"/>
          </a:p>
        </p:txBody>
      </p:sp>
      <p:pic>
        <p:nvPicPr>
          <p:cNvPr id="45" name="그림 44"/>
          <p:cNvPicPr>
            <a:picLocks noChangeAspect="1"/>
          </p:cNvPicPr>
          <p:nvPr/>
        </p:nvPicPr>
        <p:blipFill>
          <a:blip r:embed="rId2"/>
          <a:stretch>
            <a:fillRect/>
          </a:stretch>
        </p:blipFill>
        <p:spPr>
          <a:xfrm>
            <a:off x="1460499" y="1936423"/>
            <a:ext cx="752475" cy="609600"/>
          </a:xfrm>
          <a:prstGeom prst="rect">
            <a:avLst/>
          </a:prstGeom>
        </p:spPr>
      </p:pic>
    </p:spTree>
    <p:extLst>
      <p:ext uri="{BB962C8B-B14F-4D97-AF65-F5344CB8AC3E}">
        <p14:creationId xmlns:p14="http://schemas.microsoft.com/office/powerpoint/2010/main" val="2475999609"/>
      </p:ext>
    </p:extLst>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9811"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19812" name="AutoShape 19"/>
          <p:cNvSpPr>
            <a:spLocks noChangeArrowheads="1"/>
          </p:cNvSpPr>
          <p:nvPr/>
        </p:nvSpPr>
        <p:spPr bwMode="auto">
          <a:xfrm>
            <a:off x="3078163" y="1933575"/>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13" name="Rectangle 20"/>
          <p:cNvSpPr>
            <a:spLocks noChangeArrowheads="1"/>
          </p:cNvSpPr>
          <p:nvPr/>
        </p:nvSpPr>
        <p:spPr bwMode="auto">
          <a:xfrm>
            <a:off x="3358545" y="1954213"/>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#8 is </a:t>
            </a:r>
            <a:r>
              <a:rPr lang="en-US" altLang="ko-KR" sz="1200" b="1" dirty="0">
                <a:latin typeface="Arial" charset="0"/>
              </a:rPr>
              <a:t>normal?</a:t>
            </a:r>
          </a:p>
        </p:txBody>
      </p:sp>
      <p:sp>
        <p:nvSpPr>
          <p:cNvPr id="119814" name="Line 21"/>
          <p:cNvSpPr>
            <a:spLocks noChangeShapeType="1"/>
          </p:cNvSpPr>
          <p:nvPr/>
        </p:nvSpPr>
        <p:spPr bwMode="auto">
          <a:xfrm>
            <a:off x="4370388" y="25050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15" name="Text Box 22"/>
          <p:cNvSpPr txBox="1">
            <a:spLocks noChangeArrowheads="1"/>
          </p:cNvSpPr>
          <p:nvPr/>
        </p:nvSpPr>
        <p:spPr bwMode="auto">
          <a:xfrm>
            <a:off x="4406900" y="25019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9816" name="Line 23"/>
          <p:cNvSpPr>
            <a:spLocks noChangeShapeType="1"/>
          </p:cNvSpPr>
          <p:nvPr/>
        </p:nvSpPr>
        <p:spPr bwMode="auto">
          <a:xfrm>
            <a:off x="5662613" y="22161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17" name="Text Box 24"/>
          <p:cNvSpPr txBox="1">
            <a:spLocks noChangeArrowheads="1"/>
          </p:cNvSpPr>
          <p:nvPr/>
        </p:nvSpPr>
        <p:spPr bwMode="auto">
          <a:xfrm>
            <a:off x="5489575" y="19812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9818" name="Rectangle 27"/>
          <p:cNvSpPr>
            <a:spLocks noChangeArrowheads="1"/>
          </p:cNvSpPr>
          <p:nvPr/>
        </p:nvSpPr>
        <p:spPr bwMode="auto">
          <a:xfrm>
            <a:off x="6497638" y="1924050"/>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19" name="Rectangle 28"/>
          <p:cNvSpPr>
            <a:spLocks noChangeArrowheads="1"/>
          </p:cNvSpPr>
          <p:nvPr/>
        </p:nvSpPr>
        <p:spPr bwMode="auto">
          <a:xfrm>
            <a:off x="6508750" y="197802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19820" name="Line 29"/>
          <p:cNvSpPr>
            <a:spLocks noChangeShapeType="1"/>
          </p:cNvSpPr>
          <p:nvPr/>
        </p:nvSpPr>
        <p:spPr bwMode="auto">
          <a:xfrm>
            <a:off x="4367213" y="1619250"/>
            <a:ext cx="0" cy="3095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21" name="Text Box 30"/>
          <p:cNvSpPr txBox="1">
            <a:spLocks noChangeArrowheads="1"/>
          </p:cNvSpPr>
          <p:nvPr/>
        </p:nvSpPr>
        <p:spPr bwMode="auto">
          <a:xfrm>
            <a:off x="4403725" y="161925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9822" name="Line 31"/>
          <p:cNvSpPr>
            <a:spLocks noChangeShapeType="1"/>
          </p:cNvSpPr>
          <p:nvPr/>
        </p:nvSpPr>
        <p:spPr bwMode="auto">
          <a:xfrm>
            <a:off x="2790825" y="22050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8" name="Group 32"/>
          <p:cNvGraphicFramePr>
            <a:graphicFrameLocks noGrp="1"/>
          </p:cNvGraphicFramePr>
          <p:nvPr>
            <p:extLst/>
          </p:nvPr>
        </p:nvGraphicFramePr>
        <p:xfrm>
          <a:off x="350838" y="1893888"/>
          <a:ext cx="2454275" cy="620712"/>
        </p:xfrm>
        <a:graphic>
          <a:graphicData uri="http://schemas.openxmlformats.org/drawingml/2006/table">
            <a:tbl>
              <a:tblPr/>
              <a:tblGrid>
                <a:gridCol w="2454275">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IC10 MICOM # 8 is the same as the value between CN1-“13"(BRN) and CN1-“15"(GRY)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9829" name="Rectangle 113"/>
          <p:cNvSpPr>
            <a:spLocks noChangeArrowheads="1"/>
          </p:cNvSpPr>
          <p:nvPr/>
        </p:nvSpPr>
        <p:spPr bwMode="auto">
          <a:xfrm>
            <a:off x="3071813" y="277971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30" name="Rectangle 114"/>
          <p:cNvSpPr>
            <a:spLocks noChangeArrowheads="1"/>
          </p:cNvSpPr>
          <p:nvPr/>
        </p:nvSpPr>
        <p:spPr bwMode="auto">
          <a:xfrm>
            <a:off x="2924175" y="2828925"/>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19" name="슬라이드 번호 개체 틀 16"/>
          <p:cNvSpPr>
            <a:spLocks noGrp="1"/>
          </p:cNvSpPr>
          <p:nvPr>
            <p:ph type="sldNum" sz="quarter" idx="12"/>
          </p:nvPr>
        </p:nvSpPr>
        <p:spPr>
          <a:xfrm>
            <a:off x="6553200" y="6472238"/>
            <a:ext cx="2133600" cy="265112"/>
          </a:xfrm>
        </p:spPr>
        <p:txBody>
          <a:bodyPr anchor="b"/>
          <a:lstStyle/>
          <a:p>
            <a:pPr>
              <a:defRPr/>
            </a:pPr>
            <a:fld id="{9CA078D4-49CF-4C0F-8AAD-23BAAE5FFC42}" type="slidenum">
              <a:rPr lang="en-US" altLang="ko-KR" smtClean="0"/>
              <a:pPr>
                <a:defRPr/>
              </a:pPr>
              <a:t>157</a:t>
            </a:fld>
            <a:endParaRPr lang="en-US" altLang="ko-KR" dirty="0"/>
          </a:p>
        </p:txBody>
      </p:sp>
    </p:spTree>
    <p:extLst>
      <p:ext uri="{BB962C8B-B14F-4D97-AF65-F5344CB8AC3E}">
        <p14:creationId xmlns:p14="http://schemas.microsoft.com/office/powerpoint/2010/main" val="1179771806"/>
      </p:ext>
    </p:extLst>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8787" name="Rectangle 3"/>
          <p:cNvSpPr>
            <a:spLocks noChangeArrowheads="1"/>
          </p:cNvSpPr>
          <p:nvPr/>
        </p:nvSpPr>
        <p:spPr bwMode="auto">
          <a:xfrm>
            <a:off x="827088" y="1347788"/>
            <a:ext cx="59423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3) When the F-Sensor is </a:t>
            </a:r>
            <a:r>
              <a:rPr lang="en-US" altLang="ko-KR" sz="1400" b="1" dirty="0" smtClean="0">
                <a:solidFill>
                  <a:schemeClr val="tx1"/>
                </a:solidFill>
                <a:latin typeface="Arial" charset="0"/>
                <a:ea typeface="돋움체" pitchFamily="49" charset="-127"/>
              </a:rPr>
              <a:t>defective </a:t>
            </a:r>
            <a:r>
              <a:rPr lang="it-IT" altLang="ko-KR" sz="1400" b="1" dirty="0">
                <a:solidFill>
                  <a:schemeClr val="tx1"/>
                </a:solidFill>
                <a:latin typeface="Arial" charset="0"/>
                <a:ea typeface="돋움체" pitchFamily="49" charset="-127"/>
              </a:rPr>
              <a:t>(Mono C,D,E,F / Bespoke Mono E,F)</a:t>
            </a:r>
            <a:endParaRPr lang="en-US" altLang="ko-KR" sz="1400" b="1" dirty="0">
              <a:solidFill>
                <a:schemeClr val="tx1"/>
              </a:solidFill>
              <a:latin typeface="Arial" charset="0"/>
              <a:ea typeface="돋움체" pitchFamily="49" charset="-127"/>
            </a:endParaRPr>
          </a:p>
        </p:txBody>
      </p:sp>
      <p:sp>
        <p:nvSpPr>
          <p:cNvPr id="118788"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FF0000"/>
              </a:solidFill>
              <a:latin typeface="Arial Black" pitchFamily="34" charset="0"/>
            </a:endParaRPr>
          </a:p>
        </p:txBody>
      </p:sp>
      <p:sp>
        <p:nvSpPr>
          <p:cNvPr id="118789" name="Line 4"/>
          <p:cNvSpPr>
            <a:spLocks noChangeShapeType="1"/>
          </p:cNvSpPr>
          <p:nvPr/>
        </p:nvSpPr>
        <p:spPr bwMode="auto">
          <a:xfrm>
            <a:off x="4367213" y="25638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0" name="AutoShape 5"/>
          <p:cNvSpPr>
            <a:spLocks noChangeArrowheads="1"/>
          </p:cNvSpPr>
          <p:nvPr/>
        </p:nvSpPr>
        <p:spPr bwMode="auto">
          <a:xfrm>
            <a:off x="3074988" y="280670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1" name="Rectangle 6"/>
          <p:cNvSpPr>
            <a:spLocks noChangeArrowheads="1"/>
          </p:cNvSpPr>
          <p:nvPr/>
        </p:nvSpPr>
        <p:spPr bwMode="auto">
          <a:xfrm>
            <a:off x="3263900" y="2978150"/>
            <a:ext cx="2195513"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MAIN PCB Connector</a:t>
            </a:r>
          </a:p>
          <a:p>
            <a:pPr algn="ctr" eaLnBrk="1" hangingPunct="1">
              <a:lnSpc>
                <a:spcPct val="70000"/>
              </a:lnSpc>
              <a:spcBef>
                <a:spcPct val="20000"/>
              </a:spcBef>
            </a:pPr>
            <a:r>
              <a:rPr lang="en-US" altLang="ko-KR" sz="1200" b="1">
                <a:latin typeface="Arial" charset="0"/>
              </a:rPr>
              <a:t>CN30 is inserted properly?</a:t>
            </a:r>
          </a:p>
        </p:txBody>
      </p:sp>
      <p:sp>
        <p:nvSpPr>
          <p:cNvPr id="118792" name="Line 7"/>
          <p:cNvSpPr>
            <a:spLocks noChangeShapeType="1"/>
          </p:cNvSpPr>
          <p:nvPr/>
        </p:nvSpPr>
        <p:spPr bwMode="auto">
          <a:xfrm flipH="1">
            <a:off x="4367213" y="3595688"/>
            <a:ext cx="0" cy="7731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3" name="AutoShape 8"/>
          <p:cNvSpPr>
            <a:spLocks noChangeArrowheads="1"/>
          </p:cNvSpPr>
          <p:nvPr/>
        </p:nvSpPr>
        <p:spPr bwMode="auto">
          <a:xfrm>
            <a:off x="3074988" y="439737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4" name="Line 10"/>
          <p:cNvSpPr>
            <a:spLocks noChangeShapeType="1"/>
          </p:cNvSpPr>
          <p:nvPr/>
        </p:nvSpPr>
        <p:spPr bwMode="auto">
          <a:xfrm>
            <a:off x="4367213" y="4911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5" name="Text Box 11"/>
          <p:cNvSpPr txBox="1">
            <a:spLocks noChangeArrowheads="1"/>
          </p:cNvSpPr>
          <p:nvPr/>
        </p:nvSpPr>
        <p:spPr bwMode="auto">
          <a:xfrm>
            <a:off x="4403725" y="3967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8796" name="Rectangle 12"/>
          <p:cNvSpPr>
            <a:spLocks noChangeArrowheads="1"/>
          </p:cNvSpPr>
          <p:nvPr/>
        </p:nvSpPr>
        <p:spPr bwMode="auto">
          <a:xfrm>
            <a:off x="6494463" y="2935288"/>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797" name="Line 13"/>
          <p:cNvSpPr>
            <a:spLocks noChangeShapeType="1"/>
          </p:cNvSpPr>
          <p:nvPr/>
        </p:nvSpPr>
        <p:spPr bwMode="auto">
          <a:xfrm>
            <a:off x="5659438" y="31845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798" name="Rectangle 14"/>
          <p:cNvSpPr>
            <a:spLocks noChangeArrowheads="1"/>
          </p:cNvSpPr>
          <p:nvPr/>
        </p:nvSpPr>
        <p:spPr bwMode="auto">
          <a:xfrm>
            <a:off x="6508750" y="2955925"/>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18799" name="Text Box 15"/>
          <p:cNvSpPr txBox="1">
            <a:spLocks noChangeArrowheads="1"/>
          </p:cNvSpPr>
          <p:nvPr/>
        </p:nvSpPr>
        <p:spPr bwMode="auto">
          <a:xfrm>
            <a:off x="5486400" y="294957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8800" name="Text Box 16"/>
          <p:cNvSpPr txBox="1">
            <a:spLocks noChangeArrowheads="1"/>
          </p:cNvSpPr>
          <p:nvPr/>
        </p:nvSpPr>
        <p:spPr bwMode="auto">
          <a:xfrm>
            <a:off x="4403725" y="4879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8801" name="Rectangle 17"/>
          <p:cNvSpPr>
            <a:spLocks noChangeArrowheads="1"/>
          </p:cNvSpPr>
          <p:nvPr/>
        </p:nvSpPr>
        <p:spPr bwMode="auto">
          <a:xfrm>
            <a:off x="6494463" y="449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2" name="Line 18"/>
          <p:cNvSpPr>
            <a:spLocks noChangeShapeType="1"/>
          </p:cNvSpPr>
          <p:nvPr/>
        </p:nvSpPr>
        <p:spPr bwMode="auto">
          <a:xfrm>
            <a:off x="5659438" y="4654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03" name="Rectangle 19"/>
          <p:cNvSpPr>
            <a:spLocks noChangeArrowheads="1"/>
          </p:cNvSpPr>
          <p:nvPr/>
        </p:nvSpPr>
        <p:spPr bwMode="auto">
          <a:xfrm>
            <a:off x="6505575" y="451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8804" name="Text Box 20"/>
          <p:cNvSpPr txBox="1">
            <a:spLocks noChangeArrowheads="1"/>
          </p:cNvSpPr>
          <p:nvPr/>
        </p:nvSpPr>
        <p:spPr bwMode="auto">
          <a:xfrm>
            <a:off x="5486400" y="44196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8805" name="AutoShape 26"/>
          <p:cNvSpPr>
            <a:spLocks noChangeArrowheads="1"/>
          </p:cNvSpPr>
          <p:nvPr/>
        </p:nvSpPr>
        <p:spPr bwMode="auto">
          <a:xfrm>
            <a:off x="3074988" y="5119688"/>
            <a:ext cx="2584450" cy="10953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6" name="Rectangle 27"/>
          <p:cNvSpPr>
            <a:spLocks noChangeArrowheads="1"/>
          </p:cNvSpPr>
          <p:nvPr/>
        </p:nvSpPr>
        <p:spPr bwMode="auto">
          <a:xfrm>
            <a:off x="3193140" y="5373688"/>
            <a:ext cx="2514833" cy="611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CN30-“13"(ORG)</a:t>
            </a:r>
            <a:endParaRPr lang="en-US" altLang="ko-KR" sz="1200" b="1" dirty="0">
              <a:latin typeface="Arial" charset="0"/>
            </a:endParaRPr>
          </a:p>
          <a:p>
            <a:pPr algn="ctr" eaLnBrk="1" hangingPunct="1">
              <a:lnSpc>
                <a:spcPct val="80000"/>
              </a:lnSpc>
              <a:spcBef>
                <a:spcPct val="20000"/>
              </a:spcBef>
            </a:pPr>
            <a:r>
              <a:rPr lang="en-US" altLang="ko-KR" sz="1200" b="1" dirty="0">
                <a:latin typeface="Arial" charset="0"/>
              </a:rPr>
              <a:t>and </a:t>
            </a:r>
            <a:r>
              <a:rPr lang="en-US" altLang="ko-KR" sz="1200" b="1" dirty="0" smtClean="0">
                <a:latin typeface="Arial" charset="0"/>
              </a:rPr>
              <a:t>CN30-“15"(</a:t>
            </a:r>
            <a:r>
              <a:rPr lang="en-US" altLang="ko-KR" sz="1200" b="1" dirty="0">
                <a:latin typeface="Arial" charset="0"/>
              </a:rPr>
              <a:t>GRY) is normal?</a:t>
            </a:r>
          </a:p>
        </p:txBody>
      </p:sp>
      <p:sp>
        <p:nvSpPr>
          <p:cNvPr id="118807" name="Rectangle 28"/>
          <p:cNvSpPr>
            <a:spLocks noChangeArrowheads="1"/>
          </p:cNvSpPr>
          <p:nvPr/>
        </p:nvSpPr>
        <p:spPr bwMode="auto">
          <a:xfrm>
            <a:off x="6494463" y="551021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08" name="Line 29"/>
          <p:cNvSpPr>
            <a:spLocks noChangeShapeType="1"/>
          </p:cNvSpPr>
          <p:nvPr/>
        </p:nvSpPr>
        <p:spPr bwMode="auto">
          <a:xfrm>
            <a:off x="5659438" y="56721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09" name="Rectangle 30"/>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18810" name="Text Box 31"/>
          <p:cNvSpPr txBox="1">
            <a:spLocks noChangeArrowheads="1"/>
          </p:cNvSpPr>
          <p:nvPr/>
        </p:nvSpPr>
        <p:spPr bwMode="auto">
          <a:xfrm>
            <a:off x="5602288" y="5251450"/>
            <a:ext cx="2159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8811" name="Line 32"/>
          <p:cNvSpPr>
            <a:spLocks noChangeShapeType="1"/>
          </p:cNvSpPr>
          <p:nvPr/>
        </p:nvSpPr>
        <p:spPr bwMode="auto">
          <a:xfrm>
            <a:off x="2817813" y="4649788"/>
            <a:ext cx="284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5" name="Group 33"/>
          <p:cNvGraphicFramePr>
            <a:graphicFrameLocks noGrp="1"/>
          </p:cNvGraphicFramePr>
          <p:nvPr>
            <p:extLst/>
          </p:nvPr>
        </p:nvGraphicFramePr>
        <p:xfrm>
          <a:off x="198438" y="4222750"/>
          <a:ext cx="2606675" cy="620713"/>
        </p:xfrm>
        <a:graphic>
          <a:graphicData uri="http://schemas.openxmlformats.org/drawingml/2006/table">
            <a:tbl>
              <a:tblPr/>
              <a:tblGrid>
                <a:gridCol w="2606675">
                  <a:extLst>
                    <a:ext uri="{9D8B030D-6E8A-4147-A177-3AD203B41FA5}">
                      <a16:colId xmlns:a16="http://schemas.microsoft.com/office/drawing/2014/main" val="20000"/>
                    </a:ext>
                  </a:extLst>
                </a:gridCol>
              </a:tblGrid>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 : Between CN30 #13 and #15</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0"/>
                  </a:ext>
                </a:extLst>
              </a:tr>
            </a:tbl>
          </a:graphicData>
        </a:graphic>
      </p:graphicFrame>
      <p:sp>
        <p:nvSpPr>
          <p:cNvPr id="118818" name="Line 41"/>
          <p:cNvSpPr>
            <a:spLocks noChangeShapeType="1"/>
          </p:cNvSpPr>
          <p:nvPr/>
        </p:nvSpPr>
        <p:spPr bwMode="auto">
          <a:xfrm>
            <a:off x="2790825" y="56673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19" name="Rectangle 145"/>
          <p:cNvSpPr>
            <a:spLocks noChangeArrowheads="1"/>
          </p:cNvSpPr>
          <p:nvPr/>
        </p:nvSpPr>
        <p:spPr bwMode="auto">
          <a:xfrm>
            <a:off x="209550" y="4973638"/>
            <a:ext cx="2613025" cy="252412"/>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8" name="Group 160"/>
          <p:cNvGraphicFramePr>
            <a:graphicFrameLocks noGrp="1"/>
          </p:cNvGraphicFramePr>
          <p:nvPr>
            <p:extLst/>
          </p:nvPr>
        </p:nvGraphicFramePr>
        <p:xfrm>
          <a:off x="209550" y="5264150"/>
          <a:ext cx="2597150" cy="1036639"/>
        </p:xfrm>
        <a:graphic>
          <a:graphicData uri="http://schemas.openxmlformats.org/drawingml/2006/table">
            <a:tbl>
              <a:tblPr/>
              <a:tblGrid>
                <a:gridCol w="522288">
                  <a:extLst>
                    <a:ext uri="{9D8B030D-6E8A-4147-A177-3AD203B41FA5}">
                      <a16:colId xmlns:a16="http://schemas.microsoft.com/office/drawing/2014/main" val="20000"/>
                    </a:ext>
                  </a:extLst>
                </a:gridCol>
                <a:gridCol w="2074862">
                  <a:extLst>
                    <a:ext uri="{9D8B030D-6E8A-4147-A177-3AD203B41FA5}">
                      <a16:colId xmlns:a16="http://schemas.microsoft.com/office/drawing/2014/main" val="20001"/>
                    </a:ext>
                  </a:extLst>
                </a:gridCol>
              </a:tblGrid>
              <a:tr h="304894">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smtClean="0">
                          <a:ln>
                            <a:noFill/>
                          </a:ln>
                          <a:solidFill>
                            <a:schemeClr val="tx1"/>
                          </a:solidFill>
                          <a:effectLst/>
                          <a:latin typeface="Arial" charset="0"/>
                          <a:ea typeface="돋움" pitchFamily="50" charset="-127"/>
                        </a:rPr>
                        <a:t>Sensor MICOM/Connector #</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26851">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charset="0"/>
                          <a:ea typeface="돋움" pitchFamily="50" charset="-127"/>
                        </a:rPr>
                        <a:t>F</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Between Connector CN30-</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charset="0"/>
                          <a:ea typeface="돋움" pitchFamily="50" charset="-127"/>
                        </a:rPr>
                        <a:t>“13"(ORG) and CN30-“15"(GRY)</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304894">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charset="0"/>
                          <a:ea typeface="돋움" pitchFamily="50" charset="-127"/>
                        </a:rPr>
                        <a:t>Voltage : Between 4.6V ~ 0.6V</a:t>
                      </a:r>
                    </a:p>
                  </a:txBody>
                  <a:tcPr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8832" name="Rectangle 158"/>
          <p:cNvSpPr>
            <a:spLocks noChangeArrowheads="1"/>
          </p:cNvSpPr>
          <p:nvPr/>
        </p:nvSpPr>
        <p:spPr bwMode="auto">
          <a:xfrm>
            <a:off x="255588" y="4946650"/>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18833" name="Rectangle 10"/>
          <p:cNvSpPr>
            <a:spLocks noChangeArrowheads="1"/>
          </p:cNvSpPr>
          <p:nvPr/>
        </p:nvSpPr>
        <p:spPr bwMode="auto">
          <a:xfrm>
            <a:off x="3678238" y="4470400"/>
            <a:ext cx="1390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F Sensor is</a:t>
            </a:r>
          </a:p>
          <a:p>
            <a:pPr algn="ctr" eaLnBrk="1" hangingPunct="1">
              <a:lnSpc>
                <a:spcPct val="80000"/>
              </a:lnSpc>
              <a:spcBef>
                <a:spcPct val="20000"/>
              </a:spcBef>
            </a:pPr>
            <a:r>
              <a:rPr lang="en-US" altLang="ko-KR" sz="1200" b="1">
                <a:latin typeface="Arial" charset="0"/>
              </a:rPr>
              <a:t>normal?</a:t>
            </a:r>
          </a:p>
        </p:txBody>
      </p:sp>
      <p:sp>
        <p:nvSpPr>
          <p:cNvPr id="71" name="Rectangle 8"/>
          <p:cNvSpPr>
            <a:spLocks noChangeArrowheads="1"/>
          </p:cNvSpPr>
          <p:nvPr/>
        </p:nvSpPr>
        <p:spPr bwMode="auto">
          <a:xfrm>
            <a:off x="1200150" y="1638300"/>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8835" name="AutoShape 3"/>
          <p:cNvSpPr>
            <a:spLocks noChangeArrowheads="1"/>
          </p:cNvSpPr>
          <p:nvPr/>
        </p:nvSpPr>
        <p:spPr bwMode="auto">
          <a:xfrm>
            <a:off x="3578225" y="21717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8836" name="Text Box 4"/>
          <p:cNvSpPr txBox="1">
            <a:spLocks noChangeArrowheads="1"/>
          </p:cNvSpPr>
          <p:nvPr/>
        </p:nvSpPr>
        <p:spPr bwMode="auto">
          <a:xfrm>
            <a:off x="4106863" y="22161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8837" name="Line 10"/>
          <p:cNvSpPr>
            <a:spLocks noChangeShapeType="1"/>
          </p:cNvSpPr>
          <p:nvPr/>
        </p:nvSpPr>
        <p:spPr bwMode="auto">
          <a:xfrm>
            <a:off x="4367213" y="62118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8838" name="Text Box 16"/>
          <p:cNvSpPr txBox="1">
            <a:spLocks noChangeArrowheads="1"/>
          </p:cNvSpPr>
          <p:nvPr/>
        </p:nvSpPr>
        <p:spPr bwMode="auto">
          <a:xfrm>
            <a:off x="4403725" y="62023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42" name="슬라이드 번호 개체 틀 16"/>
          <p:cNvSpPr>
            <a:spLocks noGrp="1"/>
          </p:cNvSpPr>
          <p:nvPr>
            <p:ph type="sldNum" sz="quarter" idx="12"/>
          </p:nvPr>
        </p:nvSpPr>
        <p:spPr>
          <a:xfrm>
            <a:off x="6553200" y="6472238"/>
            <a:ext cx="2133600" cy="265112"/>
          </a:xfrm>
        </p:spPr>
        <p:txBody>
          <a:bodyPr anchor="b"/>
          <a:lstStyle/>
          <a:p>
            <a:pPr>
              <a:defRPr/>
            </a:pPr>
            <a:fld id="{9EE9FF17-2494-41EA-9177-302F0395A859}" type="slidenum">
              <a:rPr lang="en-US" altLang="ko-KR" smtClean="0"/>
              <a:pPr>
                <a:defRPr/>
              </a:pPr>
              <a:t>158</a:t>
            </a:fld>
            <a:endParaRPr lang="en-US" altLang="ko-KR" dirty="0"/>
          </a:p>
        </p:txBody>
      </p:sp>
      <p:sp>
        <p:nvSpPr>
          <p:cNvPr id="43"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2" name="그림 1"/>
          <p:cNvPicPr>
            <a:picLocks noChangeAspect="1"/>
          </p:cNvPicPr>
          <p:nvPr/>
        </p:nvPicPr>
        <p:blipFill>
          <a:blip r:embed="rId2"/>
          <a:stretch>
            <a:fillRect/>
          </a:stretch>
        </p:blipFill>
        <p:spPr>
          <a:xfrm>
            <a:off x="1460499" y="1936423"/>
            <a:ext cx="752475" cy="609600"/>
          </a:xfrm>
          <a:prstGeom prst="rect">
            <a:avLst/>
          </a:prstGeom>
        </p:spPr>
      </p:pic>
    </p:spTree>
    <p:extLst>
      <p:ext uri="{BB962C8B-B14F-4D97-AF65-F5344CB8AC3E}">
        <p14:creationId xmlns:p14="http://schemas.microsoft.com/office/powerpoint/2010/main" val="2975883187"/>
      </p:ext>
    </p:extLst>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9811"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FF0000"/>
              </a:solidFill>
              <a:latin typeface="Arial Black" pitchFamily="34" charset="0"/>
            </a:endParaRPr>
          </a:p>
        </p:txBody>
      </p:sp>
      <p:sp>
        <p:nvSpPr>
          <p:cNvPr id="119812" name="AutoShape 19"/>
          <p:cNvSpPr>
            <a:spLocks noChangeArrowheads="1"/>
          </p:cNvSpPr>
          <p:nvPr/>
        </p:nvSpPr>
        <p:spPr bwMode="auto">
          <a:xfrm>
            <a:off x="3078163" y="1933575"/>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13" name="Rectangle 20"/>
          <p:cNvSpPr>
            <a:spLocks noChangeArrowheads="1"/>
          </p:cNvSpPr>
          <p:nvPr/>
        </p:nvSpPr>
        <p:spPr bwMode="auto">
          <a:xfrm>
            <a:off x="3358545" y="1954213"/>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#7 is </a:t>
            </a:r>
            <a:r>
              <a:rPr lang="en-US" altLang="ko-KR" sz="1200" b="1" dirty="0">
                <a:latin typeface="Arial" charset="0"/>
              </a:rPr>
              <a:t>normal?</a:t>
            </a:r>
          </a:p>
        </p:txBody>
      </p:sp>
      <p:sp>
        <p:nvSpPr>
          <p:cNvPr id="119814" name="Line 21"/>
          <p:cNvSpPr>
            <a:spLocks noChangeShapeType="1"/>
          </p:cNvSpPr>
          <p:nvPr/>
        </p:nvSpPr>
        <p:spPr bwMode="auto">
          <a:xfrm>
            <a:off x="4370388" y="25050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15" name="Text Box 22"/>
          <p:cNvSpPr txBox="1">
            <a:spLocks noChangeArrowheads="1"/>
          </p:cNvSpPr>
          <p:nvPr/>
        </p:nvSpPr>
        <p:spPr bwMode="auto">
          <a:xfrm>
            <a:off x="4406900" y="25019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9816" name="Line 23"/>
          <p:cNvSpPr>
            <a:spLocks noChangeShapeType="1"/>
          </p:cNvSpPr>
          <p:nvPr/>
        </p:nvSpPr>
        <p:spPr bwMode="auto">
          <a:xfrm>
            <a:off x="5662613" y="22161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17" name="Text Box 24"/>
          <p:cNvSpPr txBox="1">
            <a:spLocks noChangeArrowheads="1"/>
          </p:cNvSpPr>
          <p:nvPr/>
        </p:nvSpPr>
        <p:spPr bwMode="auto">
          <a:xfrm>
            <a:off x="5489575" y="19812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9818" name="Rectangle 27"/>
          <p:cNvSpPr>
            <a:spLocks noChangeArrowheads="1"/>
          </p:cNvSpPr>
          <p:nvPr/>
        </p:nvSpPr>
        <p:spPr bwMode="auto">
          <a:xfrm>
            <a:off x="6497638" y="1924050"/>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19" name="Rectangle 28"/>
          <p:cNvSpPr>
            <a:spLocks noChangeArrowheads="1"/>
          </p:cNvSpPr>
          <p:nvPr/>
        </p:nvSpPr>
        <p:spPr bwMode="auto">
          <a:xfrm>
            <a:off x="6508750" y="197802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19820" name="Line 29"/>
          <p:cNvSpPr>
            <a:spLocks noChangeShapeType="1"/>
          </p:cNvSpPr>
          <p:nvPr/>
        </p:nvSpPr>
        <p:spPr bwMode="auto">
          <a:xfrm>
            <a:off x="4367213" y="1619250"/>
            <a:ext cx="0" cy="3095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9821" name="Text Box 30"/>
          <p:cNvSpPr txBox="1">
            <a:spLocks noChangeArrowheads="1"/>
          </p:cNvSpPr>
          <p:nvPr/>
        </p:nvSpPr>
        <p:spPr bwMode="auto">
          <a:xfrm>
            <a:off x="4403725" y="161925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9822" name="Line 31"/>
          <p:cNvSpPr>
            <a:spLocks noChangeShapeType="1"/>
          </p:cNvSpPr>
          <p:nvPr/>
        </p:nvSpPr>
        <p:spPr bwMode="auto">
          <a:xfrm>
            <a:off x="2790825" y="22050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8" name="Group 32"/>
          <p:cNvGraphicFramePr>
            <a:graphicFrameLocks noGrp="1"/>
          </p:cNvGraphicFramePr>
          <p:nvPr>
            <p:extLst/>
          </p:nvPr>
        </p:nvGraphicFramePr>
        <p:xfrm>
          <a:off x="350838" y="1893888"/>
          <a:ext cx="2454275" cy="620712"/>
        </p:xfrm>
        <a:graphic>
          <a:graphicData uri="http://schemas.openxmlformats.org/drawingml/2006/table">
            <a:tbl>
              <a:tblPr/>
              <a:tblGrid>
                <a:gridCol w="2454275">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IC10 MICOM # 7 is the same as the value between CN30-“13"(BRN) and CN30-“15"(GRY)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9829" name="Rectangle 113"/>
          <p:cNvSpPr>
            <a:spLocks noChangeArrowheads="1"/>
          </p:cNvSpPr>
          <p:nvPr/>
        </p:nvSpPr>
        <p:spPr bwMode="auto">
          <a:xfrm>
            <a:off x="3071813" y="277971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9830" name="Rectangle 114"/>
          <p:cNvSpPr>
            <a:spLocks noChangeArrowheads="1"/>
          </p:cNvSpPr>
          <p:nvPr/>
        </p:nvSpPr>
        <p:spPr bwMode="auto">
          <a:xfrm>
            <a:off x="2924175" y="2828925"/>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19" name="슬라이드 번호 개체 틀 16"/>
          <p:cNvSpPr>
            <a:spLocks noGrp="1"/>
          </p:cNvSpPr>
          <p:nvPr>
            <p:ph type="sldNum" sz="quarter" idx="12"/>
          </p:nvPr>
        </p:nvSpPr>
        <p:spPr>
          <a:xfrm>
            <a:off x="6553200" y="6472238"/>
            <a:ext cx="2133600" cy="265112"/>
          </a:xfrm>
        </p:spPr>
        <p:txBody>
          <a:bodyPr anchor="b"/>
          <a:lstStyle/>
          <a:p>
            <a:pPr>
              <a:defRPr/>
            </a:pPr>
            <a:fld id="{9CA078D4-49CF-4C0F-8AAD-23BAAE5FFC42}" type="slidenum">
              <a:rPr lang="en-US" altLang="ko-KR" smtClean="0"/>
              <a:pPr>
                <a:defRPr/>
              </a:pPr>
              <a:t>159</a:t>
            </a:fld>
            <a:endParaRPr lang="en-US" altLang="ko-KR" dirty="0"/>
          </a:p>
        </p:txBody>
      </p:sp>
      <p:sp>
        <p:nvSpPr>
          <p:cNvPr id="2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3700164336"/>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16</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a:solidFill>
                  <a:srgbClr val="006699"/>
                </a:solidFill>
                <a:latin typeface="Arial Black" panose="020B0A04020102020204" pitchFamily="34" charset="0"/>
                <a:ea typeface="헤드라인" pitchFamily="18" charset="-127"/>
              </a:rPr>
              <a:t>2020</a:t>
            </a:r>
            <a:r>
              <a:rPr lang="en-US" altLang="ko-KR" sz="1400" dirty="0">
                <a:solidFill>
                  <a:srgbClr val="000000"/>
                </a:solidFill>
                <a:latin typeface="Arial Black" panose="020B0A04020102020204" pitchFamily="34" charset="0"/>
                <a:ea typeface="헤드라인" pitchFamily="18" charset="-127"/>
              </a:rPr>
              <a:t> 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graphicFrame>
        <p:nvGraphicFramePr>
          <p:cNvPr id="15" name="Group 3"/>
          <p:cNvGraphicFramePr>
            <a:graphicFrameLocks noGrp="1"/>
          </p:cNvGraphicFramePr>
          <p:nvPr>
            <p:extLst>
              <p:ext uri="{D42A27DB-BD31-4B8C-83A1-F6EECF244321}">
                <p14:modId xmlns:p14="http://schemas.microsoft.com/office/powerpoint/2010/main" val="2682349972"/>
              </p:ext>
            </p:extLst>
          </p:nvPr>
        </p:nvGraphicFramePr>
        <p:xfrm>
          <a:off x="744538" y="1862138"/>
          <a:ext cx="7804150" cy="4448224"/>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  </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Power Cool / Power Freeze</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2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Delivers a rapid cooling performance to chill beverages and create ice. At the touch of a button, Power Cool blows intensely cold air into the fridge, so food and drinks are quickly chilled.</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Power Freeze is great for freezing or firming up frozen food, like ice cream, and making more ice.</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Seamless &amp; Sleek Design</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4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RB7300T refrigerator features sleek fit with flat door and recessed handle. The look and feel of the fridge reflects an emerging design trend in kitchens today : clutter-free, simple and clean cabinetry styles, and their accompanying appliances.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Clean Back</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The Clean Back is a completely smooth safety cover for vital coils and cables. It looks really neat, can be easily wiped clean and provides added durability. It stops dirt from collecting around components and protects them from accidental bumps and knocks.</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9" name="그룹 18"/>
          <p:cNvGrpSpPr/>
          <p:nvPr/>
        </p:nvGrpSpPr>
        <p:grpSpPr>
          <a:xfrm>
            <a:off x="1249717" y="2194233"/>
            <a:ext cx="979133" cy="1199562"/>
            <a:chOff x="2154591" y="2976229"/>
            <a:chExt cx="2908596" cy="3563399"/>
          </a:xfrm>
        </p:grpSpPr>
        <p:pic>
          <p:nvPicPr>
            <p:cNvPr id="24" name="그림 23"/>
            <p:cNvPicPr>
              <a:picLocks noChangeAspect="1"/>
            </p:cNvPicPr>
            <p:nvPr/>
          </p:nvPicPr>
          <p:blipFill>
            <a:blip r:embed="rId3"/>
            <a:stretch>
              <a:fillRect/>
            </a:stretch>
          </p:blipFill>
          <p:spPr>
            <a:xfrm>
              <a:off x="4003501" y="3063638"/>
              <a:ext cx="1059686" cy="1650602"/>
            </a:xfrm>
            <a:prstGeom prst="rect">
              <a:avLst/>
            </a:prstGeom>
          </p:spPr>
        </p:pic>
        <p:sp>
          <p:nvSpPr>
            <p:cNvPr id="25" name="타원 24"/>
            <p:cNvSpPr/>
            <p:nvPr/>
          </p:nvSpPr>
          <p:spPr>
            <a:xfrm>
              <a:off x="4112350" y="4236230"/>
              <a:ext cx="355396" cy="355395"/>
            </a:xfrm>
            <a:prstGeom prst="ellipse">
              <a:avLst/>
            </a:prstGeom>
            <a:noFill/>
            <a:ln w="19050">
              <a:solidFill>
                <a:schemeClr val="bg1"/>
              </a:solidFill>
              <a:prstDash val="sysDot"/>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26" name="그림 25"/>
            <p:cNvPicPr>
              <a:picLocks noChangeAspect="1"/>
            </p:cNvPicPr>
            <p:nvPr/>
          </p:nvPicPr>
          <p:blipFill>
            <a:blip r:embed="rId4">
              <a:extLst>
                <a:ext uri="{BEBA8EAE-BF5A-486C-A8C5-ECC9F3942E4B}">
                  <a14:imgProps xmlns:a14="http://schemas.microsoft.com/office/drawing/2010/main">
                    <a14:imgLayer r:embed="rId5">
                      <a14:imgEffect>
                        <a14:saturation sat="200000"/>
                      </a14:imgEffect>
                    </a14:imgLayer>
                  </a14:imgProps>
                </a:ext>
              </a:extLst>
            </a:blip>
            <a:stretch>
              <a:fillRect/>
            </a:stretch>
          </p:blipFill>
          <p:spPr>
            <a:xfrm>
              <a:off x="2154591" y="2976229"/>
              <a:ext cx="1673918" cy="1766913"/>
            </a:xfrm>
            <a:prstGeom prst="rect">
              <a:avLst/>
            </a:prstGeom>
          </p:spPr>
        </p:pic>
        <p:pic>
          <p:nvPicPr>
            <p:cNvPr id="27" name="그림 26"/>
            <p:cNvPicPr>
              <a:picLocks noChangeAspect="1"/>
            </p:cNvPicPr>
            <p:nvPr/>
          </p:nvPicPr>
          <p:blipFill rotWithShape="1">
            <a:blip r:embed="rId6"/>
            <a:srcRect l="4709"/>
            <a:stretch/>
          </p:blipFill>
          <p:spPr>
            <a:xfrm>
              <a:off x="2172743" y="4796527"/>
              <a:ext cx="1637918" cy="1743101"/>
            </a:xfrm>
            <a:prstGeom prst="rect">
              <a:avLst/>
            </a:prstGeom>
          </p:spPr>
        </p:pic>
        <p:pic>
          <p:nvPicPr>
            <p:cNvPr id="28" name="그림 27"/>
            <p:cNvPicPr>
              <a:picLocks noChangeAspect="1"/>
            </p:cNvPicPr>
            <p:nvPr/>
          </p:nvPicPr>
          <p:blipFill>
            <a:blip r:embed="rId3"/>
            <a:stretch>
              <a:fillRect/>
            </a:stretch>
          </p:blipFill>
          <p:spPr>
            <a:xfrm>
              <a:off x="4003501" y="4865535"/>
              <a:ext cx="1059686" cy="1650602"/>
            </a:xfrm>
            <a:prstGeom prst="rect">
              <a:avLst/>
            </a:prstGeom>
          </p:spPr>
        </p:pic>
        <p:sp>
          <p:nvSpPr>
            <p:cNvPr id="29" name="타원 28"/>
            <p:cNvSpPr/>
            <p:nvPr/>
          </p:nvSpPr>
          <p:spPr>
            <a:xfrm>
              <a:off x="4112350" y="6038127"/>
              <a:ext cx="355396" cy="355395"/>
            </a:xfrm>
            <a:prstGeom prst="ellipse">
              <a:avLst/>
            </a:prstGeom>
            <a:noFill/>
            <a:ln w="19050">
              <a:solidFill>
                <a:schemeClr val="bg1"/>
              </a:solidFill>
              <a:prstDash val="sysDot"/>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0" name="그룹 29"/>
          <p:cNvGrpSpPr/>
          <p:nvPr/>
        </p:nvGrpSpPr>
        <p:grpSpPr>
          <a:xfrm>
            <a:off x="874551" y="3636083"/>
            <a:ext cx="1865312" cy="1092563"/>
            <a:chOff x="4873924" y="2581826"/>
            <a:chExt cx="6822210" cy="3995949"/>
          </a:xfrm>
        </p:grpSpPr>
        <p:pic>
          <p:nvPicPr>
            <p:cNvPr id="31" name="그림 30"/>
            <p:cNvPicPr>
              <a:picLocks noChangeAspect="1"/>
            </p:cNvPicPr>
            <p:nvPr/>
          </p:nvPicPr>
          <p:blipFill rotWithShape="1">
            <a:blip r:embed="rId7"/>
            <a:srcRect l="8469" t="5457"/>
            <a:stretch/>
          </p:blipFill>
          <p:spPr>
            <a:xfrm>
              <a:off x="7704339" y="2595474"/>
              <a:ext cx="3991795" cy="3978624"/>
            </a:xfrm>
            <a:prstGeom prst="rect">
              <a:avLst/>
            </a:prstGeom>
          </p:spPr>
        </p:pic>
        <p:pic>
          <p:nvPicPr>
            <p:cNvPr id="32" name="그림 31"/>
            <p:cNvPicPr>
              <a:picLocks noChangeAspect="1"/>
            </p:cNvPicPr>
            <p:nvPr/>
          </p:nvPicPr>
          <p:blipFill rotWithShape="1">
            <a:blip r:embed="rId8"/>
            <a:srcRect l="25234" t="7671" b="1262"/>
            <a:stretch/>
          </p:blipFill>
          <p:spPr>
            <a:xfrm>
              <a:off x="4873924" y="2581826"/>
              <a:ext cx="2785943" cy="3995949"/>
            </a:xfrm>
            <a:prstGeom prst="rect">
              <a:avLst/>
            </a:prstGeom>
          </p:spPr>
        </p:pic>
      </p:grpSp>
      <p:pic>
        <p:nvPicPr>
          <p:cNvPr id="33" name="그림 32"/>
          <p:cNvPicPr>
            <a:picLocks noChangeAspect="1"/>
          </p:cNvPicPr>
          <p:nvPr/>
        </p:nvPicPr>
        <p:blipFill rotWithShape="1">
          <a:blip r:embed="rId9"/>
          <a:srcRect t="6167" b="10872"/>
          <a:stretch/>
        </p:blipFill>
        <p:spPr>
          <a:xfrm>
            <a:off x="1306446" y="4942751"/>
            <a:ext cx="1011883" cy="1290796"/>
          </a:xfrm>
          <a:prstGeom prst="rect">
            <a:avLst/>
          </a:prstGeom>
        </p:spPr>
      </p:pic>
    </p:spTree>
    <p:extLst>
      <p:ext uri="{BB962C8B-B14F-4D97-AF65-F5344CB8AC3E}">
        <p14:creationId xmlns:p14="http://schemas.microsoft.com/office/powerpoint/2010/main" val="855761385"/>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Line 7"/>
          <p:cNvSpPr>
            <a:spLocks noChangeShapeType="1"/>
          </p:cNvSpPr>
          <p:nvPr/>
        </p:nvSpPr>
        <p:spPr bwMode="auto">
          <a:xfrm flipH="1">
            <a:off x="4367213" y="3711575"/>
            <a:ext cx="9525" cy="65722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5"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0836" name="Rectangle 3"/>
          <p:cNvSpPr>
            <a:spLocks noChangeArrowheads="1"/>
          </p:cNvSpPr>
          <p:nvPr/>
        </p:nvSpPr>
        <p:spPr bwMode="auto">
          <a:xfrm>
            <a:off x="827088" y="1347788"/>
            <a:ext cx="56116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4</a:t>
            </a:r>
            <a:r>
              <a:rPr lang="en-US" altLang="ko-KR" sz="1400" b="1" dirty="0" smtClean="0">
                <a:latin typeface="Arial" charset="0"/>
                <a:ea typeface="돋움체" pitchFamily="49" charset="-127"/>
              </a:rPr>
              <a:t>) </a:t>
            </a:r>
            <a:r>
              <a:rPr lang="en-US" altLang="ko-KR" sz="1400" b="1" dirty="0">
                <a:latin typeface="Arial" charset="0"/>
                <a:ea typeface="돋움체" pitchFamily="49" charset="-127"/>
              </a:rPr>
              <a:t>When the </a:t>
            </a:r>
            <a:r>
              <a:rPr lang="en-US" altLang="ko-KR" sz="1400" b="1" dirty="0" smtClean="0">
                <a:latin typeface="Arial" charset="0"/>
                <a:ea typeface="돋움체" pitchFamily="49" charset="-127"/>
              </a:rPr>
              <a:t>F DEF-Sensor </a:t>
            </a:r>
            <a:r>
              <a:rPr lang="en-US" altLang="ko-KR" sz="1400" b="1" dirty="0">
                <a:latin typeface="Arial" charset="0"/>
                <a:ea typeface="돋움체" pitchFamily="49" charset="-127"/>
              </a:rPr>
              <a:t>is defective (Twin / Bespoke Mono C,D)</a:t>
            </a:r>
          </a:p>
        </p:txBody>
      </p:sp>
      <p:sp>
        <p:nvSpPr>
          <p:cNvPr id="120837"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20838" name="Line 4"/>
          <p:cNvSpPr>
            <a:spLocks noChangeShapeType="1"/>
          </p:cNvSpPr>
          <p:nvPr/>
        </p:nvSpPr>
        <p:spPr bwMode="auto">
          <a:xfrm>
            <a:off x="4367213" y="26781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9" name="AutoShape 5"/>
          <p:cNvSpPr>
            <a:spLocks noChangeArrowheads="1"/>
          </p:cNvSpPr>
          <p:nvPr/>
        </p:nvSpPr>
        <p:spPr bwMode="auto">
          <a:xfrm>
            <a:off x="3074988" y="292100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0" name="Rectangle 6"/>
          <p:cNvSpPr>
            <a:spLocks noChangeArrowheads="1"/>
          </p:cNvSpPr>
          <p:nvPr/>
        </p:nvSpPr>
        <p:spPr bwMode="auto">
          <a:xfrm>
            <a:off x="3263900" y="3092450"/>
            <a:ext cx="219551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Connector</a:t>
            </a:r>
          </a:p>
          <a:p>
            <a:pPr algn="ctr" eaLnBrk="1" hangingPunct="1">
              <a:lnSpc>
                <a:spcPct val="70000"/>
              </a:lnSpc>
              <a:spcBef>
                <a:spcPct val="20000"/>
              </a:spcBef>
            </a:pPr>
            <a:r>
              <a:rPr lang="en-US" altLang="ko-KR" sz="1200" b="1" dirty="0" smtClean="0">
                <a:latin typeface="Arial" charset="0"/>
              </a:rPr>
              <a:t>CN1 </a:t>
            </a:r>
            <a:r>
              <a:rPr lang="en-US" altLang="ko-KR" sz="1200" b="1" dirty="0">
                <a:latin typeface="Arial" charset="0"/>
              </a:rPr>
              <a:t>is inserted properly?</a:t>
            </a:r>
          </a:p>
        </p:txBody>
      </p:sp>
      <p:sp>
        <p:nvSpPr>
          <p:cNvPr id="120841" name="AutoShape 8"/>
          <p:cNvSpPr>
            <a:spLocks noChangeArrowheads="1"/>
          </p:cNvSpPr>
          <p:nvPr/>
        </p:nvSpPr>
        <p:spPr bwMode="auto">
          <a:xfrm>
            <a:off x="3074988" y="439737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2" name="Line 10"/>
          <p:cNvSpPr>
            <a:spLocks noChangeShapeType="1"/>
          </p:cNvSpPr>
          <p:nvPr/>
        </p:nvSpPr>
        <p:spPr bwMode="auto">
          <a:xfrm>
            <a:off x="4367213" y="4911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3" name="Text Box 11"/>
          <p:cNvSpPr txBox="1">
            <a:spLocks noChangeArrowheads="1"/>
          </p:cNvSpPr>
          <p:nvPr/>
        </p:nvSpPr>
        <p:spPr bwMode="auto">
          <a:xfrm>
            <a:off x="4403725" y="3967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4" name="Rectangle 12"/>
          <p:cNvSpPr>
            <a:spLocks noChangeArrowheads="1"/>
          </p:cNvSpPr>
          <p:nvPr/>
        </p:nvSpPr>
        <p:spPr bwMode="auto">
          <a:xfrm>
            <a:off x="6494463" y="3049588"/>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5" name="Line 13"/>
          <p:cNvSpPr>
            <a:spLocks noChangeShapeType="1"/>
          </p:cNvSpPr>
          <p:nvPr/>
        </p:nvSpPr>
        <p:spPr bwMode="auto">
          <a:xfrm>
            <a:off x="5659438" y="32988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6" name="Rectangle 14"/>
          <p:cNvSpPr>
            <a:spLocks noChangeArrowheads="1"/>
          </p:cNvSpPr>
          <p:nvPr/>
        </p:nvSpPr>
        <p:spPr bwMode="auto">
          <a:xfrm>
            <a:off x="6508750" y="3070225"/>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20847" name="Text Box 15"/>
          <p:cNvSpPr txBox="1">
            <a:spLocks noChangeArrowheads="1"/>
          </p:cNvSpPr>
          <p:nvPr/>
        </p:nvSpPr>
        <p:spPr bwMode="auto">
          <a:xfrm>
            <a:off x="5486400" y="306387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48" name="Text Box 16"/>
          <p:cNvSpPr txBox="1">
            <a:spLocks noChangeArrowheads="1"/>
          </p:cNvSpPr>
          <p:nvPr/>
        </p:nvSpPr>
        <p:spPr bwMode="auto">
          <a:xfrm>
            <a:off x="4403725" y="4879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9" name="Rectangle 17"/>
          <p:cNvSpPr>
            <a:spLocks noChangeArrowheads="1"/>
          </p:cNvSpPr>
          <p:nvPr/>
        </p:nvSpPr>
        <p:spPr bwMode="auto">
          <a:xfrm>
            <a:off x="6494463" y="449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0" name="Line 18"/>
          <p:cNvSpPr>
            <a:spLocks noChangeShapeType="1"/>
          </p:cNvSpPr>
          <p:nvPr/>
        </p:nvSpPr>
        <p:spPr bwMode="auto">
          <a:xfrm>
            <a:off x="5659438" y="4654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1" name="Rectangle 19"/>
          <p:cNvSpPr>
            <a:spLocks noChangeArrowheads="1"/>
          </p:cNvSpPr>
          <p:nvPr/>
        </p:nvSpPr>
        <p:spPr bwMode="auto">
          <a:xfrm>
            <a:off x="6505575" y="451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20852" name="Text Box 20"/>
          <p:cNvSpPr txBox="1">
            <a:spLocks noChangeArrowheads="1"/>
          </p:cNvSpPr>
          <p:nvPr/>
        </p:nvSpPr>
        <p:spPr bwMode="auto">
          <a:xfrm>
            <a:off x="5486400" y="44196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53" name="AutoShape 26"/>
          <p:cNvSpPr>
            <a:spLocks noChangeArrowheads="1"/>
          </p:cNvSpPr>
          <p:nvPr/>
        </p:nvSpPr>
        <p:spPr bwMode="auto">
          <a:xfrm>
            <a:off x="3074988" y="5119688"/>
            <a:ext cx="2584450" cy="10953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4" name="Rectangle 27"/>
          <p:cNvSpPr>
            <a:spLocks noChangeArrowheads="1"/>
          </p:cNvSpPr>
          <p:nvPr/>
        </p:nvSpPr>
        <p:spPr bwMode="auto">
          <a:xfrm>
            <a:off x="3236913" y="5373688"/>
            <a:ext cx="2311400"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CN1-“8"(PRP) </a:t>
            </a:r>
            <a:r>
              <a:rPr lang="en-US" altLang="ko-KR" sz="1200" b="1" dirty="0">
                <a:latin typeface="Arial" charset="0"/>
              </a:rPr>
              <a:t>and </a:t>
            </a:r>
            <a:r>
              <a:rPr lang="en-US" altLang="ko-KR" sz="1200" b="1" dirty="0" smtClean="0">
                <a:latin typeface="Arial" charset="0"/>
              </a:rPr>
              <a:t>“7"(PNK)</a:t>
            </a:r>
            <a:endParaRPr lang="en-US" altLang="ko-KR" sz="1200" b="1" dirty="0">
              <a:latin typeface="Arial" charset="0"/>
            </a:endParaRPr>
          </a:p>
          <a:p>
            <a:pPr algn="ctr" eaLnBrk="1" hangingPunct="1">
              <a:lnSpc>
                <a:spcPct val="80000"/>
              </a:lnSpc>
              <a:spcBef>
                <a:spcPct val="20000"/>
              </a:spcBef>
            </a:pPr>
            <a:r>
              <a:rPr lang="en-US" altLang="ko-KR" sz="1200" b="1" dirty="0">
                <a:latin typeface="Arial" charset="0"/>
              </a:rPr>
              <a:t>is normal?</a:t>
            </a:r>
          </a:p>
        </p:txBody>
      </p:sp>
      <p:sp>
        <p:nvSpPr>
          <p:cNvPr id="120855" name="Rectangle 28"/>
          <p:cNvSpPr>
            <a:spLocks noChangeArrowheads="1"/>
          </p:cNvSpPr>
          <p:nvPr/>
        </p:nvSpPr>
        <p:spPr bwMode="auto">
          <a:xfrm>
            <a:off x="6494463" y="551021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6" name="Line 29"/>
          <p:cNvSpPr>
            <a:spLocks noChangeShapeType="1"/>
          </p:cNvSpPr>
          <p:nvPr/>
        </p:nvSpPr>
        <p:spPr bwMode="auto">
          <a:xfrm>
            <a:off x="5659438" y="56721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7" name="Rectangle 30"/>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20858" name="Text Box 31"/>
          <p:cNvSpPr txBox="1">
            <a:spLocks noChangeArrowheads="1"/>
          </p:cNvSpPr>
          <p:nvPr/>
        </p:nvSpPr>
        <p:spPr bwMode="auto">
          <a:xfrm>
            <a:off x="5602288" y="5251450"/>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20859" name="Line 32"/>
          <p:cNvSpPr>
            <a:spLocks noChangeShapeType="1"/>
          </p:cNvSpPr>
          <p:nvPr/>
        </p:nvSpPr>
        <p:spPr bwMode="auto">
          <a:xfrm>
            <a:off x="2817813" y="4649788"/>
            <a:ext cx="284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0" name="Line 41"/>
          <p:cNvSpPr>
            <a:spLocks noChangeShapeType="1"/>
          </p:cNvSpPr>
          <p:nvPr/>
        </p:nvSpPr>
        <p:spPr bwMode="auto">
          <a:xfrm>
            <a:off x="2790825" y="56673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1" name="Rectangle 145"/>
          <p:cNvSpPr>
            <a:spLocks noChangeArrowheads="1"/>
          </p:cNvSpPr>
          <p:nvPr/>
        </p:nvSpPr>
        <p:spPr bwMode="auto">
          <a:xfrm>
            <a:off x="209550" y="5080000"/>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8" name="Group 160"/>
          <p:cNvGraphicFramePr>
            <a:graphicFrameLocks noGrp="1"/>
          </p:cNvGraphicFramePr>
          <p:nvPr>
            <p:extLst/>
          </p:nvPr>
        </p:nvGraphicFramePr>
        <p:xfrm>
          <a:off x="209550" y="5351463"/>
          <a:ext cx="2597150" cy="1006475"/>
        </p:xfrm>
        <a:graphic>
          <a:graphicData uri="http://schemas.openxmlformats.org/drawingml/2006/table">
            <a:tbl>
              <a:tblPr/>
              <a:tblGrid>
                <a:gridCol w="521970">
                  <a:extLst>
                    <a:ext uri="{9D8B030D-6E8A-4147-A177-3AD203B41FA5}">
                      <a16:colId xmlns:a16="http://schemas.microsoft.com/office/drawing/2014/main" val="20000"/>
                    </a:ext>
                  </a:extLst>
                </a:gridCol>
                <a:gridCol w="2075180">
                  <a:extLst>
                    <a:ext uri="{9D8B030D-6E8A-4147-A177-3AD203B41FA5}">
                      <a16:colId xmlns:a16="http://schemas.microsoft.com/office/drawing/2014/main" val="20001"/>
                    </a:ext>
                  </a:extLst>
                </a:gridCol>
              </a:tblGrid>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57489">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F DEF</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CN1"-</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“8"(PRP) and CN1-“7"(PNK)</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20874" name="Rectangle 158"/>
          <p:cNvSpPr>
            <a:spLocks noChangeArrowheads="1"/>
          </p:cNvSpPr>
          <p:nvPr/>
        </p:nvSpPr>
        <p:spPr bwMode="auto">
          <a:xfrm>
            <a:off x="255588" y="5053013"/>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20875" name="Rectangle 10"/>
          <p:cNvSpPr>
            <a:spLocks noChangeArrowheads="1"/>
          </p:cNvSpPr>
          <p:nvPr/>
        </p:nvSpPr>
        <p:spPr bwMode="auto">
          <a:xfrm>
            <a:off x="3678238" y="4470400"/>
            <a:ext cx="1390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F-DEF Sensor is</a:t>
            </a:r>
          </a:p>
          <a:p>
            <a:pPr algn="ctr" eaLnBrk="1" hangingPunct="1">
              <a:lnSpc>
                <a:spcPct val="80000"/>
              </a:lnSpc>
              <a:spcBef>
                <a:spcPct val="20000"/>
              </a:spcBef>
            </a:pPr>
            <a:r>
              <a:rPr lang="en-US" altLang="ko-KR" sz="1200" b="1">
                <a:latin typeface="Arial" charset="0"/>
              </a:rPr>
              <a:t>normal?</a:t>
            </a:r>
          </a:p>
        </p:txBody>
      </p:sp>
      <p:sp>
        <p:nvSpPr>
          <p:cNvPr id="71" name="Rectangle 8"/>
          <p:cNvSpPr>
            <a:spLocks noChangeArrowheads="1"/>
          </p:cNvSpPr>
          <p:nvPr/>
        </p:nvSpPr>
        <p:spPr bwMode="auto">
          <a:xfrm>
            <a:off x="1039813" y="1638300"/>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20877"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78"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0879" name="Line 10"/>
          <p:cNvSpPr>
            <a:spLocks noChangeShapeType="1"/>
          </p:cNvSpPr>
          <p:nvPr/>
        </p:nvSpPr>
        <p:spPr bwMode="auto">
          <a:xfrm>
            <a:off x="4367213" y="62118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80" name="Text Box 16"/>
          <p:cNvSpPr txBox="1">
            <a:spLocks noChangeArrowheads="1"/>
          </p:cNvSpPr>
          <p:nvPr/>
        </p:nvSpPr>
        <p:spPr bwMode="auto">
          <a:xfrm>
            <a:off x="4403725" y="62023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graphicFrame>
        <p:nvGraphicFramePr>
          <p:cNvPr id="42" name="Group 122"/>
          <p:cNvGraphicFramePr>
            <a:graphicFrameLocks noGrp="1"/>
          </p:cNvGraphicFramePr>
          <p:nvPr>
            <p:extLst/>
          </p:nvPr>
        </p:nvGraphicFramePr>
        <p:xfrm>
          <a:off x="198438" y="4116388"/>
          <a:ext cx="2606675" cy="895350"/>
        </p:xfrm>
        <a:graphic>
          <a:graphicData uri="http://schemas.openxmlformats.org/drawingml/2006/table">
            <a:tbl>
              <a:tblPr/>
              <a:tblGrid>
                <a:gridCol w="2606675">
                  <a:extLst>
                    <a:ext uri="{9D8B030D-6E8A-4147-A177-3AD203B41FA5}">
                      <a16:colId xmlns:a16="http://schemas.microsoft.com/office/drawing/2014/main" val="20000"/>
                    </a:ext>
                  </a:extLst>
                </a:gridCol>
              </a:tblGrid>
              <a:tr h="274417">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93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Between CN1 #8 and #7</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43" name="슬라이드 번호 개체 틀 16"/>
          <p:cNvSpPr>
            <a:spLocks noGrp="1"/>
          </p:cNvSpPr>
          <p:nvPr>
            <p:ph type="sldNum" sz="quarter" idx="12"/>
          </p:nvPr>
        </p:nvSpPr>
        <p:spPr>
          <a:xfrm>
            <a:off x="6553200" y="6472238"/>
            <a:ext cx="2133600" cy="265112"/>
          </a:xfrm>
        </p:spPr>
        <p:txBody>
          <a:bodyPr anchor="b"/>
          <a:lstStyle/>
          <a:p>
            <a:pPr>
              <a:defRPr/>
            </a:pPr>
            <a:fld id="{EF487E56-98DD-4F10-9C22-5D569CD6802F}" type="slidenum">
              <a:rPr lang="en-US" altLang="ko-KR" smtClean="0"/>
              <a:pPr>
                <a:defRPr/>
              </a:pPr>
              <a:t>160</a:t>
            </a:fld>
            <a:endParaRPr lang="en-US" altLang="ko-KR" dirty="0"/>
          </a:p>
        </p:txBody>
      </p:sp>
      <p:pic>
        <p:nvPicPr>
          <p:cNvPr id="2" name="그림 1"/>
          <p:cNvPicPr>
            <a:picLocks noChangeAspect="1"/>
          </p:cNvPicPr>
          <p:nvPr/>
        </p:nvPicPr>
        <p:blipFill>
          <a:blip r:embed="rId2"/>
          <a:stretch>
            <a:fillRect/>
          </a:stretch>
        </p:blipFill>
        <p:spPr>
          <a:xfrm>
            <a:off x="1314450" y="1993443"/>
            <a:ext cx="723900" cy="600075"/>
          </a:xfrm>
          <a:prstGeom prst="rect">
            <a:avLst/>
          </a:prstGeom>
        </p:spPr>
      </p:pic>
    </p:spTree>
    <p:extLst>
      <p:ext uri="{BB962C8B-B14F-4D97-AF65-F5344CB8AC3E}">
        <p14:creationId xmlns:p14="http://schemas.microsoft.com/office/powerpoint/2010/main" val="2693205293"/>
      </p:ext>
    </p:extLst>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21859"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21860" name="AutoShape 19"/>
          <p:cNvSpPr>
            <a:spLocks noChangeArrowheads="1"/>
          </p:cNvSpPr>
          <p:nvPr/>
        </p:nvSpPr>
        <p:spPr bwMode="auto">
          <a:xfrm>
            <a:off x="3078163" y="1933575"/>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1" name="Rectangle 20"/>
          <p:cNvSpPr>
            <a:spLocks noChangeArrowheads="1"/>
          </p:cNvSpPr>
          <p:nvPr/>
        </p:nvSpPr>
        <p:spPr bwMode="auto">
          <a:xfrm>
            <a:off x="3358545" y="1954213"/>
            <a:ext cx="2031623"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#4 </a:t>
            </a:r>
            <a:r>
              <a:rPr lang="en-US" altLang="ko-KR" sz="1200" b="1" dirty="0">
                <a:latin typeface="Arial" charset="0"/>
              </a:rPr>
              <a:t>is normal?</a:t>
            </a:r>
          </a:p>
        </p:txBody>
      </p:sp>
      <p:sp>
        <p:nvSpPr>
          <p:cNvPr id="121862" name="Line 21"/>
          <p:cNvSpPr>
            <a:spLocks noChangeShapeType="1"/>
          </p:cNvSpPr>
          <p:nvPr/>
        </p:nvSpPr>
        <p:spPr bwMode="auto">
          <a:xfrm>
            <a:off x="4370388" y="25050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3" name="Text Box 22"/>
          <p:cNvSpPr txBox="1">
            <a:spLocks noChangeArrowheads="1"/>
          </p:cNvSpPr>
          <p:nvPr/>
        </p:nvSpPr>
        <p:spPr bwMode="auto">
          <a:xfrm>
            <a:off x="4406900" y="25019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64" name="Line 23"/>
          <p:cNvSpPr>
            <a:spLocks noChangeShapeType="1"/>
          </p:cNvSpPr>
          <p:nvPr/>
        </p:nvSpPr>
        <p:spPr bwMode="auto">
          <a:xfrm>
            <a:off x="5662613" y="22161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5" name="Text Box 24"/>
          <p:cNvSpPr txBox="1">
            <a:spLocks noChangeArrowheads="1"/>
          </p:cNvSpPr>
          <p:nvPr/>
        </p:nvSpPr>
        <p:spPr bwMode="auto">
          <a:xfrm>
            <a:off x="5489575" y="19812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1866" name="Rectangle 27"/>
          <p:cNvSpPr>
            <a:spLocks noChangeArrowheads="1"/>
          </p:cNvSpPr>
          <p:nvPr/>
        </p:nvSpPr>
        <p:spPr bwMode="auto">
          <a:xfrm>
            <a:off x="6497638" y="1924050"/>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7" name="Rectangle 28"/>
          <p:cNvSpPr>
            <a:spLocks noChangeArrowheads="1"/>
          </p:cNvSpPr>
          <p:nvPr/>
        </p:nvSpPr>
        <p:spPr bwMode="auto">
          <a:xfrm>
            <a:off x="6508750" y="197802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21868" name="Line 29"/>
          <p:cNvSpPr>
            <a:spLocks noChangeShapeType="1"/>
          </p:cNvSpPr>
          <p:nvPr/>
        </p:nvSpPr>
        <p:spPr bwMode="auto">
          <a:xfrm>
            <a:off x="4367213" y="1619250"/>
            <a:ext cx="0" cy="3095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9" name="Text Box 30"/>
          <p:cNvSpPr txBox="1">
            <a:spLocks noChangeArrowheads="1"/>
          </p:cNvSpPr>
          <p:nvPr/>
        </p:nvSpPr>
        <p:spPr bwMode="auto">
          <a:xfrm>
            <a:off x="4403725" y="161925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70" name="Line 31"/>
          <p:cNvSpPr>
            <a:spLocks noChangeShapeType="1"/>
          </p:cNvSpPr>
          <p:nvPr/>
        </p:nvSpPr>
        <p:spPr bwMode="auto">
          <a:xfrm>
            <a:off x="2790825" y="22050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8" name="Group 32"/>
          <p:cNvGraphicFramePr>
            <a:graphicFrameLocks noGrp="1"/>
          </p:cNvGraphicFramePr>
          <p:nvPr>
            <p:extLst/>
          </p:nvPr>
        </p:nvGraphicFramePr>
        <p:xfrm>
          <a:off x="350838" y="1893888"/>
          <a:ext cx="2454275" cy="620712"/>
        </p:xfrm>
        <a:graphic>
          <a:graphicData uri="http://schemas.openxmlformats.org/drawingml/2006/table">
            <a:tbl>
              <a:tblPr/>
              <a:tblGrid>
                <a:gridCol w="2454275">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 4 is the same as the value between CN1-“8"(PRP) and CN30-“7"(PNK).</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21877" name="Rectangle 113"/>
          <p:cNvSpPr>
            <a:spLocks noChangeArrowheads="1"/>
          </p:cNvSpPr>
          <p:nvPr/>
        </p:nvSpPr>
        <p:spPr bwMode="auto">
          <a:xfrm>
            <a:off x="3071813" y="277971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78" name="Rectangle 114"/>
          <p:cNvSpPr>
            <a:spLocks noChangeArrowheads="1"/>
          </p:cNvSpPr>
          <p:nvPr/>
        </p:nvSpPr>
        <p:spPr bwMode="auto">
          <a:xfrm>
            <a:off x="2924175" y="2828925"/>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19" name="슬라이드 번호 개체 틀 16"/>
          <p:cNvSpPr>
            <a:spLocks noGrp="1"/>
          </p:cNvSpPr>
          <p:nvPr>
            <p:ph type="sldNum" sz="quarter" idx="12"/>
          </p:nvPr>
        </p:nvSpPr>
        <p:spPr>
          <a:xfrm>
            <a:off x="6553200" y="6472238"/>
            <a:ext cx="2133600" cy="265112"/>
          </a:xfrm>
        </p:spPr>
        <p:txBody>
          <a:bodyPr anchor="b"/>
          <a:lstStyle/>
          <a:p>
            <a:pPr>
              <a:defRPr/>
            </a:pPr>
            <a:fld id="{D70EC253-994F-4B74-8DBD-F902CD281FA2}" type="slidenum">
              <a:rPr lang="en-US" altLang="ko-KR" smtClean="0"/>
              <a:pPr>
                <a:defRPr/>
              </a:pPr>
              <a:t>161</a:t>
            </a:fld>
            <a:endParaRPr lang="en-US" altLang="ko-KR" dirty="0"/>
          </a:p>
        </p:txBody>
      </p:sp>
    </p:spTree>
    <p:extLst>
      <p:ext uri="{BB962C8B-B14F-4D97-AF65-F5344CB8AC3E}">
        <p14:creationId xmlns:p14="http://schemas.microsoft.com/office/powerpoint/2010/main" val="3190690797"/>
      </p:ext>
    </p:extLst>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Line 7"/>
          <p:cNvSpPr>
            <a:spLocks noChangeShapeType="1"/>
          </p:cNvSpPr>
          <p:nvPr/>
        </p:nvSpPr>
        <p:spPr bwMode="auto">
          <a:xfrm flipH="1">
            <a:off x="4367213" y="3711575"/>
            <a:ext cx="9525" cy="65722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5"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0836" name="Rectangle 3"/>
          <p:cNvSpPr>
            <a:spLocks noChangeArrowheads="1"/>
          </p:cNvSpPr>
          <p:nvPr/>
        </p:nvSpPr>
        <p:spPr bwMode="auto">
          <a:xfrm>
            <a:off x="827088" y="1347788"/>
            <a:ext cx="63510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4) When </a:t>
            </a:r>
            <a:r>
              <a:rPr lang="en-US" altLang="ko-KR" sz="1400" b="1" dirty="0">
                <a:solidFill>
                  <a:schemeClr val="tx1"/>
                </a:solidFill>
                <a:latin typeface="Arial" charset="0"/>
                <a:ea typeface="돋움체" pitchFamily="49" charset="-127"/>
              </a:rPr>
              <a:t>the </a:t>
            </a:r>
            <a:r>
              <a:rPr lang="en-US" altLang="ko-KR" sz="1400" b="1" dirty="0" smtClean="0">
                <a:solidFill>
                  <a:schemeClr val="tx1"/>
                </a:solidFill>
                <a:latin typeface="Arial" charset="0"/>
                <a:ea typeface="돋움체" pitchFamily="49" charset="-127"/>
              </a:rPr>
              <a:t>F DEF-Sensor </a:t>
            </a:r>
            <a:r>
              <a:rPr lang="en-US" altLang="ko-KR" sz="1400" b="1" dirty="0">
                <a:solidFill>
                  <a:schemeClr val="tx1"/>
                </a:solidFill>
                <a:latin typeface="Arial" charset="0"/>
                <a:ea typeface="돋움체" pitchFamily="49" charset="-127"/>
              </a:rPr>
              <a:t>is </a:t>
            </a:r>
            <a:r>
              <a:rPr lang="en-US" altLang="ko-KR" sz="1400" b="1" dirty="0" smtClean="0">
                <a:solidFill>
                  <a:schemeClr val="tx1"/>
                </a:solidFill>
                <a:latin typeface="Arial" charset="0"/>
                <a:ea typeface="돋움체" pitchFamily="49" charset="-127"/>
              </a:rPr>
              <a:t>defective </a:t>
            </a:r>
            <a:r>
              <a:rPr lang="it-IT" altLang="ko-KR" sz="1400" b="1" dirty="0">
                <a:solidFill>
                  <a:schemeClr val="tx1"/>
                </a:solidFill>
                <a:latin typeface="Arial" charset="0"/>
                <a:ea typeface="돋움체" pitchFamily="49" charset="-127"/>
              </a:rPr>
              <a:t>(Mono C,D,E,F / Bespoke Mono E,F)</a:t>
            </a:r>
            <a:endParaRPr lang="en-US" altLang="ko-KR" sz="1400" b="1" dirty="0">
              <a:solidFill>
                <a:schemeClr val="tx1"/>
              </a:solidFill>
              <a:latin typeface="Arial" charset="0"/>
              <a:ea typeface="돋움체" pitchFamily="49" charset="-127"/>
            </a:endParaRPr>
          </a:p>
        </p:txBody>
      </p:sp>
      <p:sp>
        <p:nvSpPr>
          <p:cNvPr id="120837"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20838" name="Line 4"/>
          <p:cNvSpPr>
            <a:spLocks noChangeShapeType="1"/>
          </p:cNvSpPr>
          <p:nvPr/>
        </p:nvSpPr>
        <p:spPr bwMode="auto">
          <a:xfrm>
            <a:off x="4367213" y="26781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9" name="AutoShape 5"/>
          <p:cNvSpPr>
            <a:spLocks noChangeArrowheads="1"/>
          </p:cNvSpPr>
          <p:nvPr/>
        </p:nvSpPr>
        <p:spPr bwMode="auto">
          <a:xfrm>
            <a:off x="3074988" y="292100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0" name="Rectangle 6"/>
          <p:cNvSpPr>
            <a:spLocks noChangeArrowheads="1"/>
          </p:cNvSpPr>
          <p:nvPr/>
        </p:nvSpPr>
        <p:spPr bwMode="auto">
          <a:xfrm>
            <a:off x="3263900" y="3092450"/>
            <a:ext cx="219551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MAIN PCB Connector</a:t>
            </a:r>
          </a:p>
          <a:p>
            <a:pPr algn="ctr" eaLnBrk="1" hangingPunct="1">
              <a:lnSpc>
                <a:spcPct val="70000"/>
              </a:lnSpc>
              <a:spcBef>
                <a:spcPct val="20000"/>
              </a:spcBef>
            </a:pPr>
            <a:r>
              <a:rPr lang="en-US" altLang="ko-KR" sz="1200" b="1">
                <a:latin typeface="Arial" charset="0"/>
              </a:rPr>
              <a:t>CN30 is inserted properly?</a:t>
            </a:r>
          </a:p>
        </p:txBody>
      </p:sp>
      <p:sp>
        <p:nvSpPr>
          <p:cNvPr id="120841" name="AutoShape 8"/>
          <p:cNvSpPr>
            <a:spLocks noChangeArrowheads="1"/>
          </p:cNvSpPr>
          <p:nvPr/>
        </p:nvSpPr>
        <p:spPr bwMode="auto">
          <a:xfrm>
            <a:off x="3074988" y="439737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2" name="Line 10"/>
          <p:cNvSpPr>
            <a:spLocks noChangeShapeType="1"/>
          </p:cNvSpPr>
          <p:nvPr/>
        </p:nvSpPr>
        <p:spPr bwMode="auto">
          <a:xfrm>
            <a:off x="4367213" y="4911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3" name="Text Box 11"/>
          <p:cNvSpPr txBox="1">
            <a:spLocks noChangeArrowheads="1"/>
          </p:cNvSpPr>
          <p:nvPr/>
        </p:nvSpPr>
        <p:spPr bwMode="auto">
          <a:xfrm>
            <a:off x="4403725" y="3967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4" name="Rectangle 12"/>
          <p:cNvSpPr>
            <a:spLocks noChangeArrowheads="1"/>
          </p:cNvSpPr>
          <p:nvPr/>
        </p:nvSpPr>
        <p:spPr bwMode="auto">
          <a:xfrm>
            <a:off x="6494463" y="3049588"/>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5" name="Line 13"/>
          <p:cNvSpPr>
            <a:spLocks noChangeShapeType="1"/>
          </p:cNvSpPr>
          <p:nvPr/>
        </p:nvSpPr>
        <p:spPr bwMode="auto">
          <a:xfrm>
            <a:off x="5659438" y="32988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6" name="Rectangle 14"/>
          <p:cNvSpPr>
            <a:spLocks noChangeArrowheads="1"/>
          </p:cNvSpPr>
          <p:nvPr/>
        </p:nvSpPr>
        <p:spPr bwMode="auto">
          <a:xfrm>
            <a:off x="6508750" y="3070225"/>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20847" name="Text Box 15"/>
          <p:cNvSpPr txBox="1">
            <a:spLocks noChangeArrowheads="1"/>
          </p:cNvSpPr>
          <p:nvPr/>
        </p:nvSpPr>
        <p:spPr bwMode="auto">
          <a:xfrm>
            <a:off x="5486400" y="306387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48" name="Text Box 16"/>
          <p:cNvSpPr txBox="1">
            <a:spLocks noChangeArrowheads="1"/>
          </p:cNvSpPr>
          <p:nvPr/>
        </p:nvSpPr>
        <p:spPr bwMode="auto">
          <a:xfrm>
            <a:off x="4403725" y="4879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9" name="Rectangle 17"/>
          <p:cNvSpPr>
            <a:spLocks noChangeArrowheads="1"/>
          </p:cNvSpPr>
          <p:nvPr/>
        </p:nvSpPr>
        <p:spPr bwMode="auto">
          <a:xfrm>
            <a:off x="6494463" y="449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0" name="Line 18"/>
          <p:cNvSpPr>
            <a:spLocks noChangeShapeType="1"/>
          </p:cNvSpPr>
          <p:nvPr/>
        </p:nvSpPr>
        <p:spPr bwMode="auto">
          <a:xfrm>
            <a:off x="5659438" y="4654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1" name="Rectangle 19"/>
          <p:cNvSpPr>
            <a:spLocks noChangeArrowheads="1"/>
          </p:cNvSpPr>
          <p:nvPr/>
        </p:nvSpPr>
        <p:spPr bwMode="auto">
          <a:xfrm>
            <a:off x="6505575" y="451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20852" name="Text Box 20"/>
          <p:cNvSpPr txBox="1">
            <a:spLocks noChangeArrowheads="1"/>
          </p:cNvSpPr>
          <p:nvPr/>
        </p:nvSpPr>
        <p:spPr bwMode="auto">
          <a:xfrm>
            <a:off x="5486400" y="44196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53" name="AutoShape 26"/>
          <p:cNvSpPr>
            <a:spLocks noChangeArrowheads="1"/>
          </p:cNvSpPr>
          <p:nvPr/>
        </p:nvSpPr>
        <p:spPr bwMode="auto">
          <a:xfrm>
            <a:off x="3074988" y="5119688"/>
            <a:ext cx="2584450" cy="10953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4" name="Rectangle 27"/>
          <p:cNvSpPr>
            <a:spLocks noChangeArrowheads="1"/>
          </p:cNvSpPr>
          <p:nvPr/>
        </p:nvSpPr>
        <p:spPr bwMode="auto">
          <a:xfrm>
            <a:off x="3236913" y="5373688"/>
            <a:ext cx="2311400"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CN30-“6"(PRP) </a:t>
            </a:r>
            <a:r>
              <a:rPr lang="en-US" altLang="ko-KR" sz="1200" b="1" dirty="0">
                <a:latin typeface="Arial" charset="0"/>
              </a:rPr>
              <a:t>and </a:t>
            </a:r>
            <a:r>
              <a:rPr lang="en-US" altLang="ko-KR" sz="1200" b="1" dirty="0" smtClean="0">
                <a:latin typeface="Arial" charset="0"/>
              </a:rPr>
              <a:t>“8"(PNK)</a:t>
            </a:r>
            <a:endParaRPr lang="en-US" altLang="ko-KR" sz="1200" b="1" dirty="0">
              <a:latin typeface="Arial" charset="0"/>
            </a:endParaRPr>
          </a:p>
          <a:p>
            <a:pPr algn="ctr" eaLnBrk="1" hangingPunct="1">
              <a:lnSpc>
                <a:spcPct val="80000"/>
              </a:lnSpc>
              <a:spcBef>
                <a:spcPct val="20000"/>
              </a:spcBef>
            </a:pPr>
            <a:r>
              <a:rPr lang="en-US" altLang="ko-KR" sz="1200" b="1" dirty="0">
                <a:latin typeface="Arial" charset="0"/>
              </a:rPr>
              <a:t>is normal?</a:t>
            </a:r>
          </a:p>
        </p:txBody>
      </p:sp>
      <p:sp>
        <p:nvSpPr>
          <p:cNvPr id="120855" name="Rectangle 28"/>
          <p:cNvSpPr>
            <a:spLocks noChangeArrowheads="1"/>
          </p:cNvSpPr>
          <p:nvPr/>
        </p:nvSpPr>
        <p:spPr bwMode="auto">
          <a:xfrm>
            <a:off x="6494463" y="551021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6" name="Line 29"/>
          <p:cNvSpPr>
            <a:spLocks noChangeShapeType="1"/>
          </p:cNvSpPr>
          <p:nvPr/>
        </p:nvSpPr>
        <p:spPr bwMode="auto">
          <a:xfrm>
            <a:off x="5659438" y="56721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7" name="Rectangle 30"/>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20858" name="Text Box 31"/>
          <p:cNvSpPr txBox="1">
            <a:spLocks noChangeArrowheads="1"/>
          </p:cNvSpPr>
          <p:nvPr/>
        </p:nvSpPr>
        <p:spPr bwMode="auto">
          <a:xfrm>
            <a:off x="5602288" y="5251450"/>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20859" name="Line 32"/>
          <p:cNvSpPr>
            <a:spLocks noChangeShapeType="1"/>
          </p:cNvSpPr>
          <p:nvPr/>
        </p:nvSpPr>
        <p:spPr bwMode="auto">
          <a:xfrm>
            <a:off x="2817813" y="4649788"/>
            <a:ext cx="284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0" name="Line 41"/>
          <p:cNvSpPr>
            <a:spLocks noChangeShapeType="1"/>
          </p:cNvSpPr>
          <p:nvPr/>
        </p:nvSpPr>
        <p:spPr bwMode="auto">
          <a:xfrm>
            <a:off x="2790825" y="56673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1" name="Rectangle 145"/>
          <p:cNvSpPr>
            <a:spLocks noChangeArrowheads="1"/>
          </p:cNvSpPr>
          <p:nvPr/>
        </p:nvSpPr>
        <p:spPr bwMode="auto">
          <a:xfrm>
            <a:off x="209550" y="5080000"/>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8" name="Group 160"/>
          <p:cNvGraphicFramePr>
            <a:graphicFrameLocks noGrp="1"/>
          </p:cNvGraphicFramePr>
          <p:nvPr>
            <p:extLst/>
          </p:nvPr>
        </p:nvGraphicFramePr>
        <p:xfrm>
          <a:off x="209550" y="5351463"/>
          <a:ext cx="2597150" cy="1006475"/>
        </p:xfrm>
        <a:graphic>
          <a:graphicData uri="http://schemas.openxmlformats.org/drawingml/2006/table">
            <a:tbl>
              <a:tblPr/>
              <a:tblGrid>
                <a:gridCol w="521970">
                  <a:extLst>
                    <a:ext uri="{9D8B030D-6E8A-4147-A177-3AD203B41FA5}">
                      <a16:colId xmlns:a16="http://schemas.microsoft.com/office/drawing/2014/main" val="20000"/>
                    </a:ext>
                  </a:extLst>
                </a:gridCol>
                <a:gridCol w="2075180">
                  <a:extLst>
                    <a:ext uri="{9D8B030D-6E8A-4147-A177-3AD203B41FA5}">
                      <a16:colId xmlns:a16="http://schemas.microsoft.com/office/drawing/2014/main" val="20001"/>
                    </a:ext>
                  </a:extLst>
                </a:gridCol>
              </a:tblGrid>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57489">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F DEF</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CN30"-</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“6"(PRP) and CN30-“8"(PNK)</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20874" name="Rectangle 158"/>
          <p:cNvSpPr>
            <a:spLocks noChangeArrowheads="1"/>
          </p:cNvSpPr>
          <p:nvPr/>
        </p:nvSpPr>
        <p:spPr bwMode="auto">
          <a:xfrm>
            <a:off x="255588" y="5053013"/>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20875" name="Rectangle 10"/>
          <p:cNvSpPr>
            <a:spLocks noChangeArrowheads="1"/>
          </p:cNvSpPr>
          <p:nvPr/>
        </p:nvSpPr>
        <p:spPr bwMode="auto">
          <a:xfrm>
            <a:off x="3678238" y="4470400"/>
            <a:ext cx="1390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F-DEF Sensor is</a:t>
            </a:r>
          </a:p>
          <a:p>
            <a:pPr algn="ctr" eaLnBrk="1" hangingPunct="1">
              <a:lnSpc>
                <a:spcPct val="80000"/>
              </a:lnSpc>
              <a:spcBef>
                <a:spcPct val="20000"/>
              </a:spcBef>
            </a:pPr>
            <a:r>
              <a:rPr lang="en-US" altLang="ko-KR" sz="1200" b="1">
                <a:latin typeface="Arial" charset="0"/>
              </a:rPr>
              <a:t>normal?</a:t>
            </a:r>
          </a:p>
        </p:txBody>
      </p:sp>
      <p:sp>
        <p:nvSpPr>
          <p:cNvPr id="71" name="Rectangle 8"/>
          <p:cNvSpPr>
            <a:spLocks noChangeArrowheads="1"/>
          </p:cNvSpPr>
          <p:nvPr/>
        </p:nvSpPr>
        <p:spPr bwMode="auto">
          <a:xfrm>
            <a:off x="1039813" y="1638300"/>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20877"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78"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0879" name="Line 10"/>
          <p:cNvSpPr>
            <a:spLocks noChangeShapeType="1"/>
          </p:cNvSpPr>
          <p:nvPr/>
        </p:nvSpPr>
        <p:spPr bwMode="auto">
          <a:xfrm>
            <a:off x="4367213" y="62118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80" name="Text Box 16"/>
          <p:cNvSpPr txBox="1">
            <a:spLocks noChangeArrowheads="1"/>
          </p:cNvSpPr>
          <p:nvPr/>
        </p:nvSpPr>
        <p:spPr bwMode="auto">
          <a:xfrm>
            <a:off x="4403725" y="62023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graphicFrame>
        <p:nvGraphicFramePr>
          <p:cNvPr id="42" name="Group 122"/>
          <p:cNvGraphicFramePr>
            <a:graphicFrameLocks noGrp="1"/>
          </p:cNvGraphicFramePr>
          <p:nvPr>
            <p:extLst/>
          </p:nvPr>
        </p:nvGraphicFramePr>
        <p:xfrm>
          <a:off x="198438" y="4116388"/>
          <a:ext cx="2606675" cy="895350"/>
        </p:xfrm>
        <a:graphic>
          <a:graphicData uri="http://schemas.openxmlformats.org/drawingml/2006/table">
            <a:tbl>
              <a:tblPr/>
              <a:tblGrid>
                <a:gridCol w="2606675">
                  <a:extLst>
                    <a:ext uri="{9D8B030D-6E8A-4147-A177-3AD203B41FA5}">
                      <a16:colId xmlns:a16="http://schemas.microsoft.com/office/drawing/2014/main" val="20000"/>
                    </a:ext>
                  </a:extLst>
                </a:gridCol>
              </a:tblGrid>
              <a:tr h="274417">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93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Between CN30 #6 and #8</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43" name="슬라이드 번호 개체 틀 16"/>
          <p:cNvSpPr>
            <a:spLocks noGrp="1"/>
          </p:cNvSpPr>
          <p:nvPr>
            <p:ph type="sldNum" sz="quarter" idx="12"/>
          </p:nvPr>
        </p:nvSpPr>
        <p:spPr>
          <a:xfrm>
            <a:off x="6553200" y="6472238"/>
            <a:ext cx="2133600" cy="265112"/>
          </a:xfrm>
        </p:spPr>
        <p:txBody>
          <a:bodyPr anchor="b"/>
          <a:lstStyle/>
          <a:p>
            <a:pPr>
              <a:defRPr/>
            </a:pPr>
            <a:fld id="{EF487E56-98DD-4F10-9C22-5D569CD6802F}" type="slidenum">
              <a:rPr lang="en-US" altLang="ko-KR" smtClean="0"/>
              <a:pPr>
                <a:defRPr/>
              </a:pPr>
              <a:t>162</a:t>
            </a:fld>
            <a:endParaRPr lang="en-US" altLang="ko-KR" dirty="0"/>
          </a:p>
        </p:txBody>
      </p:sp>
      <p:sp>
        <p:nvSpPr>
          <p:cNvPr id="44"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pic>
        <p:nvPicPr>
          <p:cNvPr id="47" name="그림 46"/>
          <p:cNvPicPr>
            <a:picLocks noChangeAspect="1"/>
          </p:cNvPicPr>
          <p:nvPr/>
        </p:nvPicPr>
        <p:blipFill>
          <a:blip r:embed="rId2"/>
          <a:stretch>
            <a:fillRect/>
          </a:stretch>
        </p:blipFill>
        <p:spPr>
          <a:xfrm>
            <a:off x="1314450" y="1993443"/>
            <a:ext cx="723900" cy="600075"/>
          </a:xfrm>
          <a:prstGeom prst="rect">
            <a:avLst/>
          </a:prstGeom>
        </p:spPr>
      </p:pic>
    </p:spTree>
    <p:extLst>
      <p:ext uri="{BB962C8B-B14F-4D97-AF65-F5344CB8AC3E}">
        <p14:creationId xmlns:p14="http://schemas.microsoft.com/office/powerpoint/2010/main" val="1202850630"/>
      </p:ext>
    </p:extLst>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21859" name="Rectangle 3"/>
          <p:cNvSpPr>
            <a:spLocks noChangeArrowheads="1"/>
          </p:cNvSpPr>
          <p:nvPr/>
        </p:nvSpPr>
        <p:spPr bwMode="auto">
          <a:xfrm>
            <a:off x="762000" y="938213"/>
            <a:ext cx="52807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a:t>
            </a:r>
            <a:r>
              <a:rPr lang="en-US" altLang="ko-KR" sz="1800" dirty="0" smtClean="0">
                <a:solidFill>
                  <a:srgbClr val="006699"/>
                </a:solidFill>
                <a:latin typeface="Arial Black" pitchFamily="34" charset="0"/>
              </a:rPr>
              <a:t>occurs</a:t>
            </a:r>
            <a:endParaRPr lang="en-US" altLang="ko-KR" sz="1800" dirty="0">
              <a:solidFill>
                <a:srgbClr val="006699"/>
              </a:solidFill>
              <a:latin typeface="Arial Black" pitchFamily="34" charset="0"/>
            </a:endParaRPr>
          </a:p>
        </p:txBody>
      </p:sp>
      <p:sp>
        <p:nvSpPr>
          <p:cNvPr id="121860" name="AutoShape 19"/>
          <p:cNvSpPr>
            <a:spLocks noChangeArrowheads="1"/>
          </p:cNvSpPr>
          <p:nvPr/>
        </p:nvSpPr>
        <p:spPr bwMode="auto">
          <a:xfrm>
            <a:off x="3078163" y="1933575"/>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1" name="Rectangle 20"/>
          <p:cNvSpPr>
            <a:spLocks noChangeArrowheads="1"/>
          </p:cNvSpPr>
          <p:nvPr/>
        </p:nvSpPr>
        <p:spPr bwMode="auto">
          <a:xfrm>
            <a:off x="3358545" y="1954213"/>
            <a:ext cx="2031623"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#4 </a:t>
            </a:r>
            <a:r>
              <a:rPr lang="en-US" altLang="ko-KR" sz="1200" b="1" dirty="0">
                <a:latin typeface="Arial" charset="0"/>
              </a:rPr>
              <a:t>is normal?</a:t>
            </a:r>
          </a:p>
        </p:txBody>
      </p:sp>
      <p:sp>
        <p:nvSpPr>
          <p:cNvPr id="121862" name="Line 21"/>
          <p:cNvSpPr>
            <a:spLocks noChangeShapeType="1"/>
          </p:cNvSpPr>
          <p:nvPr/>
        </p:nvSpPr>
        <p:spPr bwMode="auto">
          <a:xfrm>
            <a:off x="4370388" y="25050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3" name="Text Box 22"/>
          <p:cNvSpPr txBox="1">
            <a:spLocks noChangeArrowheads="1"/>
          </p:cNvSpPr>
          <p:nvPr/>
        </p:nvSpPr>
        <p:spPr bwMode="auto">
          <a:xfrm>
            <a:off x="4406900" y="25019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64" name="Line 23"/>
          <p:cNvSpPr>
            <a:spLocks noChangeShapeType="1"/>
          </p:cNvSpPr>
          <p:nvPr/>
        </p:nvSpPr>
        <p:spPr bwMode="auto">
          <a:xfrm>
            <a:off x="5662613" y="22161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5" name="Text Box 24"/>
          <p:cNvSpPr txBox="1">
            <a:spLocks noChangeArrowheads="1"/>
          </p:cNvSpPr>
          <p:nvPr/>
        </p:nvSpPr>
        <p:spPr bwMode="auto">
          <a:xfrm>
            <a:off x="5489575" y="19812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1866" name="Rectangle 27"/>
          <p:cNvSpPr>
            <a:spLocks noChangeArrowheads="1"/>
          </p:cNvSpPr>
          <p:nvPr/>
        </p:nvSpPr>
        <p:spPr bwMode="auto">
          <a:xfrm>
            <a:off x="6497638" y="1924050"/>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7" name="Rectangle 28"/>
          <p:cNvSpPr>
            <a:spLocks noChangeArrowheads="1"/>
          </p:cNvSpPr>
          <p:nvPr/>
        </p:nvSpPr>
        <p:spPr bwMode="auto">
          <a:xfrm>
            <a:off x="6508750" y="197802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21868" name="Line 29"/>
          <p:cNvSpPr>
            <a:spLocks noChangeShapeType="1"/>
          </p:cNvSpPr>
          <p:nvPr/>
        </p:nvSpPr>
        <p:spPr bwMode="auto">
          <a:xfrm>
            <a:off x="4367213" y="1619250"/>
            <a:ext cx="0" cy="3095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9" name="Text Box 30"/>
          <p:cNvSpPr txBox="1">
            <a:spLocks noChangeArrowheads="1"/>
          </p:cNvSpPr>
          <p:nvPr/>
        </p:nvSpPr>
        <p:spPr bwMode="auto">
          <a:xfrm>
            <a:off x="4403725" y="161925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70" name="Line 31"/>
          <p:cNvSpPr>
            <a:spLocks noChangeShapeType="1"/>
          </p:cNvSpPr>
          <p:nvPr/>
        </p:nvSpPr>
        <p:spPr bwMode="auto">
          <a:xfrm>
            <a:off x="2790825" y="22050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8" name="Group 32"/>
          <p:cNvGraphicFramePr>
            <a:graphicFrameLocks noGrp="1"/>
          </p:cNvGraphicFramePr>
          <p:nvPr>
            <p:extLst/>
          </p:nvPr>
        </p:nvGraphicFramePr>
        <p:xfrm>
          <a:off x="350838" y="1893888"/>
          <a:ext cx="2454275" cy="620712"/>
        </p:xfrm>
        <a:graphic>
          <a:graphicData uri="http://schemas.openxmlformats.org/drawingml/2006/table">
            <a:tbl>
              <a:tblPr/>
              <a:tblGrid>
                <a:gridCol w="2454275">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 4 is the same as the value between CN30-“6"(PRP) and CN30-“8"(PNK).</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21877" name="Rectangle 113"/>
          <p:cNvSpPr>
            <a:spLocks noChangeArrowheads="1"/>
          </p:cNvSpPr>
          <p:nvPr/>
        </p:nvSpPr>
        <p:spPr bwMode="auto">
          <a:xfrm>
            <a:off x="3071813" y="277971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78" name="Rectangle 114"/>
          <p:cNvSpPr>
            <a:spLocks noChangeArrowheads="1"/>
          </p:cNvSpPr>
          <p:nvPr/>
        </p:nvSpPr>
        <p:spPr bwMode="auto">
          <a:xfrm>
            <a:off x="2924175" y="2828925"/>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19" name="슬라이드 번호 개체 틀 16"/>
          <p:cNvSpPr>
            <a:spLocks noGrp="1"/>
          </p:cNvSpPr>
          <p:nvPr>
            <p:ph type="sldNum" sz="quarter" idx="12"/>
          </p:nvPr>
        </p:nvSpPr>
        <p:spPr>
          <a:xfrm>
            <a:off x="6553200" y="6472238"/>
            <a:ext cx="2133600" cy="265112"/>
          </a:xfrm>
        </p:spPr>
        <p:txBody>
          <a:bodyPr anchor="b"/>
          <a:lstStyle/>
          <a:p>
            <a:pPr>
              <a:defRPr/>
            </a:pPr>
            <a:fld id="{D70EC253-994F-4B74-8DBD-F902CD281FA2}" type="slidenum">
              <a:rPr lang="en-US" altLang="ko-KR" smtClean="0"/>
              <a:pPr>
                <a:defRPr/>
              </a:pPr>
              <a:t>163</a:t>
            </a:fld>
            <a:endParaRPr lang="en-US" altLang="ko-KR" dirty="0"/>
          </a:p>
        </p:txBody>
      </p:sp>
      <p:sp>
        <p:nvSpPr>
          <p:cNvPr id="2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154622161"/>
      </p:ext>
    </p:extLst>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Line 7"/>
          <p:cNvSpPr>
            <a:spLocks noChangeShapeType="1"/>
          </p:cNvSpPr>
          <p:nvPr/>
        </p:nvSpPr>
        <p:spPr bwMode="auto">
          <a:xfrm flipH="1">
            <a:off x="4367213" y="3711575"/>
            <a:ext cx="9525" cy="65722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5"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0836" name="Rectangle 3"/>
          <p:cNvSpPr>
            <a:spLocks noChangeArrowheads="1"/>
          </p:cNvSpPr>
          <p:nvPr/>
        </p:nvSpPr>
        <p:spPr bwMode="auto">
          <a:xfrm>
            <a:off x="827088" y="1347788"/>
            <a:ext cx="32909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5</a:t>
            </a:r>
            <a:r>
              <a:rPr lang="en-US" altLang="ko-KR" sz="1400" b="1" dirty="0" smtClean="0">
                <a:latin typeface="Arial" charset="0"/>
                <a:ea typeface="돋움체" pitchFamily="49" charset="-127"/>
              </a:rPr>
              <a:t>) </a:t>
            </a:r>
            <a:r>
              <a:rPr lang="en-US" altLang="ko-KR" sz="1400" b="1" dirty="0">
                <a:latin typeface="Arial" charset="0"/>
                <a:ea typeface="돋움체" pitchFamily="49" charset="-127"/>
              </a:rPr>
              <a:t>When the </a:t>
            </a:r>
            <a:r>
              <a:rPr lang="en-US" altLang="ko-KR" sz="1400" b="1" dirty="0" smtClean="0">
                <a:latin typeface="Arial" charset="0"/>
                <a:ea typeface="돋움체" pitchFamily="49" charset="-127"/>
              </a:rPr>
              <a:t>R DEF-Sensor </a:t>
            </a:r>
            <a:r>
              <a:rPr lang="en-US" altLang="ko-KR" sz="1400" b="1" dirty="0">
                <a:latin typeface="Arial" charset="0"/>
                <a:ea typeface="돋움체" pitchFamily="49" charset="-127"/>
              </a:rPr>
              <a:t>is defective</a:t>
            </a:r>
          </a:p>
        </p:txBody>
      </p:sp>
      <p:sp>
        <p:nvSpPr>
          <p:cNvPr id="120837"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20838" name="Line 4"/>
          <p:cNvSpPr>
            <a:spLocks noChangeShapeType="1"/>
          </p:cNvSpPr>
          <p:nvPr/>
        </p:nvSpPr>
        <p:spPr bwMode="auto">
          <a:xfrm>
            <a:off x="4367213" y="26781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39" name="AutoShape 5"/>
          <p:cNvSpPr>
            <a:spLocks noChangeArrowheads="1"/>
          </p:cNvSpPr>
          <p:nvPr/>
        </p:nvSpPr>
        <p:spPr bwMode="auto">
          <a:xfrm>
            <a:off x="3074988" y="292100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0" name="Rectangle 6"/>
          <p:cNvSpPr>
            <a:spLocks noChangeArrowheads="1"/>
          </p:cNvSpPr>
          <p:nvPr/>
        </p:nvSpPr>
        <p:spPr bwMode="auto">
          <a:xfrm>
            <a:off x="3263900" y="3092450"/>
            <a:ext cx="219551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Connector</a:t>
            </a:r>
          </a:p>
          <a:p>
            <a:pPr algn="ctr" eaLnBrk="1" hangingPunct="1">
              <a:lnSpc>
                <a:spcPct val="70000"/>
              </a:lnSpc>
              <a:spcBef>
                <a:spcPct val="20000"/>
              </a:spcBef>
            </a:pPr>
            <a:r>
              <a:rPr lang="en-US" altLang="ko-KR" sz="1200" b="1" dirty="0" smtClean="0">
                <a:latin typeface="Arial" charset="0"/>
              </a:rPr>
              <a:t>CN1 </a:t>
            </a:r>
            <a:r>
              <a:rPr lang="en-US" altLang="ko-KR" sz="1200" b="1" dirty="0">
                <a:latin typeface="Arial" charset="0"/>
              </a:rPr>
              <a:t>is inserted properly?</a:t>
            </a:r>
          </a:p>
        </p:txBody>
      </p:sp>
      <p:sp>
        <p:nvSpPr>
          <p:cNvPr id="120841" name="AutoShape 8"/>
          <p:cNvSpPr>
            <a:spLocks noChangeArrowheads="1"/>
          </p:cNvSpPr>
          <p:nvPr/>
        </p:nvSpPr>
        <p:spPr bwMode="auto">
          <a:xfrm>
            <a:off x="3074988" y="439737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2" name="Line 10"/>
          <p:cNvSpPr>
            <a:spLocks noChangeShapeType="1"/>
          </p:cNvSpPr>
          <p:nvPr/>
        </p:nvSpPr>
        <p:spPr bwMode="auto">
          <a:xfrm>
            <a:off x="4367213" y="49117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3" name="Text Box 11"/>
          <p:cNvSpPr txBox="1">
            <a:spLocks noChangeArrowheads="1"/>
          </p:cNvSpPr>
          <p:nvPr/>
        </p:nvSpPr>
        <p:spPr bwMode="auto">
          <a:xfrm>
            <a:off x="4403725" y="3967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4" name="Rectangle 12"/>
          <p:cNvSpPr>
            <a:spLocks noChangeArrowheads="1"/>
          </p:cNvSpPr>
          <p:nvPr/>
        </p:nvSpPr>
        <p:spPr bwMode="auto">
          <a:xfrm>
            <a:off x="6494463" y="3049588"/>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45" name="Line 13"/>
          <p:cNvSpPr>
            <a:spLocks noChangeShapeType="1"/>
          </p:cNvSpPr>
          <p:nvPr/>
        </p:nvSpPr>
        <p:spPr bwMode="auto">
          <a:xfrm>
            <a:off x="5659438" y="32988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46" name="Rectangle 14"/>
          <p:cNvSpPr>
            <a:spLocks noChangeArrowheads="1"/>
          </p:cNvSpPr>
          <p:nvPr/>
        </p:nvSpPr>
        <p:spPr bwMode="auto">
          <a:xfrm>
            <a:off x="6508750" y="3070225"/>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20847" name="Text Box 15"/>
          <p:cNvSpPr txBox="1">
            <a:spLocks noChangeArrowheads="1"/>
          </p:cNvSpPr>
          <p:nvPr/>
        </p:nvSpPr>
        <p:spPr bwMode="auto">
          <a:xfrm>
            <a:off x="5486400" y="306387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48" name="Text Box 16"/>
          <p:cNvSpPr txBox="1">
            <a:spLocks noChangeArrowheads="1"/>
          </p:cNvSpPr>
          <p:nvPr/>
        </p:nvSpPr>
        <p:spPr bwMode="auto">
          <a:xfrm>
            <a:off x="4403725" y="487997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0849" name="Rectangle 17"/>
          <p:cNvSpPr>
            <a:spLocks noChangeArrowheads="1"/>
          </p:cNvSpPr>
          <p:nvPr/>
        </p:nvSpPr>
        <p:spPr bwMode="auto">
          <a:xfrm>
            <a:off x="6494463" y="449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0" name="Line 18"/>
          <p:cNvSpPr>
            <a:spLocks noChangeShapeType="1"/>
          </p:cNvSpPr>
          <p:nvPr/>
        </p:nvSpPr>
        <p:spPr bwMode="auto">
          <a:xfrm>
            <a:off x="5659438" y="4654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1" name="Rectangle 19"/>
          <p:cNvSpPr>
            <a:spLocks noChangeArrowheads="1"/>
          </p:cNvSpPr>
          <p:nvPr/>
        </p:nvSpPr>
        <p:spPr bwMode="auto">
          <a:xfrm>
            <a:off x="6505575" y="451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20852" name="Text Box 20"/>
          <p:cNvSpPr txBox="1">
            <a:spLocks noChangeArrowheads="1"/>
          </p:cNvSpPr>
          <p:nvPr/>
        </p:nvSpPr>
        <p:spPr bwMode="auto">
          <a:xfrm>
            <a:off x="5486400" y="44196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0853" name="AutoShape 26"/>
          <p:cNvSpPr>
            <a:spLocks noChangeArrowheads="1"/>
          </p:cNvSpPr>
          <p:nvPr/>
        </p:nvSpPr>
        <p:spPr bwMode="auto">
          <a:xfrm>
            <a:off x="3074988" y="5119688"/>
            <a:ext cx="2584450" cy="10953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4" name="Rectangle 27"/>
          <p:cNvSpPr>
            <a:spLocks noChangeArrowheads="1"/>
          </p:cNvSpPr>
          <p:nvPr/>
        </p:nvSpPr>
        <p:spPr bwMode="auto">
          <a:xfrm>
            <a:off x="3236913" y="5373688"/>
            <a:ext cx="2311400" cy="574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 MAIN PCB</a:t>
            </a:r>
          </a:p>
          <a:p>
            <a:pPr algn="ctr" eaLnBrk="1" hangingPunct="1">
              <a:lnSpc>
                <a:spcPct val="80000"/>
              </a:lnSpc>
              <a:spcBef>
                <a:spcPct val="20000"/>
              </a:spcBef>
            </a:pPr>
            <a:r>
              <a:rPr lang="en-US" altLang="ko-KR" sz="1200" b="1" dirty="0">
                <a:latin typeface="Arial" charset="0"/>
              </a:rPr>
              <a:t>Connector </a:t>
            </a:r>
            <a:r>
              <a:rPr lang="en-US" altLang="ko-KR" sz="1200" b="1" dirty="0" smtClean="0">
                <a:latin typeface="Arial" charset="0"/>
              </a:rPr>
              <a:t>CN1-“28"and “22"is </a:t>
            </a:r>
            <a:r>
              <a:rPr lang="en-US" altLang="ko-KR" sz="1200" b="1" dirty="0">
                <a:latin typeface="Arial" charset="0"/>
              </a:rPr>
              <a:t>normal?</a:t>
            </a:r>
          </a:p>
        </p:txBody>
      </p:sp>
      <p:sp>
        <p:nvSpPr>
          <p:cNvPr id="120855" name="Rectangle 28"/>
          <p:cNvSpPr>
            <a:spLocks noChangeArrowheads="1"/>
          </p:cNvSpPr>
          <p:nvPr/>
        </p:nvSpPr>
        <p:spPr bwMode="auto">
          <a:xfrm>
            <a:off x="6494463" y="551021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56" name="Line 29"/>
          <p:cNvSpPr>
            <a:spLocks noChangeShapeType="1"/>
          </p:cNvSpPr>
          <p:nvPr/>
        </p:nvSpPr>
        <p:spPr bwMode="auto">
          <a:xfrm>
            <a:off x="5659438" y="56721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57" name="Rectangle 30"/>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a:t>
            </a:r>
          </a:p>
        </p:txBody>
      </p:sp>
      <p:sp>
        <p:nvSpPr>
          <p:cNvPr id="120858" name="Text Box 31"/>
          <p:cNvSpPr txBox="1">
            <a:spLocks noChangeArrowheads="1"/>
          </p:cNvSpPr>
          <p:nvPr/>
        </p:nvSpPr>
        <p:spPr bwMode="auto">
          <a:xfrm>
            <a:off x="5602288" y="5251450"/>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20859" name="Line 32"/>
          <p:cNvSpPr>
            <a:spLocks noChangeShapeType="1"/>
          </p:cNvSpPr>
          <p:nvPr/>
        </p:nvSpPr>
        <p:spPr bwMode="auto">
          <a:xfrm>
            <a:off x="2817813" y="4649788"/>
            <a:ext cx="284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0" name="Line 41"/>
          <p:cNvSpPr>
            <a:spLocks noChangeShapeType="1"/>
          </p:cNvSpPr>
          <p:nvPr/>
        </p:nvSpPr>
        <p:spPr bwMode="auto">
          <a:xfrm>
            <a:off x="2790825" y="56673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61" name="Rectangle 145"/>
          <p:cNvSpPr>
            <a:spLocks noChangeArrowheads="1"/>
          </p:cNvSpPr>
          <p:nvPr/>
        </p:nvSpPr>
        <p:spPr bwMode="auto">
          <a:xfrm>
            <a:off x="209550" y="5080000"/>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8" name="Group 160"/>
          <p:cNvGraphicFramePr>
            <a:graphicFrameLocks noGrp="1"/>
          </p:cNvGraphicFramePr>
          <p:nvPr>
            <p:extLst/>
          </p:nvPr>
        </p:nvGraphicFramePr>
        <p:xfrm>
          <a:off x="209550" y="5351463"/>
          <a:ext cx="2597150" cy="1006475"/>
        </p:xfrm>
        <a:graphic>
          <a:graphicData uri="http://schemas.openxmlformats.org/drawingml/2006/table">
            <a:tbl>
              <a:tblPr/>
              <a:tblGrid>
                <a:gridCol w="521970">
                  <a:extLst>
                    <a:ext uri="{9D8B030D-6E8A-4147-A177-3AD203B41FA5}">
                      <a16:colId xmlns:a16="http://schemas.microsoft.com/office/drawing/2014/main" val="20000"/>
                    </a:ext>
                  </a:extLst>
                </a:gridCol>
                <a:gridCol w="2075180">
                  <a:extLst>
                    <a:ext uri="{9D8B030D-6E8A-4147-A177-3AD203B41FA5}">
                      <a16:colId xmlns:a16="http://schemas.microsoft.com/office/drawing/2014/main" val="20001"/>
                    </a:ext>
                  </a:extLst>
                </a:gridCol>
              </a:tblGrid>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457489">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R DEF</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CN1"-</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“28"(PRP) and CN1-“22"(PNK)</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49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749" marB="4574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20874" name="Rectangle 158"/>
          <p:cNvSpPr>
            <a:spLocks noChangeArrowheads="1"/>
          </p:cNvSpPr>
          <p:nvPr/>
        </p:nvSpPr>
        <p:spPr bwMode="auto">
          <a:xfrm>
            <a:off x="255588" y="5053013"/>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120875" name="Rectangle 10"/>
          <p:cNvSpPr>
            <a:spLocks noChangeArrowheads="1"/>
          </p:cNvSpPr>
          <p:nvPr/>
        </p:nvSpPr>
        <p:spPr bwMode="auto">
          <a:xfrm>
            <a:off x="3678238" y="4470400"/>
            <a:ext cx="1390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R</a:t>
            </a:r>
            <a:r>
              <a:rPr lang="en-US" altLang="ko-KR" sz="1200" b="1" dirty="0" smtClean="0">
                <a:latin typeface="Arial" charset="0"/>
              </a:rPr>
              <a:t>-DEF </a:t>
            </a:r>
            <a:r>
              <a:rPr lang="en-US" altLang="ko-KR" sz="1200" b="1" dirty="0">
                <a:latin typeface="Arial" charset="0"/>
              </a:rPr>
              <a:t>Sensor is</a:t>
            </a:r>
          </a:p>
          <a:p>
            <a:pPr algn="ctr" eaLnBrk="1" hangingPunct="1">
              <a:lnSpc>
                <a:spcPct val="80000"/>
              </a:lnSpc>
              <a:spcBef>
                <a:spcPct val="20000"/>
              </a:spcBef>
            </a:pPr>
            <a:r>
              <a:rPr lang="en-US" altLang="ko-KR" sz="1200" b="1" dirty="0">
                <a:latin typeface="Arial" charset="0"/>
              </a:rPr>
              <a:t>normal?</a:t>
            </a:r>
          </a:p>
        </p:txBody>
      </p:sp>
      <p:sp>
        <p:nvSpPr>
          <p:cNvPr id="71" name="Rectangle 8"/>
          <p:cNvSpPr>
            <a:spLocks noChangeArrowheads="1"/>
          </p:cNvSpPr>
          <p:nvPr/>
        </p:nvSpPr>
        <p:spPr bwMode="auto">
          <a:xfrm>
            <a:off x="1039813" y="1638300"/>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20877"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0878"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0879" name="Line 10"/>
          <p:cNvSpPr>
            <a:spLocks noChangeShapeType="1"/>
          </p:cNvSpPr>
          <p:nvPr/>
        </p:nvSpPr>
        <p:spPr bwMode="auto">
          <a:xfrm>
            <a:off x="4367213" y="6211888"/>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0880" name="Text Box 16"/>
          <p:cNvSpPr txBox="1">
            <a:spLocks noChangeArrowheads="1"/>
          </p:cNvSpPr>
          <p:nvPr/>
        </p:nvSpPr>
        <p:spPr bwMode="auto">
          <a:xfrm>
            <a:off x="4403725" y="62023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graphicFrame>
        <p:nvGraphicFramePr>
          <p:cNvPr id="42" name="Group 122"/>
          <p:cNvGraphicFramePr>
            <a:graphicFrameLocks noGrp="1"/>
          </p:cNvGraphicFramePr>
          <p:nvPr>
            <p:extLst/>
          </p:nvPr>
        </p:nvGraphicFramePr>
        <p:xfrm>
          <a:off x="198438" y="4116388"/>
          <a:ext cx="2606675" cy="895350"/>
        </p:xfrm>
        <a:graphic>
          <a:graphicData uri="http://schemas.openxmlformats.org/drawingml/2006/table">
            <a:tbl>
              <a:tblPr/>
              <a:tblGrid>
                <a:gridCol w="2606675">
                  <a:extLst>
                    <a:ext uri="{9D8B030D-6E8A-4147-A177-3AD203B41FA5}">
                      <a16:colId xmlns:a16="http://schemas.microsoft.com/office/drawing/2014/main" val="20000"/>
                    </a:ext>
                  </a:extLst>
                </a:gridCol>
              </a:tblGrid>
              <a:tr h="274417">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93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R-DEF : Between CN1 #28 and #22</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43" name="슬라이드 번호 개체 틀 16"/>
          <p:cNvSpPr>
            <a:spLocks noGrp="1"/>
          </p:cNvSpPr>
          <p:nvPr>
            <p:ph type="sldNum" sz="quarter" idx="12"/>
          </p:nvPr>
        </p:nvSpPr>
        <p:spPr>
          <a:xfrm>
            <a:off x="6553200" y="6472238"/>
            <a:ext cx="2133600" cy="265112"/>
          </a:xfrm>
        </p:spPr>
        <p:txBody>
          <a:bodyPr anchor="b"/>
          <a:lstStyle/>
          <a:p>
            <a:pPr>
              <a:defRPr/>
            </a:pPr>
            <a:fld id="{EF487E56-98DD-4F10-9C22-5D569CD6802F}" type="slidenum">
              <a:rPr lang="en-US" altLang="ko-KR" smtClean="0"/>
              <a:pPr>
                <a:defRPr/>
              </a:pPr>
              <a:t>164</a:t>
            </a:fld>
            <a:endParaRPr lang="en-US" altLang="ko-KR" dirty="0"/>
          </a:p>
        </p:txBody>
      </p:sp>
      <p:pic>
        <p:nvPicPr>
          <p:cNvPr id="3" name="그림 2"/>
          <p:cNvPicPr>
            <a:picLocks noChangeAspect="1"/>
          </p:cNvPicPr>
          <p:nvPr/>
        </p:nvPicPr>
        <p:blipFill>
          <a:blip r:embed="rId2"/>
          <a:stretch>
            <a:fillRect/>
          </a:stretch>
        </p:blipFill>
        <p:spPr>
          <a:xfrm>
            <a:off x="1309687" y="1899280"/>
            <a:ext cx="733425" cy="581025"/>
          </a:xfrm>
          <a:prstGeom prst="rect">
            <a:avLst/>
          </a:prstGeom>
        </p:spPr>
      </p:pic>
    </p:spTree>
    <p:extLst>
      <p:ext uri="{BB962C8B-B14F-4D97-AF65-F5344CB8AC3E}">
        <p14:creationId xmlns:p14="http://schemas.microsoft.com/office/powerpoint/2010/main" val="1499125235"/>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21859"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21860" name="AutoShape 19"/>
          <p:cNvSpPr>
            <a:spLocks noChangeArrowheads="1"/>
          </p:cNvSpPr>
          <p:nvPr/>
        </p:nvSpPr>
        <p:spPr bwMode="auto">
          <a:xfrm>
            <a:off x="3078163" y="1933575"/>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1" name="Rectangle 20"/>
          <p:cNvSpPr>
            <a:spLocks noChangeArrowheads="1"/>
          </p:cNvSpPr>
          <p:nvPr/>
        </p:nvSpPr>
        <p:spPr bwMode="auto">
          <a:xfrm>
            <a:off x="3358545" y="1954213"/>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#3 </a:t>
            </a:r>
            <a:r>
              <a:rPr lang="en-US" altLang="ko-KR" sz="1200" b="1" dirty="0">
                <a:latin typeface="Arial" charset="0"/>
              </a:rPr>
              <a:t>is normal?</a:t>
            </a:r>
          </a:p>
        </p:txBody>
      </p:sp>
      <p:sp>
        <p:nvSpPr>
          <p:cNvPr id="121862" name="Line 21"/>
          <p:cNvSpPr>
            <a:spLocks noChangeShapeType="1"/>
          </p:cNvSpPr>
          <p:nvPr/>
        </p:nvSpPr>
        <p:spPr bwMode="auto">
          <a:xfrm>
            <a:off x="4370388" y="25050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3" name="Text Box 22"/>
          <p:cNvSpPr txBox="1">
            <a:spLocks noChangeArrowheads="1"/>
          </p:cNvSpPr>
          <p:nvPr/>
        </p:nvSpPr>
        <p:spPr bwMode="auto">
          <a:xfrm>
            <a:off x="4406900" y="250190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64" name="Line 23"/>
          <p:cNvSpPr>
            <a:spLocks noChangeShapeType="1"/>
          </p:cNvSpPr>
          <p:nvPr/>
        </p:nvSpPr>
        <p:spPr bwMode="auto">
          <a:xfrm>
            <a:off x="5662613" y="22161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5" name="Text Box 24"/>
          <p:cNvSpPr txBox="1">
            <a:spLocks noChangeArrowheads="1"/>
          </p:cNvSpPr>
          <p:nvPr/>
        </p:nvSpPr>
        <p:spPr bwMode="auto">
          <a:xfrm>
            <a:off x="5489575" y="1981200"/>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1866" name="Rectangle 27"/>
          <p:cNvSpPr>
            <a:spLocks noChangeArrowheads="1"/>
          </p:cNvSpPr>
          <p:nvPr/>
        </p:nvSpPr>
        <p:spPr bwMode="auto">
          <a:xfrm>
            <a:off x="6497638" y="1924050"/>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67" name="Rectangle 28"/>
          <p:cNvSpPr>
            <a:spLocks noChangeArrowheads="1"/>
          </p:cNvSpPr>
          <p:nvPr/>
        </p:nvSpPr>
        <p:spPr bwMode="auto">
          <a:xfrm>
            <a:off x="6508750" y="197802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21868" name="Line 29"/>
          <p:cNvSpPr>
            <a:spLocks noChangeShapeType="1"/>
          </p:cNvSpPr>
          <p:nvPr/>
        </p:nvSpPr>
        <p:spPr bwMode="auto">
          <a:xfrm>
            <a:off x="4367213" y="1619250"/>
            <a:ext cx="0" cy="3095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1869" name="Text Box 30"/>
          <p:cNvSpPr txBox="1">
            <a:spLocks noChangeArrowheads="1"/>
          </p:cNvSpPr>
          <p:nvPr/>
        </p:nvSpPr>
        <p:spPr bwMode="auto">
          <a:xfrm>
            <a:off x="4403725" y="1619250"/>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1870" name="Line 31"/>
          <p:cNvSpPr>
            <a:spLocks noChangeShapeType="1"/>
          </p:cNvSpPr>
          <p:nvPr/>
        </p:nvSpPr>
        <p:spPr bwMode="auto">
          <a:xfrm>
            <a:off x="2790825" y="2205038"/>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38" name="Group 32"/>
          <p:cNvGraphicFramePr>
            <a:graphicFrameLocks noGrp="1"/>
          </p:cNvGraphicFramePr>
          <p:nvPr>
            <p:extLst/>
          </p:nvPr>
        </p:nvGraphicFramePr>
        <p:xfrm>
          <a:off x="350838" y="1893888"/>
          <a:ext cx="2454275" cy="620712"/>
        </p:xfrm>
        <a:graphic>
          <a:graphicData uri="http://schemas.openxmlformats.org/drawingml/2006/table">
            <a:tbl>
              <a:tblPr/>
              <a:tblGrid>
                <a:gridCol w="2454275">
                  <a:extLst>
                    <a:ext uri="{9D8B030D-6E8A-4147-A177-3AD203B41FA5}">
                      <a16:colId xmlns:a16="http://schemas.microsoft.com/office/drawing/2014/main" val="20000"/>
                    </a:ext>
                  </a:extLst>
                </a:gridCol>
              </a:tblGrid>
              <a:tr h="620712">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 3 is the same as the value between CN1-“28"(PRP) and CN30-“22"(PNK).</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21877" name="Rectangle 113"/>
          <p:cNvSpPr>
            <a:spLocks noChangeArrowheads="1"/>
          </p:cNvSpPr>
          <p:nvPr/>
        </p:nvSpPr>
        <p:spPr bwMode="auto">
          <a:xfrm>
            <a:off x="3071813" y="277971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1878" name="Rectangle 114"/>
          <p:cNvSpPr>
            <a:spLocks noChangeArrowheads="1"/>
          </p:cNvSpPr>
          <p:nvPr/>
        </p:nvSpPr>
        <p:spPr bwMode="auto">
          <a:xfrm>
            <a:off x="2924175" y="2828925"/>
            <a:ext cx="2905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19" name="슬라이드 번호 개체 틀 16"/>
          <p:cNvSpPr>
            <a:spLocks noGrp="1"/>
          </p:cNvSpPr>
          <p:nvPr>
            <p:ph type="sldNum" sz="quarter" idx="12"/>
          </p:nvPr>
        </p:nvSpPr>
        <p:spPr>
          <a:xfrm>
            <a:off x="6553200" y="6472238"/>
            <a:ext cx="2133600" cy="265112"/>
          </a:xfrm>
        </p:spPr>
        <p:txBody>
          <a:bodyPr anchor="b"/>
          <a:lstStyle/>
          <a:p>
            <a:pPr>
              <a:defRPr/>
            </a:pPr>
            <a:fld id="{D70EC253-994F-4B74-8DBD-F902CD281FA2}" type="slidenum">
              <a:rPr lang="en-US" altLang="ko-KR" smtClean="0"/>
              <a:pPr>
                <a:defRPr/>
              </a:pPr>
              <a:t>165</a:t>
            </a:fld>
            <a:endParaRPr lang="en-US" altLang="ko-KR" dirty="0"/>
          </a:p>
        </p:txBody>
      </p:sp>
    </p:spTree>
    <p:extLst>
      <p:ext uri="{BB962C8B-B14F-4D97-AF65-F5344CB8AC3E}">
        <p14:creationId xmlns:p14="http://schemas.microsoft.com/office/powerpoint/2010/main" val="3159060674"/>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6739" name="Rectangle 3"/>
          <p:cNvSpPr>
            <a:spLocks noChangeArrowheads="1"/>
          </p:cNvSpPr>
          <p:nvPr/>
        </p:nvSpPr>
        <p:spPr bwMode="auto">
          <a:xfrm>
            <a:off x="827088" y="1347788"/>
            <a:ext cx="35089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dirty="0">
                <a:latin typeface="Arial" charset="0"/>
                <a:ea typeface="돋움체" pitchFamily="49" charset="-127"/>
              </a:rPr>
              <a:t>6</a:t>
            </a:r>
            <a:r>
              <a:rPr lang="en-US" altLang="ko-KR" sz="1400" b="1" dirty="0" smtClean="0">
                <a:latin typeface="Arial" charset="0"/>
                <a:ea typeface="돋움체" pitchFamily="49" charset="-127"/>
              </a:rPr>
              <a:t>) </a:t>
            </a:r>
            <a:r>
              <a:rPr lang="en-US" altLang="ko-KR" sz="1400" b="1" dirty="0">
                <a:latin typeface="Arial" charset="0"/>
                <a:ea typeface="돋움체" pitchFamily="49" charset="-127"/>
              </a:rPr>
              <a:t>When the </a:t>
            </a:r>
            <a:r>
              <a:rPr lang="en-US" altLang="ko-KR" sz="1400" b="1" dirty="0" smtClean="0">
                <a:latin typeface="Arial" charset="0"/>
                <a:ea typeface="돋움체" pitchFamily="49" charset="-127"/>
              </a:rPr>
              <a:t>Humidity Sensor </a:t>
            </a:r>
            <a:r>
              <a:rPr lang="en-US" altLang="ko-KR" sz="1400" b="1" dirty="0">
                <a:latin typeface="Arial" charset="0"/>
                <a:ea typeface="돋움체" pitchFamily="49" charset="-127"/>
              </a:rPr>
              <a:t>is defective</a:t>
            </a:r>
          </a:p>
        </p:txBody>
      </p:sp>
      <p:sp>
        <p:nvSpPr>
          <p:cNvPr id="116740"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 When Self-Diagnosis Error occurs</a:t>
            </a:r>
          </a:p>
        </p:txBody>
      </p:sp>
      <p:sp>
        <p:nvSpPr>
          <p:cNvPr id="116741" name="AutoShape 3"/>
          <p:cNvSpPr>
            <a:spLocks noChangeArrowheads="1"/>
          </p:cNvSpPr>
          <p:nvPr/>
        </p:nvSpPr>
        <p:spPr bwMode="auto">
          <a:xfrm>
            <a:off x="3578225" y="22860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2" name="Text Box 4"/>
          <p:cNvSpPr txBox="1">
            <a:spLocks noChangeArrowheads="1"/>
          </p:cNvSpPr>
          <p:nvPr/>
        </p:nvSpPr>
        <p:spPr bwMode="auto">
          <a:xfrm>
            <a:off x="4106863" y="2330450"/>
            <a:ext cx="5302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16743" name="Line 5"/>
          <p:cNvSpPr>
            <a:spLocks noChangeShapeType="1"/>
          </p:cNvSpPr>
          <p:nvPr/>
        </p:nvSpPr>
        <p:spPr bwMode="auto">
          <a:xfrm>
            <a:off x="4367213" y="26574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4" name="AutoShape 6"/>
          <p:cNvSpPr>
            <a:spLocks noChangeArrowheads="1"/>
          </p:cNvSpPr>
          <p:nvPr/>
        </p:nvSpPr>
        <p:spPr bwMode="auto">
          <a:xfrm>
            <a:off x="3074988" y="290036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5" name="Rectangle 7"/>
          <p:cNvSpPr>
            <a:spLocks noChangeArrowheads="1"/>
          </p:cNvSpPr>
          <p:nvPr/>
        </p:nvSpPr>
        <p:spPr bwMode="auto">
          <a:xfrm>
            <a:off x="3348038" y="3081338"/>
            <a:ext cx="2241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MAIN PCB SENSOR</a:t>
            </a:r>
          </a:p>
          <a:p>
            <a:pPr algn="ctr" eaLnBrk="1" hangingPunct="1">
              <a:lnSpc>
                <a:spcPct val="70000"/>
              </a:lnSpc>
              <a:spcBef>
                <a:spcPct val="20000"/>
              </a:spcBef>
            </a:pPr>
            <a:r>
              <a:rPr lang="en-US" altLang="ko-KR" sz="1200" b="1" dirty="0">
                <a:latin typeface="Arial" charset="0"/>
              </a:rPr>
              <a:t>(</a:t>
            </a:r>
            <a:r>
              <a:rPr lang="en-US" altLang="ko-KR" sz="1200" b="1" dirty="0" smtClean="0">
                <a:latin typeface="Arial" charset="0"/>
              </a:rPr>
              <a:t>CN1</a:t>
            </a:r>
            <a:r>
              <a:rPr lang="en-US" altLang="ko-KR" sz="1200" b="1" dirty="0">
                <a:latin typeface="Arial" charset="0"/>
              </a:rPr>
              <a:t>) is inserted properly?</a:t>
            </a:r>
          </a:p>
        </p:txBody>
      </p:sp>
      <p:sp>
        <p:nvSpPr>
          <p:cNvPr id="116746" name="Line 8"/>
          <p:cNvSpPr>
            <a:spLocks noChangeShapeType="1"/>
          </p:cNvSpPr>
          <p:nvPr/>
        </p:nvSpPr>
        <p:spPr bwMode="auto">
          <a:xfrm>
            <a:off x="4367213" y="36607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47" name="AutoShape 9"/>
          <p:cNvSpPr>
            <a:spLocks noChangeArrowheads="1"/>
          </p:cNvSpPr>
          <p:nvPr/>
        </p:nvSpPr>
        <p:spPr bwMode="auto">
          <a:xfrm>
            <a:off x="3074988" y="3924300"/>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48" name="Rectangle 10"/>
          <p:cNvSpPr>
            <a:spLocks noChangeArrowheads="1"/>
          </p:cNvSpPr>
          <p:nvPr/>
        </p:nvSpPr>
        <p:spPr bwMode="auto">
          <a:xfrm>
            <a:off x="3584585" y="3997325"/>
            <a:ext cx="1576370"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smtClean="0">
                <a:latin typeface="Arial" charset="0"/>
              </a:rPr>
              <a:t>Humidity </a:t>
            </a:r>
            <a:r>
              <a:rPr lang="en-US" altLang="ko-KR" sz="1200" b="1" dirty="0">
                <a:latin typeface="Arial" charset="0"/>
              </a:rPr>
              <a:t>Sensor is</a:t>
            </a:r>
          </a:p>
          <a:p>
            <a:pPr algn="ctr" eaLnBrk="1" hangingPunct="1">
              <a:lnSpc>
                <a:spcPct val="80000"/>
              </a:lnSpc>
              <a:spcBef>
                <a:spcPct val="20000"/>
              </a:spcBef>
            </a:pPr>
            <a:r>
              <a:rPr lang="en-US" altLang="ko-KR" sz="1200" b="1" dirty="0">
                <a:latin typeface="Arial" charset="0"/>
              </a:rPr>
              <a:t>normal?</a:t>
            </a:r>
          </a:p>
        </p:txBody>
      </p:sp>
      <p:sp>
        <p:nvSpPr>
          <p:cNvPr id="116749" name="Line 11"/>
          <p:cNvSpPr>
            <a:spLocks noChangeShapeType="1"/>
          </p:cNvSpPr>
          <p:nvPr/>
        </p:nvSpPr>
        <p:spPr bwMode="auto">
          <a:xfrm>
            <a:off x="4367213" y="44735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0" name="Text Box 16"/>
          <p:cNvSpPr txBox="1">
            <a:spLocks noChangeArrowheads="1"/>
          </p:cNvSpPr>
          <p:nvPr/>
        </p:nvSpPr>
        <p:spPr bwMode="auto">
          <a:xfrm>
            <a:off x="4403725" y="364331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1" name="Rectangle 17"/>
          <p:cNvSpPr>
            <a:spLocks noChangeArrowheads="1"/>
          </p:cNvSpPr>
          <p:nvPr/>
        </p:nvSpPr>
        <p:spPr bwMode="auto">
          <a:xfrm>
            <a:off x="6494463" y="3001963"/>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2" name="Line 18"/>
          <p:cNvSpPr>
            <a:spLocks noChangeShapeType="1"/>
          </p:cNvSpPr>
          <p:nvPr/>
        </p:nvSpPr>
        <p:spPr bwMode="auto">
          <a:xfrm>
            <a:off x="5659438" y="32781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3" name="Rectangle 19"/>
          <p:cNvSpPr>
            <a:spLocks noChangeArrowheads="1"/>
          </p:cNvSpPr>
          <p:nvPr/>
        </p:nvSpPr>
        <p:spPr bwMode="auto">
          <a:xfrm>
            <a:off x="6508750" y="3022600"/>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Connector contact defect /</a:t>
            </a:r>
          </a:p>
          <a:p>
            <a:pPr algn="ctr" eaLnBrk="1" hangingPunct="1">
              <a:spcBef>
                <a:spcPct val="20000"/>
              </a:spcBef>
            </a:pPr>
            <a:r>
              <a:rPr lang="en-US" altLang="ko-KR" sz="1200" b="1">
                <a:latin typeface="Arial" charset="0"/>
              </a:rPr>
              <a:t>Reconnect</a:t>
            </a:r>
          </a:p>
        </p:txBody>
      </p:sp>
      <p:sp>
        <p:nvSpPr>
          <p:cNvPr id="116754" name="Text Box 20"/>
          <p:cNvSpPr txBox="1">
            <a:spLocks noChangeArrowheads="1"/>
          </p:cNvSpPr>
          <p:nvPr/>
        </p:nvSpPr>
        <p:spPr bwMode="auto">
          <a:xfrm>
            <a:off x="5486400" y="3043238"/>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55" name="Text Box 21"/>
          <p:cNvSpPr txBox="1">
            <a:spLocks noChangeArrowheads="1"/>
          </p:cNvSpPr>
          <p:nvPr/>
        </p:nvSpPr>
        <p:spPr bwMode="auto">
          <a:xfrm>
            <a:off x="4403725" y="44513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56" name="Rectangle 33"/>
          <p:cNvSpPr>
            <a:spLocks noChangeArrowheads="1"/>
          </p:cNvSpPr>
          <p:nvPr/>
        </p:nvSpPr>
        <p:spPr bwMode="auto">
          <a:xfrm>
            <a:off x="6494463" y="40195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57" name="Line 34"/>
          <p:cNvSpPr>
            <a:spLocks noChangeShapeType="1"/>
          </p:cNvSpPr>
          <p:nvPr/>
        </p:nvSpPr>
        <p:spPr bwMode="auto">
          <a:xfrm>
            <a:off x="5659438" y="41814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58" name="Rectangle 35"/>
          <p:cNvSpPr>
            <a:spLocks noChangeArrowheads="1"/>
          </p:cNvSpPr>
          <p:nvPr/>
        </p:nvSpPr>
        <p:spPr bwMode="auto">
          <a:xfrm>
            <a:off x="6505575" y="40401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Temp Sensor</a:t>
            </a:r>
          </a:p>
        </p:txBody>
      </p:sp>
      <p:sp>
        <p:nvSpPr>
          <p:cNvPr id="116759" name="Text Box 36"/>
          <p:cNvSpPr txBox="1">
            <a:spLocks noChangeArrowheads="1"/>
          </p:cNvSpPr>
          <p:nvPr/>
        </p:nvSpPr>
        <p:spPr bwMode="auto">
          <a:xfrm>
            <a:off x="5486400" y="39465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6760" name="AutoShape 85"/>
          <p:cNvSpPr>
            <a:spLocks noChangeArrowheads="1"/>
          </p:cNvSpPr>
          <p:nvPr/>
        </p:nvSpPr>
        <p:spPr bwMode="auto">
          <a:xfrm>
            <a:off x="3074988" y="4700588"/>
            <a:ext cx="2584450" cy="90011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1" name="Rectangle 86"/>
          <p:cNvSpPr>
            <a:spLocks noChangeArrowheads="1"/>
          </p:cNvSpPr>
          <p:nvPr/>
        </p:nvSpPr>
        <p:spPr bwMode="auto">
          <a:xfrm>
            <a:off x="3168650" y="4856177"/>
            <a:ext cx="2474913" cy="574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Voltage between</a:t>
            </a:r>
          </a:p>
          <a:p>
            <a:pPr algn="ctr" eaLnBrk="1" hangingPunct="1">
              <a:lnSpc>
                <a:spcPct val="80000"/>
              </a:lnSpc>
              <a:spcBef>
                <a:spcPct val="20000"/>
              </a:spcBef>
            </a:pPr>
            <a:r>
              <a:rPr lang="en-US" altLang="ko-KR" sz="1200" b="1" dirty="0">
                <a:latin typeface="Arial" charset="0"/>
              </a:rPr>
              <a:t>MAIN PCB Connector </a:t>
            </a:r>
            <a:r>
              <a:rPr lang="en-US" altLang="ko-KR" sz="1200" b="1" dirty="0" smtClean="0">
                <a:latin typeface="Arial" charset="0"/>
              </a:rPr>
              <a:t>CN1-“5"and“7"</a:t>
            </a:r>
            <a:endParaRPr lang="en-US" altLang="ko-KR" sz="1200" b="1" dirty="0">
              <a:latin typeface="Arial" charset="0"/>
            </a:endParaRPr>
          </a:p>
        </p:txBody>
      </p:sp>
      <p:sp>
        <p:nvSpPr>
          <p:cNvPr id="116762" name="Rectangle 87"/>
          <p:cNvSpPr>
            <a:spLocks noChangeArrowheads="1"/>
          </p:cNvSpPr>
          <p:nvPr/>
        </p:nvSpPr>
        <p:spPr bwMode="auto">
          <a:xfrm>
            <a:off x="6494463" y="4981575"/>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6763" name="Line 88"/>
          <p:cNvSpPr>
            <a:spLocks noChangeShapeType="1"/>
          </p:cNvSpPr>
          <p:nvPr/>
        </p:nvSpPr>
        <p:spPr bwMode="auto">
          <a:xfrm>
            <a:off x="5659438" y="51435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64" name="Rectangle 89"/>
          <p:cNvSpPr>
            <a:spLocks noChangeArrowheads="1"/>
          </p:cNvSpPr>
          <p:nvPr/>
        </p:nvSpPr>
        <p:spPr bwMode="auto">
          <a:xfrm>
            <a:off x="6505575" y="5002213"/>
            <a:ext cx="236378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assembled status of the Sensor.</a:t>
            </a:r>
          </a:p>
        </p:txBody>
      </p:sp>
      <p:sp>
        <p:nvSpPr>
          <p:cNvPr id="116765" name="Text Box 90"/>
          <p:cNvSpPr txBox="1">
            <a:spLocks noChangeArrowheads="1"/>
          </p:cNvSpPr>
          <p:nvPr/>
        </p:nvSpPr>
        <p:spPr bwMode="auto">
          <a:xfrm>
            <a:off x="5602288" y="4722813"/>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 </a:t>
            </a:r>
            <a:r>
              <a:rPr lang="en-US" altLang="ko-KR" b="1">
                <a:solidFill>
                  <a:schemeClr val="tx1"/>
                </a:solidFill>
                <a:latin typeface="Arial" charset="0"/>
              </a:rPr>
              <a:t>(0.6V&gt;Value or Value&gt;4.6V)</a:t>
            </a:r>
          </a:p>
        </p:txBody>
      </p:sp>
      <p:sp>
        <p:nvSpPr>
          <p:cNvPr id="116766" name="Line 112"/>
          <p:cNvSpPr>
            <a:spLocks noChangeShapeType="1"/>
          </p:cNvSpPr>
          <p:nvPr/>
        </p:nvSpPr>
        <p:spPr bwMode="auto">
          <a:xfrm>
            <a:off x="2790825" y="416877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66" name="Group 122"/>
          <p:cNvGraphicFramePr>
            <a:graphicFrameLocks noGrp="1"/>
          </p:cNvGraphicFramePr>
          <p:nvPr>
            <p:extLst/>
          </p:nvPr>
        </p:nvGraphicFramePr>
        <p:xfrm>
          <a:off x="198438" y="4125913"/>
          <a:ext cx="2606675" cy="1066800"/>
        </p:xfrm>
        <a:graphic>
          <a:graphicData uri="http://schemas.openxmlformats.org/drawingml/2006/table">
            <a:tbl>
              <a:tblPr/>
              <a:tblGrid>
                <a:gridCol w="2606675">
                  <a:extLst>
                    <a:ext uri="{9D8B030D-6E8A-4147-A177-3AD203B41FA5}">
                      <a16:colId xmlns:a16="http://schemas.microsoft.com/office/drawing/2014/main" val="20000"/>
                    </a:ext>
                  </a:extLst>
                </a:gridCol>
              </a:tblGrid>
              <a:tr h="24606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bg1"/>
                          </a:solidFill>
                          <a:effectLst/>
                          <a:latin typeface="Arial" pitchFamily="34" charset="0"/>
                          <a:ea typeface="굴림" pitchFamily="50" charset="-127"/>
                        </a:rPr>
                        <a:t>DATA1.Temp Table</a:t>
                      </a:r>
                      <a:endParaRPr kumimoji="1" lang="en-US" altLang="ko-KR" sz="1200" b="1" i="0" u="none" strike="noStrike" cap="none" normalizeH="0" baseline="0" dirty="0" smtClean="0">
                        <a:ln>
                          <a:noFill/>
                        </a:ln>
                        <a:solidFill>
                          <a:schemeClr val="bg1"/>
                        </a:solidFill>
                        <a:effectLst/>
                        <a:latin typeface="Arial" pitchFamily="34" charset="0"/>
                        <a:ea typeface="굴림" pitchFamily="50" charset="-127"/>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6633"/>
                    </a:solidFill>
                  </a:tcPr>
                </a:tc>
                <a:extLst>
                  <a:ext uri="{0D108BD9-81ED-4DB2-BD59-A6C34878D82A}">
                    <a16:rowId xmlns:a16="http://schemas.microsoft.com/office/drawing/2014/main" val="10000"/>
                  </a:ext>
                </a:extLst>
              </a:tr>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Ambient : Between CN1 #5 and #7.</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Located in the PCB Box</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01"/>
                  </a:ext>
                </a:extLst>
              </a:tr>
            </a:tbl>
          </a:graphicData>
        </a:graphic>
      </p:graphicFrame>
      <p:sp>
        <p:nvSpPr>
          <p:cNvPr id="116775" name="Rectangle 145"/>
          <p:cNvSpPr>
            <a:spLocks noChangeArrowheads="1"/>
          </p:cNvSpPr>
          <p:nvPr/>
        </p:nvSpPr>
        <p:spPr bwMode="auto">
          <a:xfrm>
            <a:off x="196850" y="5292725"/>
            <a:ext cx="2613025" cy="252413"/>
          </a:xfrm>
          <a:prstGeom prst="rect">
            <a:avLst/>
          </a:prstGeom>
          <a:solidFill>
            <a:srgbClr val="CCCCF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graphicFrame>
        <p:nvGraphicFramePr>
          <p:cNvPr id="69" name="Group 160"/>
          <p:cNvGraphicFramePr>
            <a:graphicFrameLocks noGrp="1"/>
          </p:cNvGraphicFramePr>
          <p:nvPr>
            <p:extLst/>
          </p:nvPr>
        </p:nvGraphicFramePr>
        <p:xfrm>
          <a:off x="196850" y="5584825"/>
          <a:ext cx="2597150" cy="1127175"/>
        </p:xfrm>
        <a:graphic>
          <a:graphicData uri="http://schemas.openxmlformats.org/drawingml/2006/table">
            <a:tbl>
              <a:tblPr/>
              <a:tblGrid>
                <a:gridCol w="814578">
                  <a:extLst>
                    <a:ext uri="{9D8B030D-6E8A-4147-A177-3AD203B41FA5}">
                      <a16:colId xmlns:a16="http://schemas.microsoft.com/office/drawing/2014/main" val="20000"/>
                    </a:ext>
                  </a:extLst>
                </a:gridCol>
                <a:gridCol w="1782572">
                  <a:extLst>
                    <a:ext uri="{9D8B030D-6E8A-4147-A177-3AD203B41FA5}">
                      <a16:colId xmlns:a16="http://schemas.microsoft.com/office/drawing/2014/main" val="20001"/>
                    </a:ext>
                  </a:extLst>
                </a:gridCol>
              </a:tblGrid>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Sensor MICOM/Connector #</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0"/>
                  </a:ext>
                </a:extLst>
              </a:tr>
              <a:tr h="578879">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돋움" pitchFamily="50" charset="-127"/>
                        </a:rPr>
                        <a:t>Ambient</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Between Connector CN1-</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돋움" pitchFamily="50" charset="-127"/>
                        </a:rPr>
                        <a:t>“5"and CN1-“7"</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1"/>
                  </a:ext>
                </a:extLst>
              </a:tr>
              <a:tr h="274123">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pitchFamily="34" charset="0"/>
                          <a:ea typeface="돋움" pitchFamily="50" charset="-127"/>
                        </a:rPr>
                        <a:t>Voltage : Between 4.6V ~ 0.6V</a:t>
                      </a:r>
                    </a:p>
                  </a:txBody>
                  <a:tcPr marT="45634" marB="456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pPr latinLnBrk="1"/>
                      <a:endParaRPr lang="ko-KR" altLang="en-US"/>
                    </a:p>
                  </a:txBody>
                  <a:tcPr/>
                </a:tc>
                <a:extLst>
                  <a:ext uri="{0D108BD9-81ED-4DB2-BD59-A6C34878D82A}">
                    <a16:rowId xmlns:a16="http://schemas.microsoft.com/office/drawing/2014/main" val="10002"/>
                  </a:ext>
                </a:extLst>
              </a:tr>
            </a:tbl>
          </a:graphicData>
        </a:graphic>
      </p:graphicFrame>
      <p:sp>
        <p:nvSpPr>
          <p:cNvPr id="116788" name="Rectangle 158"/>
          <p:cNvSpPr>
            <a:spLocks noChangeArrowheads="1"/>
          </p:cNvSpPr>
          <p:nvPr/>
        </p:nvSpPr>
        <p:spPr bwMode="auto">
          <a:xfrm>
            <a:off x="242888" y="5273675"/>
            <a:ext cx="25019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ko-KR" sz="1200">
                <a:solidFill>
                  <a:schemeClr val="tx1"/>
                </a:solidFill>
                <a:latin typeface="Arial" charset="0"/>
                <a:ea typeface="돋움" pitchFamily="50" charset="-127"/>
              </a:rPr>
              <a:t>Refer to Circuit Diagram</a:t>
            </a:r>
          </a:p>
        </p:txBody>
      </p:sp>
      <p:sp>
        <p:nvSpPr>
          <p:cNvPr id="71" name="Rectangle 8"/>
          <p:cNvSpPr>
            <a:spLocks noChangeArrowheads="1"/>
          </p:cNvSpPr>
          <p:nvPr/>
        </p:nvSpPr>
        <p:spPr bwMode="auto">
          <a:xfrm>
            <a:off x="1101725" y="1662113"/>
            <a:ext cx="1273175"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ERROR CODE</a:t>
            </a:r>
          </a:p>
        </p:txBody>
      </p:sp>
      <p:sp>
        <p:nvSpPr>
          <p:cNvPr id="116790" name="Line 117"/>
          <p:cNvSpPr>
            <a:spLocks noChangeShapeType="1"/>
          </p:cNvSpPr>
          <p:nvPr/>
        </p:nvSpPr>
        <p:spPr bwMode="auto">
          <a:xfrm>
            <a:off x="4367213" y="56134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1" name="Text Box 118"/>
          <p:cNvSpPr txBox="1">
            <a:spLocks noChangeArrowheads="1"/>
          </p:cNvSpPr>
          <p:nvPr/>
        </p:nvSpPr>
        <p:spPr bwMode="auto">
          <a:xfrm>
            <a:off x="4403725" y="55848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6792" name="Line 155"/>
          <p:cNvSpPr>
            <a:spLocks noChangeShapeType="1"/>
          </p:cNvSpPr>
          <p:nvPr/>
        </p:nvSpPr>
        <p:spPr bwMode="auto">
          <a:xfrm>
            <a:off x="2898775" y="5165725"/>
            <a:ext cx="17621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3" name="Line 155"/>
          <p:cNvSpPr>
            <a:spLocks noChangeShapeType="1"/>
          </p:cNvSpPr>
          <p:nvPr/>
        </p:nvSpPr>
        <p:spPr bwMode="auto">
          <a:xfrm flipV="1">
            <a:off x="2882900" y="5202238"/>
            <a:ext cx="11113" cy="690562"/>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6794" name="Line 155"/>
          <p:cNvSpPr>
            <a:spLocks noChangeShapeType="1"/>
          </p:cNvSpPr>
          <p:nvPr/>
        </p:nvSpPr>
        <p:spPr bwMode="auto">
          <a:xfrm>
            <a:off x="2782888" y="5953125"/>
            <a:ext cx="103187"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44" name="슬라이드 번호 개체 틀 16"/>
          <p:cNvSpPr>
            <a:spLocks noGrp="1"/>
          </p:cNvSpPr>
          <p:nvPr>
            <p:ph type="sldNum" sz="quarter" idx="12"/>
          </p:nvPr>
        </p:nvSpPr>
        <p:spPr>
          <a:xfrm>
            <a:off x="6553200" y="6472238"/>
            <a:ext cx="2133600" cy="265112"/>
          </a:xfrm>
        </p:spPr>
        <p:txBody>
          <a:bodyPr anchor="b"/>
          <a:lstStyle/>
          <a:p>
            <a:pPr>
              <a:defRPr/>
            </a:pPr>
            <a:fld id="{772FDAEE-E131-4475-9208-D471C7C5DD89}" type="slidenum">
              <a:rPr lang="en-US" altLang="ko-KR" smtClean="0"/>
              <a:pPr>
                <a:defRPr/>
              </a:pPr>
              <a:t>166</a:t>
            </a:fld>
            <a:endParaRPr lang="en-US" altLang="ko-KR" dirty="0"/>
          </a:p>
        </p:txBody>
      </p:sp>
      <p:sp>
        <p:nvSpPr>
          <p:cNvPr id="3" name="TextBox 2"/>
          <p:cNvSpPr txBox="1"/>
          <p:nvPr/>
        </p:nvSpPr>
        <p:spPr>
          <a:xfrm>
            <a:off x="1333500" y="2049780"/>
            <a:ext cx="640080" cy="523220"/>
          </a:xfrm>
          <a:prstGeom prst="rect">
            <a:avLst/>
          </a:prstGeom>
          <a:noFill/>
        </p:spPr>
        <p:txBody>
          <a:bodyPr wrap="square" rtlCol="0">
            <a:spAutoFit/>
          </a:bodyPr>
          <a:lstStyle/>
          <a:p>
            <a:r>
              <a:rPr lang="en-US" altLang="ko-KR" sz="2800" dirty="0" smtClean="0"/>
              <a:t>13</a:t>
            </a:r>
            <a:endParaRPr lang="ko-KR" altLang="en-US" sz="2800" dirty="0"/>
          </a:p>
        </p:txBody>
      </p:sp>
    </p:spTree>
    <p:extLst>
      <p:ext uri="{BB962C8B-B14F-4D97-AF65-F5344CB8AC3E}">
        <p14:creationId xmlns:p14="http://schemas.microsoft.com/office/powerpoint/2010/main" val="307365392"/>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17764" name="Rectangle 3"/>
          <p:cNvSpPr>
            <a:spLocks noChangeArrowheads="1"/>
          </p:cNvSpPr>
          <p:nvPr/>
        </p:nvSpPr>
        <p:spPr bwMode="auto">
          <a:xfrm>
            <a:off x="762000" y="938213"/>
            <a:ext cx="519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5-2-1. When Self-Diagnosis Error occurs</a:t>
            </a:r>
          </a:p>
        </p:txBody>
      </p:sp>
      <p:sp>
        <p:nvSpPr>
          <p:cNvPr id="117765" name="Line 117"/>
          <p:cNvSpPr>
            <a:spLocks noChangeShapeType="1"/>
          </p:cNvSpPr>
          <p:nvPr/>
        </p:nvSpPr>
        <p:spPr bwMode="auto">
          <a:xfrm>
            <a:off x="4367213" y="18002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66" name="Text Box 118"/>
          <p:cNvSpPr txBox="1">
            <a:spLocks noChangeArrowheads="1"/>
          </p:cNvSpPr>
          <p:nvPr/>
        </p:nvSpPr>
        <p:spPr bwMode="auto">
          <a:xfrm>
            <a:off x="4403725" y="17716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67" name="AutoShape 107"/>
          <p:cNvSpPr>
            <a:spLocks noChangeArrowheads="1"/>
          </p:cNvSpPr>
          <p:nvPr/>
        </p:nvSpPr>
        <p:spPr bwMode="auto">
          <a:xfrm>
            <a:off x="3078163" y="2068513"/>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68" name="Rectangle 108"/>
          <p:cNvSpPr>
            <a:spLocks noChangeArrowheads="1"/>
          </p:cNvSpPr>
          <p:nvPr/>
        </p:nvSpPr>
        <p:spPr bwMode="auto">
          <a:xfrm>
            <a:off x="3358545" y="2089150"/>
            <a:ext cx="2031624"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Input Voltage at </a:t>
            </a:r>
            <a:r>
              <a:rPr lang="en-US" altLang="ko-KR" sz="1200" b="1" dirty="0" smtClean="0">
                <a:latin typeface="Arial" charset="0"/>
              </a:rPr>
              <a:t>MIC01</a:t>
            </a:r>
            <a:endParaRPr lang="en-US" altLang="ko-KR" sz="1200" b="1" dirty="0">
              <a:latin typeface="Arial" charset="0"/>
            </a:endParaRPr>
          </a:p>
          <a:p>
            <a:pPr algn="ctr" eaLnBrk="1" hangingPunct="1">
              <a:spcBef>
                <a:spcPct val="20000"/>
              </a:spcBef>
            </a:pPr>
            <a:r>
              <a:rPr lang="en-US" altLang="ko-KR" sz="1200" b="1" dirty="0">
                <a:latin typeface="Arial" charset="0"/>
              </a:rPr>
              <a:t>MICOM Pin </a:t>
            </a:r>
            <a:r>
              <a:rPr lang="en-US" altLang="ko-KR" sz="1200" b="1" dirty="0" smtClean="0">
                <a:latin typeface="Arial" charset="0"/>
              </a:rPr>
              <a:t>#6 </a:t>
            </a:r>
            <a:r>
              <a:rPr lang="en-US" altLang="ko-KR" sz="1200" b="1" dirty="0">
                <a:latin typeface="Arial" charset="0"/>
              </a:rPr>
              <a:t>is normal?</a:t>
            </a:r>
          </a:p>
        </p:txBody>
      </p:sp>
      <p:sp>
        <p:nvSpPr>
          <p:cNvPr id="117769" name="Line 109"/>
          <p:cNvSpPr>
            <a:spLocks noChangeShapeType="1"/>
          </p:cNvSpPr>
          <p:nvPr/>
        </p:nvSpPr>
        <p:spPr bwMode="auto">
          <a:xfrm>
            <a:off x="4370388" y="263048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0" name="Text Box 110"/>
          <p:cNvSpPr txBox="1">
            <a:spLocks noChangeArrowheads="1"/>
          </p:cNvSpPr>
          <p:nvPr/>
        </p:nvSpPr>
        <p:spPr bwMode="auto">
          <a:xfrm>
            <a:off x="4406900" y="26177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17771" name="Line 111"/>
          <p:cNvSpPr>
            <a:spLocks noChangeShapeType="1"/>
          </p:cNvSpPr>
          <p:nvPr/>
        </p:nvSpPr>
        <p:spPr bwMode="auto">
          <a:xfrm>
            <a:off x="5662613" y="23510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17772" name="Text Box 112"/>
          <p:cNvSpPr txBox="1">
            <a:spLocks noChangeArrowheads="1"/>
          </p:cNvSpPr>
          <p:nvPr/>
        </p:nvSpPr>
        <p:spPr bwMode="auto">
          <a:xfrm>
            <a:off x="5489575" y="21161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17773" name="Rectangle 113"/>
          <p:cNvSpPr>
            <a:spLocks noChangeArrowheads="1"/>
          </p:cNvSpPr>
          <p:nvPr/>
        </p:nvSpPr>
        <p:spPr bwMode="auto">
          <a:xfrm>
            <a:off x="3071813" y="2887663"/>
            <a:ext cx="2619375"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4" name="Rectangle 115"/>
          <p:cNvSpPr>
            <a:spLocks noChangeArrowheads="1"/>
          </p:cNvSpPr>
          <p:nvPr/>
        </p:nvSpPr>
        <p:spPr bwMode="auto">
          <a:xfrm>
            <a:off x="6497638" y="2041525"/>
            <a:ext cx="2374900" cy="568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17775" name="Rectangle 116"/>
          <p:cNvSpPr>
            <a:spLocks noChangeArrowheads="1"/>
          </p:cNvSpPr>
          <p:nvPr/>
        </p:nvSpPr>
        <p:spPr bwMode="auto">
          <a:xfrm>
            <a:off x="6508750" y="209550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Soldering Defect &amp; Short</a:t>
            </a:r>
          </a:p>
        </p:txBody>
      </p:sp>
      <p:sp>
        <p:nvSpPr>
          <p:cNvPr id="117776" name="Line 155"/>
          <p:cNvSpPr>
            <a:spLocks noChangeShapeType="1"/>
          </p:cNvSpPr>
          <p:nvPr/>
        </p:nvSpPr>
        <p:spPr bwMode="auto">
          <a:xfrm>
            <a:off x="2798763" y="2339975"/>
            <a:ext cx="276225"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90" name="Group 171"/>
          <p:cNvGraphicFramePr>
            <a:graphicFrameLocks noGrp="1"/>
          </p:cNvGraphicFramePr>
          <p:nvPr>
            <p:extLst/>
          </p:nvPr>
        </p:nvGraphicFramePr>
        <p:xfrm>
          <a:off x="206375" y="2046288"/>
          <a:ext cx="2586038" cy="731837"/>
        </p:xfrm>
        <a:graphic>
          <a:graphicData uri="http://schemas.openxmlformats.org/drawingml/2006/table">
            <a:tbl>
              <a:tblPr/>
              <a:tblGrid>
                <a:gridCol w="2586038">
                  <a:extLst>
                    <a:ext uri="{9D8B030D-6E8A-4147-A177-3AD203B41FA5}">
                      <a16:colId xmlns:a16="http://schemas.microsoft.com/office/drawing/2014/main" val="20000"/>
                    </a:ext>
                  </a:extLst>
                </a:gridCol>
              </a:tblGrid>
              <a:tr h="731837">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Voltage at MIC01 MICOM #6 is the same as the value between CN1-“5" and CN1-“7" of the CN1 on MAIN PBA.</a:t>
                      </a:r>
                    </a:p>
                  </a:txBody>
                  <a:tcPr marL="91453" marR="91453" marT="45740" marB="4574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17783" name="Rectangle 114"/>
          <p:cNvSpPr>
            <a:spLocks noChangeArrowheads="1"/>
          </p:cNvSpPr>
          <p:nvPr/>
        </p:nvSpPr>
        <p:spPr bwMode="auto">
          <a:xfrm>
            <a:off x="2924175" y="2944813"/>
            <a:ext cx="29051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PCB and Temp Sensor are normal.</a:t>
            </a:r>
          </a:p>
          <a:p>
            <a:pPr algn="ctr" eaLnBrk="1" hangingPunct="1">
              <a:lnSpc>
                <a:spcPct val="80000"/>
              </a:lnSpc>
              <a:spcBef>
                <a:spcPct val="20000"/>
              </a:spcBef>
            </a:pPr>
            <a:r>
              <a:rPr lang="en-US" altLang="en-US" sz="1200" b="1">
                <a:latin typeface="Arial" charset="0"/>
              </a:rPr>
              <a:t>Check the connector contact.</a:t>
            </a:r>
            <a:endParaRPr lang="en-US" altLang="ko-KR" sz="1200" b="1">
              <a:latin typeface="Arial" charset="0"/>
            </a:endParaRPr>
          </a:p>
        </p:txBody>
      </p:sp>
      <p:sp>
        <p:nvSpPr>
          <p:cNvPr id="20" name="슬라이드 번호 개체 틀 16"/>
          <p:cNvSpPr>
            <a:spLocks noGrp="1"/>
          </p:cNvSpPr>
          <p:nvPr>
            <p:ph type="sldNum" sz="quarter" idx="12"/>
          </p:nvPr>
        </p:nvSpPr>
        <p:spPr>
          <a:xfrm>
            <a:off x="6553200" y="6472238"/>
            <a:ext cx="2133600" cy="265112"/>
          </a:xfrm>
        </p:spPr>
        <p:txBody>
          <a:bodyPr anchor="b"/>
          <a:lstStyle/>
          <a:p>
            <a:pPr>
              <a:defRPr/>
            </a:pPr>
            <a:fld id="{0A539DA7-BEB5-4380-802B-638F65004806}" type="slidenum">
              <a:rPr lang="en-US" altLang="ko-KR" smtClean="0"/>
              <a:pPr>
                <a:defRPr/>
              </a:pPr>
              <a:t>167</a:t>
            </a:fld>
            <a:endParaRPr lang="en-US" altLang="ko-KR" dirty="0"/>
          </a:p>
        </p:txBody>
      </p:sp>
    </p:spTree>
    <p:extLst>
      <p:ext uri="{BB962C8B-B14F-4D97-AF65-F5344CB8AC3E}">
        <p14:creationId xmlns:p14="http://schemas.microsoft.com/office/powerpoint/2010/main" val="3112999356"/>
      </p:ext>
    </p:extLst>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Line 30"/>
          <p:cNvSpPr>
            <a:spLocks noChangeShapeType="1"/>
          </p:cNvSpPr>
          <p:nvPr/>
        </p:nvSpPr>
        <p:spPr bwMode="auto">
          <a:xfrm>
            <a:off x="7686675" y="3797300"/>
            <a:ext cx="0" cy="4064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31" name="Line 33"/>
          <p:cNvSpPr>
            <a:spLocks noChangeShapeType="1"/>
          </p:cNvSpPr>
          <p:nvPr/>
        </p:nvSpPr>
        <p:spPr bwMode="auto">
          <a:xfrm>
            <a:off x="4367213" y="3922713"/>
            <a:ext cx="0" cy="4270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4933" name="Rectangle 3"/>
          <p:cNvSpPr>
            <a:spLocks noChangeArrowheads="1"/>
          </p:cNvSpPr>
          <p:nvPr/>
        </p:nvSpPr>
        <p:spPr bwMode="auto">
          <a:xfrm>
            <a:off x="762000" y="938213"/>
            <a:ext cx="8194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5-2-2. When the Freezer Fan does not operate </a:t>
            </a:r>
            <a:r>
              <a:rPr lang="en-US" altLang="ko-KR" sz="1400" dirty="0">
                <a:solidFill>
                  <a:srgbClr val="006699"/>
                </a:solidFill>
                <a:latin typeface="Arial Black" pitchFamily="34" charset="0"/>
              </a:rPr>
              <a:t>(OPTION, BLDC Motor)</a:t>
            </a:r>
          </a:p>
        </p:txBody>
      </p:sp>
      <p:sp>
        <p:nvSpPr>
          <p:cNvPr id="124934" name="Line 110"/>
          <p:cNvSpPr>
            <a:spLocks noChangeShapeType="1"/>
          </p:cNvSpPr>
          <p:nvPr/>
        </p:nvSpPr>
        <p:spPr bwMode="auto">
          <a:xfrm flipV="1">
            <a:off x="8716963" y="4738688"/>
            <a:ext cx="157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5" name="AutoShape 21"/>
          <p:cNvSpPr>
            <a:spLocks noChangeArrowheads="1"/>
          </p:cNvSpPr>
          <p:nvPr/>
        </p:nvSpPr>
        <p:spPr bwMode="auto">
          <a:xfrm>
            <a:off x="3074988" y="3506788"/>
            <a:ext cx="2584450" cy="6127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36" name="Rectangle 22"/>
          <p:cNvSpPr>
            <a:spLocks noChangeArrowheads="1"/>
          </p:cNvSpPr>
          <p:nvPr/>
        </p:nvSpPr>
        <p:spPr bwMode="auto">
          <a:xfrm>
            <a:off x="3435350" y="3686175"/>
            <a:ext cx="1884363"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Compressor is Off.</a:t>
            </a:r>
          </a:p>
        </p:txBody>
      </p:sp>
      <p:sp>
        <p:nvSpPr>
          <p:cNvPr id="124937" name="Rectangle 23"/>
          <p:cNvSpPr>
            <a:spLocks noChangeArrowheads="1"/>
          </p:cNvSpPr>
          <p:nvPr/>
        </p:nvSpPr>
        <p:spPr bwMode="auto">
          <a:xfrm>
            <a:off x="6494463" y="3659188"/>
            <a:ext cx="21955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38" name="Line 24"/>
          <p:cNvSpPr>
            <a:spLocks noChangeShapeType="1"/>
          </p:cNvSpPr>
          <p:nvPr/>
        </p:nvSpPr>
        <p:spPr bwMode="auto">
          <a:xfrm>
            <a:off x="5659438" y="38211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9" name="Rectangle 25"/>
          <p:cNvSpPr>
            <a:spLocks noChangeArrowheads="1"/>
          </p:cNvSpPr>
          <p:nvPr/>
        </p:nvSpPr>
        <p:spPr bwMode="auto">
          <a:xfrm>
            <a:off x="6505575" y="36798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Run Forced Operation</a:t>
            </a:r>
          </a:p>
        </p:txBody>
      </p:sp>
      <p:sp>
        <p:nvSpPr>
          <p:cNvPr id="124940" name="Text Box 26"/>
          <p:cNvSpPr txBox="1">
            <a:spLocks noChangeArrowheads="1"/>
          </p:cNvSpPr>
          <p:nvPr/>
        </p:nvSpPr>
        <p:spPr bwMode="auto">
          <a:xfrm>
            <a:off x="5602288" y="3571875"/>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CC3300"/>
                </a:solidFill>
                <a:latin typeface="Arial" charset="0"/>
              </a:rPr>
              <a:t>YES</a:t>
            </a:r>
            <a:endParaRPr lang="en-US" altLang="ko-KR" b="1">
              <a:solidFill>
                <a:schemeClr val="tx1"/>
              </a:solidFill>
              <a:latin typeface="Arial" charset="0"/>
            </a:endParaRPr>
          </a:p>
        </p:txBody>
      </p:sp>
      <p:sp>
        <p:nvSpPr>
          <p:cNvPr id="124941" name="Line 31"/>
          <p:cNvSpPr>
            <a:spLocks noChangeShapeType="1"/>
          </p:cNvSpPr>
          <p:nvPr/>
        </p:nvSpPr>
        <p:spPr bwMode="auto">
          <a:xfrm flipH="1">
            <a:off x="4448175" y="4203700"/>
            <a:ext cx="3238500"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42" name="Text Box 34"/>
          <p:cNvSpPr txBox="1">
            <a:spLocks noChangeArrowheads="1"/>
          </p:cNvSpPr>
          <p:nvPr/>
        </p:nvSpPr>
        <p:spPr bwMode="auto">
          <a:xfrm>
            <a:off x="4403725" y="40036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endParaRPr lang="en-US" altLang="ko-KR" b="1">
              <a:solidFill>
                <a:srgbClr val="CC3300"/>
              </a:solidFill>
              <a:latin typeface="Arial" charset="0"/>
            </a:endParaRPr>
          </a:p>
        </p:txBody>
      </p:sp>
      <p:sp>
        <p:nvSpPr>
          <p:cNvPr id="124943" name="Line 55"/>
          <p:cNvSpPr>
            <a:spLocks noChangeShapeType="1"/>
          </p:cNvSpPr>
          <p:nvPr/>
        </p:nvSpPr>
        <p:spPr bwMode="auto">
          <a:xfrm>
            <a:off x="2828925" y="5843588"/>
            <a:ext cx="188913" cy="0"/>
          </a:xfrm>
          <a:prstGeom prst="line">
            <a:avLst/>
          </a:prstGeom>
          <a:noFill/>
          <a:ln w="12700">
            <a:solidFill>
              <a:schemeClr val="tx1"/>
            </a:solidFill>
            <a:prstDash val="dash"/>
            <a:round/>
            <a:headEnd type="triangle" w="med" len="me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4" name="AutoShape 83"/>
          <p:cNvSpPr>
            <a:spLocks noChangeArrowheads="1"/>
          </p:cNvSpPr>
          <p:nvPr/>
        </p:nvSpPr>
        <p:spPr bwMode="auto">
          <a:xfrm>
            <a:off x="3074988" y="4376738"/>
            <a:ext cx="2584450" cy="7207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45" name="Line 85"/>
          <p:cNvSpPr>
            <a:spLocks noChangeShapeType="1"/>
          </p:cNvSpPr>
          <p:nvPr/>
        </p:nvSpPr>
        <p:spPr bwMode="auto">
          <a:xfrm>
            <a:off x="4367213" y="5106988"/>
            <a:ext cx="0" cy="2365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6" name="Text Box 118"/>
          <p:cNvSpPr txBox="1">
            <a:spLocks noChangeArrowheads="1"/>
          </p:cNvSpPr>
          <p:nvPr/>
        </p:nvSpPr>
        <p:spPr bwMode="auto">
          <a:xfrm>
            <a:off x="4403725" y="51133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4947" name="Rectangle 8"/>
          <p:cNvSpPr>
            <a:spLocks noChangeArrowheads="1"/>
          </p:cNvSpPr>
          <p:nvPr/>
        </p:nvSpPr>
        <p:spPr bwMode="auto">
          <a:xfrm>
            <a:off x="827088" y="1347788"/>
            <a:ext cx="80454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dirty="0">
                <a:latin typeface="Arial" charset="0"/>
                <a:ea typeface="돋움체" pitchFamily="49" charset="-127"/>
              </a:rPr>
              <a:t>- This refrigerator uses the BLDC Fan Motor.</a:t>
            </a:r>
          </a:p>
          <a:p>
            <a:pPr eaLnBrk="1" hangingPunct="1"/>
            <a:r>
              <a:rPr lang="en-US" altLang="ko-KR" sz="1200" dirty="0">
                <a:latin typeface="Arial" charset="0"/>
                <a:ea typeface="돋움체" pitchFamily="49" charset="-127"/>
              </a:rPr>
              <a:t>  The BLDC Motor operates with DC 7~12V.</a:t>
            </a:r>
          </a:p>
          <a:p>
            <a:pPr eaLnBrk="1" hangingPunct="1">
              <a:buFontTx/>
              <a:buChar char="-"/>
            </a:pPr>
            <a:r>
              <a:rPr lang="en-US" altLang="ko-KR" sz="1200" dirty="0">
                <a:latin typeface="Arial" charset="0"/>
                <a:ea typeface="돋움체" pitchFamily="49" charset="-127"/>
              </a:rPr>
              <a:t>The F-Fan motor generally runs together with the compressor</a:t>
            </a:r>
            <a:r>
              <a:rPr lang="en-US" altLang="ko-KR" sz="1200" dirty="0" smtClean="0">
                <a:latin typeface="Arial" charset="0"/>
                <a:ea typeface="돋움체" pitchFamily="49" charset="-127"/>
              </a:rPr>
              <a:t>.</a:t>
            </a:r>
          </a:p>
          <a:p>
            <a:pPr eaLnBrk="1" hangingPunct="1">
              <a:buFontTx/>
              <a:buChar char="-"/>
            </a:pPr>
            <a:r>
              <a:rPr lang="en-US" altLang="ko-KR" sz="1200" dirty="0" smtClean="0">
                <a:ea typeface="바탕" pitchFamily="18" charset="-127"/>
              </a:rPr>
              <a:t> </a:t>
            </a:r>
            <a:r>
              <a:rPr lang="en-US" altLang="ko-KR" sz="1200" b="1" dirty="0" smtClean="0">
                <a:latin typeface="Arial" charset="0"/>
                <a:ea typeface="바탕" pitchFamily="18" charset="-127"/>
                <a:cs typeface="Arial" charset="0"/>
              </a:rPr>
              <a:t>☞ </a:t>
            </a:r>
            <a:r>
              <a:rPr lang="en-US" altLang="ko-KR" sz="1200" b="1" dirty="0">
                <a:latin typeface="Arial" charset="0"/>
                <a:ea typeface="바탕" pitchFamily="18" charset="-127"/>
                <a:cs typeface="Arial" charset="0"/>
              </a:rPr>
              <a:t>When checking with the Self Diagnosis</a:t>
            </a:r>
            <a:endParaRPr lang="en-US" altLang="ko-KR" sz="1200" b="1" dirty="0">
              <a:latin typeface="Arial" charset="0"/>
              <a:ea typeface="돋움체" pitchFamily="49" charset="-127"/>
              <a:cs typeface="Arial" charset="0"/>
            </a:endParaRPr>
          </a:p>
        </p:txBody>
      </p:sp>
      <p:sp>
        <p:nvSpPr>
          <p:cNvPr id="124948" name="Line 45"/>
          <p:cNvSpPr>
            <a:spLocks noChangeShapeType="1"/>
          </p:cNvSpPr>
          <p:nvPr/>
        </p:nvSpPr>
        <p:spPr bwMode="auto">
          <a:xfrm>
            <a:off x="4367213" y="3276600"/>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9" name="AutoShape 2"/>
          <p:cNvSpPr>
            <a:spLocks noChangeArrowheads="1"/>
          </p:cNvSpPr>
          <p:nvPr/>
        </p:nvSpPr>
        <p:spPr bwMode="auto">
          <a:xfrm>
            <a:off x="3584575" y="28956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50" name="Text Box 3"/>
          <p:cNvSpPr txBox="1">
            <a:spLocks noChangeArrowheads="1"/>
          </p:cNvSpPr>
          <p:nvPr/>
        </p:nvSpPr>
        <p:spPr bwMode="auto">
          <a:xfrm>
            <a:off x="4076700" y="2940050"/>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4951" name="Rectangle 84"/>
          <p:cNvSpPr>
            <a:spLocks noChangeArrowheads="1"/>
          </p:cNvSpPr>
          <p:nvPr/>
        </p:nvSpPr>
        <p:spPr bwMode="auto">
          <a:xfrm>
            <a:off x="3240088" y="4514850"/>
            <a:ext cx="2308225"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It reads DC7~12 between</a:t>
            </a:r>
          </a:p>
          <a:p>
            <a:pPr algn="ctr" eaLnBrk="1" hangingPunct="1">
              <a:lnSpc>
                <a:spcPct val="70000"/>
              </a:lnSpc>
              <a:spcBef>
                <a:spcPct val="20000"/>
              </a:spcBef>
            </a:pPr>
            <a:r>
              <a:rPr lang="en-US" altLang="ko-KR" sz="1200" b="1" dirty="0">
                <a:latin typeface="Arial" charset="0"/>
              </a:rPr>
              <a:t>MAIN PCB GND and </a:t>
            </a:r>
            <a:r>
              <a:rPr lang="en-US" altLang="ko-KR" sz="1200" b="1" dirty="0" smtClean="0">
                <a:latin typeface="Arial" charset="0"/>
              </a:rPr>
              <a:t>CN1 #19</a:t>
            </a:r>
            <a:r>
              <a:rPr lang="en-US" altLang="ko-KR" sz="1200" b="1" dirty="0">
                <a:latin typeface="Arial" charset="0"/>
              </a:rPr>
              <a:t>?</a:t>
            </a:r>
          </a:p>
        </p:txBody>
      </p:sp>
      <p:sp>
        <p:nvSpPr>
          <p:cNvPr id="124952" name="Rectangle 23"/>
          <p:cNvSpPr>
            <a:spLocks noChangeArrowheads="1"/>
          </p:cNvSpPr>
          <p:nvPr/>
        </p:nvSpPr>
        <p:spPr bwMode="auto">
          <a:xfrm>
            <a:off x="3017838" y="5360988"/>
            <a:ext cx="2700337" cy="90011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53" name="Rectangle 25"/>
          <p:cNvSpPr>
            <a:spLocks noChangeArrowheads="1"/>
          </p:cNvSpPr>
          <p:nvPr/>
        </p:nvSpPr>
        <p:spPr bwMode="auto">
          <a:xfrm>
            <a:off x="2998788" y="5389563"/>
            <a:ext cx="2725737"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Apply power in 7 minutes after turning the motor off.</a:t>
            </a:r>
          </a:p>
          <a:p>
            <a:pPr algn="ctr" eaLnBrk="1" hangingPunct="1">
              <a:spcBef>
                <a:spcPct val="20000"/>
              </a:spcBef>
            </a:pPr>
            <a:r>
              <a:rPr lang="en-US" altLang="ko-KR" sz="1200" b="1" dirty="0">
                <a:latin typeface="Arial" charset="0"/>
              </a:rPr>
              <a:t>(To prevent the compressor from</a:t>
            </a:r>
          </a:p>
          <a:p>
            <a:pPr algn="ctr" eaLnBrk="1" hangingPunct="1">
              <a:spcBef>
                <a:spcPct val="20000"/>
              </a:spcBef>
            </a:pPr>
            <a:r>
              <a:rPr lang="en-US" altLang="ko-KR" sz="1200" b="1" dirty="0">
                <a:latin typeface="Arial" charset="0"/>
              </a:rPr>
              <a:t>being overloaded)</a:t>
            </a:r>
          </a:p>
        </p:txBody>
      </p:sp>
      <p:graphicFrame>
        <p:nvGraphicFramePr>
          <p:cNvPr id="28" name="Group 73"/>
          <p:cNvGraphicFramePr>
            <a:graphicFrameLocks noGrp="1"/>
          </p:cNvGraphicFramePr>
          <p:nvPr/>
        </p:nvGraphicFramePr>
        <p:xfrm>
          <a:off x="273050" y="5202238"/>
          <a:ext cx="2555875" cy="1130606"/>
        </p:xfrm>
        <a:graphic>
          <a:graphicData uri="http://schemas.openxmlformats.org/drawingml/2006/table">
            <a:tbl>
              <a:tblPr/>
              <a:tblGrid>
                <a:gridCol w="2555875">
                  <a:extLst>
                    <a:ext uri="{9D8B030D-6E8A-4147-A177-3AD203B41FA5}">
                      <a16:colId xmlns:a16="http://schemas.microsoft.com/office/drawing/2014/main" val="20000"/>
                    </a:ext>
                  </a:extLst>
                </a:gridCol>
              </a:tblGrid>
              <a:tr h="11303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rPr>
                        <a:t>Upon the initial power on, the compressor and the F-Fan operate.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rPr>
                        <a:t>And, when the Freezer temp is lower than 10℃, it will be regarded as an instant power failure, starting in 7 minutes.</a:t>
                      </a: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endParaRPr>
                    </a:p>
                  </a:txBody>
                  <a:tcPr marL="91423" marR="91423" marT="45619" marB="4561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24960" name="Line 85"/>
          <p:cNvSpPr>
            <a:spLocks noChangeShapeType="1"/>
          </p:cNvSpPr>
          <p:nvPr/>
        </p:nvSpPr>
        <p:spPr bwMode="auto">
          <a:xfrm>
            <a:off x="4367213" y="6270625"/>
            <a:ext cx="0" cy="1920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61" name="Text Box 118"/>
          <p:cNvSpPr txBox="1">
            <a:spLocks noChangeArrowheads="1"/>
          </p:cNvSpPr>
          <p:nvPr/>
        </p:nvSpPr>
        <p:spPr bwMode="auto">
          <a:xfrm>
            <a:off x="4403725" y="6303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31" name="Rectangle 8"/>
          <p:cNvSpPr>
            <a:spLocks noChangeArrowheads="1"/>
          </p:cNvSpPr>
          <p:nvPr/>
        </p:nvSpPr>
        <p:spPr bwMode="auto">
          <a:xfrm>
            <a:off x="1276350" y="2170113"/>
            <a:ext cx="1130300"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F FAN ERROR</a:t>
            </a:r>
          </a:p>
        </p:txBody>
      </p:sp>
      <p:sp>
        <p:nvSpPr>
          <p:cNvPr id="124963" name="Rectangle 23"/>
          <p:cNvSpPr>
            <a:spLocks noChangeArrowheads="1"/>
          </p:cNvSpPr>
          <p:nvPr/>
        </p:nvSpPr>
        <p:spPr bwMode="auto">
          <a:xfrm>
            <a:off x="6494463" y="4579938"/>
            <a:ext cx="21955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64" name="Line 24"/>
          <p:cNvSpPr>
            <a:spLocks noChangeShapeType="1"/>
          </p:cNvSpPr>
          <p:nvPr/>
        </p:nvSpPr>
        <p:spPr bwMode="auto">
          <a:xfrm>
            <a:off x="5659438" y="47418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65" name="Rectangle 25"/>
          <p:cNvSpPr>
            <a:spLocks noChangeArrowheads="1"/>
          </p:cNvSpPr>
          <p:nvPr/>
        </p:nvSpPr>
        <p:spPr bwMode="auto">
          <a:xfrm>
            <a:off x="6505575" y="4600575"/>
            <a:ext cx="2149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FAN operates.</a:t>
            </a:r>
          </a:p>
        </p:txBody>
      </p:sp>
      <p:sp>
        <p:nvSpPr>
          <p:cNvPr id="124966" name="Text Box 26"/>
          <p:cNvSpPr txBox="1">
            <a:spLocks noChangeArrowheads="1"/>
          </p:cNvSpPr>
          <p:nvPr/>
        </p:nvSpPr>
        <p:spPr bwMode="auto">
          <a:xfrm>
            <a:off x="5602288" y="4492625"/>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124967" name="Line 30"/>
          <p:cNvSpPr>
            <a:spLocks noChangeShapeType="1"/>
          </p:cNvSpPr>
          <p:nvPr/>
        </p:nvSpPr>
        <p:spPr bwMode="auto">
          <a:xfrm>
            <a:off x="8874125" y="4738688"/>
            <a:ext cx="12700" cy="1697037"/>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68" name="Text Box 26"/>
          <p:cNvSpPr txBox="1">
            <a:spLocks noChangeArrowheads="1"/>
          </p:cNvSpPr>
          <p:nvPr/>
        </p:nvSpPr>
        <p:spPr bwMode="auto">
          <a:xfrm>
            <a:off x="8728075" y="4456113"/>
            <a:ext cx="4159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39" name="슬라이드 번호 개체 틀 16"/>
          <p:cNvSpPr>
            <a:spLocks noGrp="1"/>
          </p:cNvSpPr>
          <p:nvPr>
            <p:ph type="sldNum" sz="quarter" idx="12"/>
          </p:nvPr>
        </p:nvSpPr>
        <p:spPr>
          <a:xfrm>
            <a:off x="6553200" y="6472238"/>
            <a:ext cx="2133600" cy="265112"/>
          </a:xfrm>
        </p:spPr>
        <p:txBody>
          <a:bodyPr anchor="b"/>
          <a:lstStyle/>
          <a:p>
            <a:pPr>
              <a:defRPr/>
            </a:pPr>
            <a:fld id="{F7907DD4-8534-495A-8E30-7C9F560834C9}" type="slidenum">
              <a:rPr lang="en-US" altLang="ko-KR" smtClean="0"/>
              <a:pPr>
                <a:defRPr/>
              </a:pPr>
              <a:t>168</a:t>
            </a:fld>
            <a:endParaRPr lang="en-US" altLang="ko-KR" dirty="0"/>
          </a:p>
        </p:txBody>
      </p:sp>
      <p:sp>
        <p:nvSpPr>
          <p:cNvPr id="41"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pic>
        <p:nvPicPr>
          <p:cNvPr id="2" name="그림 1"/>
          <p:cNvPicPr>
            <a:picLocks noChangeAspect="1"/>
          </p:cNvPicPr>
          <p:nvPr/>
        </p:nvPicPr>
        <p:blipFill>
          <a:blip r:embed="rId2"/>
          <a:stretch>
            <a:fillRect/>
          </a:stretch>
        </p:blipFill>
        <p:spPr>
          <a:xfrm>
            <a:off x="1474787" y="2432050"/>
            <a:ext cx="733425" cy="600075"/>
          </a:xfrm>
          <a:prstGeom prst="rect">
            <a:avLst/>
          </a:prstGeom>
        </p:spPr>
      </p:pic>
    </p:spTree>
    <p:extLst>
      <p:ext uri="{BB962C8B-B14F-4D97-AF65-F5344CB8AC3E}">
        <p14:creationId xmlns:p14="http://schemas.microsoft.com/office/powerpoint/2010/main" val="1276695279"/>
      </p:ext>
    </p:extLst>
  </p:cSld>
  <p:clrMapOvr>
    <a:masterClrMapping/>
  </p:clrMapOvr>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Line 23"/>
          <p:cNvSpPr>
            <a:spLocks noChangeShapeType="1"/>
          </p:cNvSpPr>
          <p:nvPr/>
        </p:nvSpPr>
        <p:spPr bwMode="auto">
          <a:xfrm>
            <a:off x="5662613" y="21097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55"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5956" name="Rectangle 3"/>
          <p:cNvSpPr>
            <a:spLocks noChangeArrowheads="1"/>
          </p:cNvSpPr>
          <p:nvPr/>
        </p:nvSpPr>
        <p:spPr bwMode="auto">
          <a:xfrm>
            <a:off x="762000" y="938213"/>
            <a:ext cx="8194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a:solidFill>
                  <a:srgbClr val="006699"/>
                </a:solidFill>
                <a:latin typeface="Arial Black" pitchFamily="34" charset="0"/>
              </a:rPr>
              <a:t>5-2-2. When the Freezer Fan does not operate </a:t>
            </a:r>
            <a:r>
              <a:rPr lang="en-US" altLang="ko-KR" sz="1400">
                <a:solidFill>
                  <a:srgbClr val="006699"/>
                </a:solidFill>
                <a:latin typeface="Arial Black" pitchFamily="34" charset="0"/>
              </a:rPr>
              <a:t>(OPTION, BLDC Motor)</a:t>
            </a:r>
          </a:p>
        </p:txBody>
      </p:sp>
      <p:sp>
        <p:nvSpPr>
          <p:cNvPr id="125957" name="AutoShape 19"/>
          <p:cNvSpPr>
            <a:spLocks noChangeArrowheads="1"/>
          </p:cNvSpPr>
          <p:nvPr/>
        </p:nvSpPr>
        <p:spPr bwMode="auto">
          <a:xfrm>
            <a:off x="2876550" y="1649413"/>
            <a:ext cx="2952750" cy="9715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58" name="Line 21"/>
          <p:cNvSpPr>
            <a:spLocks noChangeShapeType="1"/>
          </p:cNvSpPr>
          <p:nvPr/>
        </p:nvSpPr>
        <p:spPr bwMode="auto">
          <a:xfrm>
            <a:off x="4370388" y="2643188"/>
            <a:ext cx="0" cy="4746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59" name="Text Box 22"/>
          <p:cNvSpPr txBox="1">
            <a:spLocks noChangeArrowheads="1"/>
          </p:cNvSpPr>
          <p:nvPr/>
        </p:nvSpPr>
        <p:spPr bwMode="auto">
          <a:xfrm>
            <a:off x="4406900" y="27813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5960" name="Text Box 24"/>
          <p:cNvSpPr txBox="1">
            <a:spLocks noChangeArrowheads="1"/>
          </p:cNvSpPr>
          <p:nvPr/>
        </p:nvSpPr>
        <p:spPr bwMode="auto">
          <a:xfrm>
            <a:off x="5489575" y="1874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5961" name="Line 29"/>
          <p:cNvSpPr>
            <a:spLocks noChangeShapeType="1"/>
          </p:cNvSpPr>
          <p:nvPr/>
        </p:nvSpPr>
        <p:spPr bwMode="auto">
          <a:xfrm>
            <a:off x="4367213" y="1335088"/>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62" name="Text Box 30"/>
          <p:cNvSpPr txBox="1">
            <a:spLocks noChangeArrowheads="1"/>
          </p:cNvSpPr>
          <p:nvPr/>
        </p:nvSpPr>
        <p:spPr bwMode="auto">
          <a:xfrm>
            <a:off x="4403725" y="12652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5963" name="Rectangle 23"/>
          <p:cNvSpPr>
            <a:spLocks noChangeArrowheads="1"/>
          </p:cNvSpPr>
          <p:nvPr/>
        </p:nvSpPr>
        <p:spPr bwMode="auto">
          <a:xfrm>
            <a:off x="6494463" y="195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64" name="Rectangle 25"/>
          <p:cNvSpPr>
            <a:spLocks noChangeArrowheads="1"/>
          </p:cNvSpPr>
          <p:nvPr/>
        </p:nvSpPr>
        <p:spPr bwMode="auto">
          <a:xfrm>
            <a:off x="6505575" y="197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MAIN PCB</a:t>
            </a:r>
          </a:p>
        </p:txBody>
      </p:sp>
      <p:sp>
        <p:nvSpPr>
          <p:cNvPr id="125965" name="Line 30"/>
          <p:cNvSpPr>
            <a:spLocks noChangeShapeType="1"/>
          </p:cNvSpPr>
          <p:nvPr/>
        </p:nvSpPr>
        <p:spPr bwMode="auto">
          <a:xfrm flipH="1">
            <a:off x="8953500" y="1381125"/>
            <a:ext cx="0" cy="1331913"/>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5966" name="Line 110"/>
          <p:cNvSpPr>
            <a:spLocks noChangeShapeType="1"/>
          </p:cNvSpPr>
          <p:nvPr/>
        </p:nvSpPr>
        <p:spPr bwMode="auto">
          <a:xfrm flipV="1">
            <a:off x="4429125" y="2732088"/>
            <a:ext cx="4533900" cy="0"/>
          </a:xfrm>
          <a:prstGeom prst="line">
            <a:avLst/>
          </a:prstGeom>
          <a:noFill/>
          <a:ln w="12700">
            <a:solidFill>
              <a:schemeClr val="tx1"/>
            </a:solidFill>
            <a:prstDash val="dash"/>
            <a:round/>
            <a:headEnd type="triangle" w="med" len="me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67" name="Rectangle 114"/>
          <p:cNvSpPr>
            <a:spLocks noChangeArrowheads="1"/>
          </p:cNvSpPr>
          <p:nvPr/>
        </p:nvSpPr>
        <p:spPr bwMode="auto">
          <a:xfrm>
            <a:off x="2538413" y="3128963"/>
            <a:ext cx="3657600" cy="1763712"/>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68" name="Rectangle 117"/>
          <p:cNvSpPr>
            <a:spLocks noChangeArrowheads="1"/>
          </p:cNvSpPr>
          <p:nvPr/>
        </p:nvSpPr>
        <p:spPr bwMode="auto">
          <a:xfrm>
            <a:off x="2524125" y="3157538"/>
            <a:ext cx="3805238"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marL="182563" indent="-18256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100" dirty="0">
                <a:solidFill>
                  <a:schemeClr val="tx1"/>
                </a:solidFill>
                <a:latin typeface="Arial" charset="0"/>
                <a:ea typeface="굴림체" pitchFamily="49" charset="-127"/>
              </a:rPr>
              <a:t>◆ Possible Causes</a:t>
            </a:r>
          </a:p>
          <a:p>
            <a:pPr eaLnBrk="1" hangingPunct="1">
              <a:lnSpc>
                <a:spcPct val="120000"/>
              </a:lnSpc>
            </a:pPr>
            <a:r>
              <a:rPr lang="en-US" altLang="ko-KR" sz="1100" dirty="0">
                <a:solidFill>
                  <a:schemeClr val="tx1"/>
                </a:solidFill>
                <a:latin typeface="Arial" charset="0"/>
                <a:ea typeface="굴림체" pitchFamily="49" charset="-127"/>
              </a:rPr>
              <a:t>① Defective FAN-MOTOR</a:t>
            </a:r>
          </a:p>
          <a:p>
            <a:pPr eaLnBrk="1" hangingPunct="1">
              <a:lnSpc>
                <a:spcPct val="120000"/>
              </a:lnSpc>
            </a:pPr>
            <a:r>
              <a:rPr lang="en-US" altLang="ko-KR" sz="1100" dirty="0">
                <a:solidFill>
                  <a:schemeClr val="tx1"/>
                </a:solidFill>
                <a:latin typeface="Arial" charset="0"/>
                <a:ea typeface="굴림체" pitchFamily="49" charset="-127"/>
              </a:rPr>
              <a:t>② Contact problem at the terminal</a:t>
            </a:r>
          </a:p>
          <a:p>
            <a:pPr eaLnBrk="1" hangingPunct="1">
              <a:lnSpc>
                <a:spcPct val="120000"/>
              </a:lnSpc>
            </a:pPr>
            <a:r>
              <a:rPr lang="en-US" altLang="ko-KR" sz="1100" dirty="0">
                <a:solidFill>
                  <a:schemeClr val="tx1"/>
                </a:solidFill>
                <a:latin typeface="Arial" charset="0"/>
                <a:ea typeface="굴림체" pitchFamily="49" charset="-127"/>
              </a:rPr>
              <a:t>    (MAIN PCB CONNECTOR-TERMINAL (</a:t>
            </a:r>
            <a:r>
              <a:rPr lang="en-US" altLang="ko-KR" sz="1100" dirty="0" smtClean="0">
                <a:solidFill>
                  <a:schemeClr val="tx1"/>
                </a:solidFill>
                <a:latin typeface="Arial" charset="0"/>
                <a:ea typeface="굴림체" pitchFamily="49" charset="-127"/>
              </a:rPr>
              <a:t>CN1. 17,19, 21), </a:t>
            </a:r>
            <a:r>
              <a:rPr lang="en-US" altLang="ko-KR" sz="1100" dirty="0">
                <a:solidFill>
                  <a:schemeClr val="tx1"/>
                </a:solidFill>
                <a:latin typeface="Arial" charset="0"/>
                <a:ea typeface="굴림체" pitchFamily="49" charset="-127"/>
              </a:rPr>
              <a:t>Contact problem at Freezer Fan Motor Connector,</a:t>
            </a:r>
          </a:p>
          <a:p>
            <a:pPr eaLnBrk="1" hangingPunct="1">
              <a:lnSpc>
                <a:spcPct val="120000"/>
              </a:lnSpc>
            </a:pPr>
            <a:r>
              <a:rPr lang="en-US" altLang="ko-KR" sz="1100" dirty="0">
                <a:solidFill>
                  <a:schemeClr val="tx1"/>
                </a:solidFill>
                <a:latin typeface="Arial" charset="0"/>
                <a:ea typeface="굴림체" pitchFamily="49" charset="-127"/>
              </a:rPr>
              <a:t>     Defective Motor Wire)</a:t>
            </a:r>
          </a:p>
          <a:p>
            <a:pPr eaLnBrk="1" hangingPunct="1">
              <a:lnSpc>
                <a:spcPct val="120000"/>
              </a:lnSpc>
            </a:pPr>
            <a:r>
              <a:rPr lang="en-US" altLang="ko-KR" sz="1100" dirty="0">
                <a:solidFill>
                  <a:schemeClr val="tx1"/>
                </a:solidFill>
                <a:latin typeface="Arial" charset="0"/>
                <a:ea typeface="굴림체" pitchFamily="49" charset="-127"/>
              </a:rPr>
              <a:t>③ Check the motor rotating pulse input upon Fan Motor</a:t>
            </a:r>
          </a:p>
          <a:p>
            <a:pPr eaLnBrk="1" hangingPunct="1">
              <a:lnSpc>
                <a:spcPct val="120000"/>
              </a:lnSpc>
            </a:pPr>
            <a:r>
              <a:rPr lang="en-US" altLang="ko-KR" sz="1100" dirty="0">
                <a:solidFill>
                  <a:schemeClr val="tx1"/>
                </a:solidFill>
                <a:latin typeface="Arial" charset="0"/>
                <a:ea typeface="굴림체" pitchFamily="49" charset="-127"/>
              </a:rPr>
              <a:t>     operation. (Refer to Fan-Motor Circuit in this manual)</a:t>
            </a:r>
          </a:p>
        </p:txBody>
      </p:sp>
      <p:sp>
        <p:nvSpPr>
          <p:cNvPr id="125969" name="Rectangle 20"/>
          <p:cNvSpPr>
            <a:spLocks noChangeArrowheads="1"/>
          </p:cNvSpPr>
          <p:nvPr/>
        </p:nvSpPr>
        <p:spPr bwMode="auto">
          <a:xfrm>
            <a:off x="2740025" y="1716088"/>
            <a:ext cx="308451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repeats DC7~12V or lower</a:t>
            </a:r>
          </a:p>
          <a:p>
            <a:pPr algn="ctr" eaLnBrk="1" hangingPunct="1">
              <a:spcBef>
                <a:spcPct val="20000"/>
              </a:spcBef>
            </a:pPr>
            <a:r>
              <a:rPr lang="en-US" altLang="ko-KR" sz="1200" b="1" dirty="0">
                <a:latin typeface="Arial" charset="0"/>
              </a:rPr>
              <a:t>than DC 2V between MAIN PCB GND and </a:t>
            </a:r>
            <a:r>
              <a:rPr lang="en-US" altLang="ko-KR" sz="1200" b="1" dirty="0" smtClean="0">
                <a:latin typeface="Arial" charset="0"/>
              </a:rPr>
              <a:t>CN1 </a:t>
            </a:r>
            <a:r>
              <a:rPr lang="en-US" altLang="ko-KR" sz="1200" b="1" dirty="0">
                <a:latin typeface="Arial" charset="0"/>
              </a:rPr>
              <a:t>PIN </a:t>
            </a:r>
            <a:r>
              <a:rPr lang="en-US" altLang="ko-KR" sz="1200" b="1" dirty="0" smtClean="0">
                <a:latin typeface="Arial" charset="0"/>
              </a:rPr>
              <a:t>#19 </a:t>
            </a:r>
            <a:r>
              <a:rPr lang="en-US" altLang="ko-KR" sz="1200" b="1" dirty="0">
                <a:latin typeface="Arial" charset="0"/>
              </a:rPr>
              <a:t>or PIN </a:t>
            </a:r>
            <a:r>
              <a:rPr lang="en-US" altLang="ko-KR" sz="1200" b="1" dirty="0" smtClean="0">
                <a:latin typeface="Arial" charset="0"/>
              </a:rPr>
              <a:t>#21 </a:t>
            </a:r>
            <a:r>
              <a:rPr lang="en-US" altLang="ko-KR" sz="1200" b="1" dirty="0">
                <a:latin typeface="Arial" charset="0"/>
              </a:rPr>
              <a:t/>
            </a:r>
            <a:br>
              <a:rPr lang="en-US" altLang="ko-KR" sz="1200" b="1" dirty="0">
                <a:latin typeface="Arial" charset="0"/>
              </a:rPr>
            </a:br>
            <a:r>
              <a:rPr lang="en-US" altLang="ko-KR" sz="1200" b="1" dirty="0">
                <a:latin typeface="Arial" charset="0"/>
              </a:rPr>
              <a:t>respectively</a:t>
            </a:r>
          </a:p>
        </p:txBody>
      </p:sp>
      <p:sp>
        <p:nvSpPr>
          <p:cNvPr id="125970" name="직사각형 24"/>
          <p:cNvSpPr>
            <a:spLocks noChangeArrowheads="1"/>
          </p:cNvSpPr>
          <p:nvPr/>
        </p:nvSpPr>
        <p:spPr bwMode="auto">
          <a:xfrm>
            <a:off x="2797175" y="1473200"/>
            <a:ext cx="3222625" cy="1181100"/>
          </a:xfrm>
          <a:prstGeom prst="rect">
            <a:avLst/>
          </a:prstGeom>
          <a:noFill/>
          <a:ln w="9525" algn="ctr">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20" name="슬라이드 번호 개체 틀 16"/>
          <p:cNvSpPr>
            <a:spLocks noGrp="1"/>
          </p:cNvSpPr>
          <p:nvPr>
            <p:ph type="sldNum" sz="quarter" idx="12"/>
          </p:nvPr>
        </p:nvSpPr>
        <p:spPr>
          <a:xfrm>
            <a:off x="6553200" y="6472238"/>
            <a:ext cx="2133600" cy="265112"/>
          </a:xfrm>
        </p:spPr>
        <p:txBody>
          <a:bodyPr anchor="b"/>
          <a:lstStyle/>
          <a:p>
            <a:pPr>
              <a:defRPr/>
            </a:pPr>
            <a:fld id="{376E2FE3-F06A-4630-B8E9-286000884746}" type="slidenum">
              <a:rPr lang="en-US" altLang="ko-KR" smtClean="0"/>
              <a:pPr>
                <a:defRPr/>
              </a:pPr>
              <a:t>169</a:t>
            </a:fld>
            <a:endParaRPr lang="en-US" altLang="ko-KR" dirty="0"/>
          </a:p>
        </p:txBody>
      </p:sp>
      <p:sp>
        <p:nvSpPr>
          <p:cNvPr id="21"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715182988"/>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17</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a:solidFill>
                  <a:srgbClr val="006699"/>
                </a:solidFill>
                <a:latin typeface="Arial Black" panose="020B0A04020102020204" pitchFamily="34" charset="0"/>
                <a:ea typeface="헤드라인" pitchFamily="18" charset="-127"/>
              </a:rPr>
              <a:t>2020</a:t>
            </a:r>
            <a:r>
              <a:rPr lang="en-US" altLang="ko-KR" sz="1400" dirty="0">
                <a:solidFill>
                  <a:srgbClr val="000000"/>
                </a:solidFill>
                <a:latin typeface="Arial Black" panose="020B0A04020102020204" pitchFamily="34" charset="0"/>
                <a:ea typeface="헤드라인" pitchFamily="18" charset="-127"/>
              </a:rPr>
              <a:t> 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graphicFrame>
        <p:nvGraphicFramePr>
          <p:cNvPr id="22" name="Group 3"/>
          <p:cNvGraphicFramePr>
            <a:graphicFrameLocks noGrp="1"/>
          </p:cNvGraphicFramePr>
          <p:nvPr>
            <p:extLst>
              <p:ext uri="{D42A27DB-BD31-4B8C-83A1-F6EECF244321}">
                <p14:modId xmlns:p14="http://schemas.microsoft.com/office/powerpoint/2010/main" val="4292510897"/>
              </p:ext>
            </p:extLst>
          </p:nvPr>
        </p:nvGraphicFramePr>
        <p:xfrm>
          <a:off x="744538" y="1862138"/>
          <a:ext cx="7804150" cy="4512232"/>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High Energy Efficiency (Digital Inverter Compressor)</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2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Samsung Digital Inverter Compressor smartly controls its speed to deliver only as much cooling as needed whereas the conventional compressor always runs at its maximum level. This variable speed control can significantly enhance the compressor lifetime with perfect performance and that is how Samsung can proudly guarantee 10 year warranty on our compressor.</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Low Noise 35dB</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4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RB7300T decreases averagely 2dB compared to the conventional models thanks to new inverter compressor with New control technology and new high damping rubber damper.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Rack &amp; Shelf</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The wider space of Rack &amp; Shelf makes it easier to store not only standard-sized wines but also thicker champagne bottles. </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The flattened shelf can hold not only wine but also pizza boxes and egg boxes, making it more versatile.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3" name="-3.1(2)"/>
          <p:cNvSpPr/>
          <p:nvPr/>
        </p:nvSpPr>
        <p:spPr>
          <a:xfrm>
            <a:off x="1541281" y="3883457"/>
            <a:ext cx="954649" cy="806566"/>
          </a:xfrm>
          <a:prstGeom prst="downArrow">
            <a:avLst>
              <a:gd name="adj1" fmla="val 62448"/>
              <a:gd name="adj2" fmla="val 48152"/>
            </a:avLst>
          </a:prstGeom>
          <a:gradFill>
            <a:gsLst>
              <a:gs pos="0">
                <a:srgbClr val="92D050">
                  <a:shade val="30000"/>
                  <a:satMod val="115000"/>
                </a:srgbClr>
              </a:gs>
              <a:gs pos="50000">
                <a:srgbClr val="92D050">
                  <a:shade val="67500"/>
                  <a:satMod val="115000"/>
                </a:srgbClr>
              </a:gs>
              <a:gs pos="100000">
                <a:srgbClr val="92D050">
                  <a:shade val="100000"/>
                  <a:satMod val="115000"/>
                </a:srgbClr>
              </a:gs>
            </a:gsLst>
            <a:lin ang="16200000" scaled="1"/>
          </a:gradFill>
          <a:ln>
            <a:noFill/>
          </a:ln>
          <a:effectLst>
            <a:outerShdw blurRad="50800" dist="381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latinLnBrk="0"/>
            <a:r>
              <a:rPr lang="en-US" altLang="en-US" sz="1867" dirty="0">
                <a:solidFill>
                  <a:schemeClr val="bg1"/>
                </a:solidFill>
                <a:latin typeface="Calibri" panose="020F0502020204030204" pitchFamily="34" charset="0"/>
                <a:cs typeface="Calibri" panose="020F0502020204030204" pitchFamily="34" charset="0"/>
              </a:rPr>
              <a:t>-</a:t>
            </a:r>
            <a:r>
              <a:rPr lang="en-US" altLang="en-US" sz="1867" b="1" dirty="0">
                <a:solidFill>
                  <a:schemeClr val="bg1"/>
                </a:solidFill>
                <a:latin typeface="Calibri" panose="020F0502020204030204" pitchFamily="34" charset="0"/>
                <a:cs typeface="Calibri" panose="020F0502020204030204" pitchFamily="34" charset="0"/>
              </a:rPr>
              <a:t>2</a:t>
            </a:r>
          </a:p>
          <a:p>
            <a:pPr algn="ctr" latinLnBrk="0"/>
            <a:r>
              <a:rPr lang="en-US" altLang="en-US" sz="1333" dirty="0">
                <a:solidFill>
                  <a:schemeClr val="bg1"/>
                </a:solidFill>
                <a:latin typeface="Calibri" panose="020F0502020204030204" pitchFamily="34" charset="0"/>
                <a:cs typeface="Calibri" panose="020F0502020204030204" pitchFamily="34" charset="0"/>
              </a:rPr>
              <a:t>dB</a:t>
            </a:r>
          </a:p>
        </p:txBody>
      </p:sp>
      <p:sp>
        <p:nvSpPr>
          <p:cNvPr id="34" name="직사각형 33"/>
          <p:cNvSpPr/>
          <p:nvPr/>
        </p:nvSpPr>
        <p:spPr>
          <a:xfrm>
            <a:off x="909334" y="3819133"/>
            <a:ext cx="813043" cy="400110"/>
          </a:xfrm>
          <a:prstGeom prst="rect">
            <a:avLst/>
          </a:prstGeom>
        </p:spPr>
        <p:txBody>
          <a:bodyPr wrap="none">
            <a:spAutoFit/>
          </a:bodyPr>
          <a:lstStyle/>
          <a:p>
            <a:pPr lvl="0">
              <a:spcBef>
                <a:spcPct val="20000"/>
              </a:spcBef>
            </a:pPr>
            <a:r>
              <a:rPr lang="en-US" altLang="ko-KR" sz="2000" b="1" dirty="0">
                <a:solidFill>
                  <a:schemeClr val="tx1">
                    <a:lumMod val="65000"/>
                    <a:lumOff val="35000"/>
                  </a:schemeClr>
                </a:solidFill>
                <a:latin typeface="Arial" pitchFamily="34" charset="0"/>
                <a:ea typeface="굴림" pitchFamily="50" charset="-127"/>
                <a:cs typeface="Arial" pitchFamily="34" charset="0"/>
              </a:rPr>
              <a:t>35dB</a:t>
            </a:r>
          </a:p>
        </p:txBody>
      </p:sp>
      <p:grpSp>
        <p:nvGrpSpPr>
          <p:cNvPr id="35" name="그룹 34"/>
          <p:cNvGrpSpPr/>
          <p:nvPr/>
        </p:nvGrpSpPr>
        <p:grpSpPr>
          <a:xfrm>
            <a:off x="895869" y="2465050"/>
            <a:ext cx="1803358" cy="756692"/>
            <a:chOff x="2864817" y="4018679"/>
            <a:chExt cx="2051053" cy="860625"/>
          </a:xfrm>
        </p:grpSpPr>
        <p:pic>
          <p:nvPicPr>
            <p:cNvPr id="36" name="그림 35"/>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864817" y="4018679"/>
              <a:ext cx="958899" cy="808483"/>
            </a:xfrm>
            <a:prstGeom prst="rect">
              <a:avLst/>
            </a:prstGeom>
          </p:spPr>
        </p:pic>
        <p:pic>
          <p:nvPicPr>
            <p:cNvPr id="37" name="그림 36"/>
            <p:cNvPicPr>
              <a:picLocks noChangeAspect="1"/>
            </p:cNvPicPr>
            <p:nvPr/>
          </p:nvPicPr>
          <p:blipFill rotWithShape="1">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3639575" y="4594110"/>
              <a:ext cx="1276295" cy="285194"/>
            </a:xfrm>
            <a:prstGeom prst="rect">
              <a:avLst/>
            </a:prstGeom>
          </p:spPr>
        </p:pic>
      </p:grpSp>
      <p:pic>
        <p:nvPicPr>
          <p:cNvPr id="38" name="그림 37"/>
          <p:cNvPicPr>
            <a:picLocks noChangeAspect="1"/>
          </p:cNvPicPr>
          <p:nvPr/>
        </p:nvPicPr>
        <p:blipFill rotWithShape="1">
          <a:blip r:embed="rId5"/>
          <a:srcRect l="3058"/>
          <a:stretch/>
        </p:blipFill>
        <p:spPr>
          <a:xfrm>
            <a:off x="870945" y="5286733"/>
            <a:ext cx="1853206" cy="962333"/>
          </a:xfrm>
          <a:prstGeom prst="rect">
            <a:avLst/>
          </a:prstGeom>
        </p:spPr>
      </p:pic>
    </p:spTree>
    <p:extLst>
      <p:ext uri="{BB962C8B-B14F-4D97-AF65-F5344CB8AC3E}">
        <p14:creationId xmlns:p14="http://schemas.microsoft.com/office/powerpoint/2010/main" val="16115486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Line 30"/>
          <p:cNvSpPr>
            <a:spLocks noChangeShapeType="1"/>
          </p:cNvSpPr>
          <p:nvPr/>
        </p:nvSpPr>
        <p:spPr bwMode="auto">
          <a:xfrm>
            <a:off x="7686675" y="3797300"/>
            <a:ext cx="0" cy="4064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31" name="Line 33"/>
          <p:cNvSpPr>
            <a:spLocks noChangeShapeType="1"/>
          </p:cNvSpPr>
          <p:nvPr/>
        </p:nvSpPr>
        <p:spPr bwMode="auto">
          <a:xfrm>
            <a:off x="4367213" y="3922713"/>
            <a:ext cx="0" cy="4270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4933" name="Rectangle 3"/>
          <p:cNvSpPr>
            <a:spLocks noChangeArrowheads="1"/>
          </p:cNvSpPr>
          <p:nvPr/>
        </p:nvSpPr>
        <p:spPr bwMode="auto">
          <a:xfrm>
            <a:off x="762000" y="938213"/>
            <a:ext cx="84354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5-2-2. When the Freezer Fan does not operate </a:t>
            </a:r>
            <a:r>
              <a:rPr lang="en-US" altLang="ko-KR" sz="1400" dirty="0">
                <a:solidFill>
                  <a:srgbClr val="006699"/>
                </a:solidFill>
                <a:latin typeface="Arial Black" pitchFamily="34" charset="0"/>
              </a:rPr>
              <a:t>(OPTION, BLDC </a:t>
            </a:r>
            <a:r>
              <a:rPr lang="en-US" altLang="ko-KR" sz="1400" dirty="0" smtClean="0">
                <a:solidFill>
                  <a:srgbClr val="006699"/>
                </a:solidFill>
                <a:latin typeface="Arial Black" pitchFamily="34" charset="0"/>
              </a:rPr>
              <a:t>Motor)</a:t>
            </a:r>
            <a:endParaRPr lang="en-US" altLang="ko-KR" sz="1400" dirty="0">
              <a:solidFill>
                <a:srgbClr val="006699"/>
              </a:solidFill>
              <a:latin typeface="Arial Black" pitchFamily="34" charset="0"/>
            </a:endParaRPr>
          </a:p>
        </p:txBody>
      </p:sp>
      <p:sp>
        <p:nvSpPr>
          <p:cNvPr id="124934" name="Line 110"/>
          <p:cNvSpPr>
            <a:spLocks noChangeShapeType="1"/>
          </p:cNvSpPr>
          <p:nvPr/>
        </p:nvSpPr>
        <p:spPr bwMode="auto">
          <a:xfrm flipV="1">
            <a:off x="8716963" y="4738688"/>
            <a:ext cx="15716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5" name="AutoShape 21"/>
          <p:cNvSpPr>
            <a:spLocks noChangeArrowheads="1"/>
          </p:cNvSpPr>
          <p:nvPr/>
        </p:nvSpPr>
        <p:spPr bwMode="auto">
          <a:xfrm>
            <a:off x="3074988" y="3506788"/>
            <a:ext cx="2584450" cy="6127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36" name="Rectangle 22"/>
          <p:cNvSpPr>
            <a:spLocks noChangeArrowheads="1"/>
          </p:cNvSpPr>
          <p:nvPr/>
        </p:nvSpPr>
        <p:spPr bwMode="auto">
          <a:xfrm>
            <a:off x="3435350" y="3686175"/>
            <a:ext cx="1884363"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Compressor is Off.</a:t>
            </a:r>
          </a:p>
        </p:txBody>
      </p:sp>
      <p:sp>
        <p:nvSpPr>
          <p:cNvPr id="124937" name="Rectangle 23"/>
          <p:cNvSpPr>
            <a:spLocks noChangeArrowheads="1"/>
          </p:cNvSpPr>
          <p:nvPr/>
        </p:nvSpPr>
        <p:spPr bwMode="auto">
          <a:xfrm>
            <a:off x="6494463" y="3659188"/>
            <a:ext cx="21955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38" name="Line 24"/>
          <p:cNvSpPr>
            <a:spLocks noChangeShapeType="1"/>
          </p:cNvSpPr>
          <p:nvPr/>
        </p:nvSpPr>
        <p:spPr bwMode="auto">
          <a:xfrm>
            <a:off x="5659438" y="38211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39" name="Rectangle 25"/>
          <p:cNvSpPr>
            <a:spLocks noChangeArrowheads="1"/>
          </p:cNvSpPr>
          <p:nvPr/>
        </p:nvSpPr>
        <p:spPr bwMode="auto">
          <a:xfrm>
            <a:off x="6505575" y="36798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Run Forced Operation</a:t>
            </a:r>
          </a:p>
        </p:txBody>
      </p:sp>
      <p:sp>
        <p:nvSpPr>
          <p:cNvPr id="124940" name="Text Box 26"/>
          <p:cNvSpPr txBox="1">
            <a:spLocks noChangeArrowheads="1"/>
          </p:cNvSpPr>
          <p:nvPr/>
        </p:nvSpPr>
        <p:spPr bwMode="auto">
          <a:xfrm>
            <a:off x="5602288" y="3571875"/>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CC3300"/>
                </a:solidFill>
                <a:latin typeface="Arial" charset="0"/>
              </a:rPr>
              <a:t>YES</a:t>
            </a:r>
            <a:endParaRPr lang="en-US" altLang="ko-KR" b="1">
              <a:solidFill>
                <a:schemeClr val="tx1"/>
              </a:solidFill>
              <a:latin typeface="Arial" charset="0"/>
            </a:endParaRPr>
          </a:p>
        </p:txBody>
      </p:sp>
      <p:sp>
        <p:nvSpPr>
          <p:cNvPr id="124941" name="Line 31"/>
          <p:cNvSpPr>
            <a:spLocks noChangeShapeType="1"/>
          </p:cNvSpPr>
          <p:nvPr/>
        </p:nvSpPr>
        <p:spPr bwMode="auto">
          <a:xfrm flipH="1">
            <a:off x="4448175" y="4203700"/>
            <a:ext cx="3238500"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42" name="Text Box 34"/>
          <p:cNvSpPr txBox="1">
            <a:spLocks noChangeArrowheads="1"/>
          </p:cNvSpPr>
          <p:nvPr/>
        </p:nvSpPr>
        <p:spPr bwMode="auto">
          <a:xfrm>
            <a:off x="4403725" y="40036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endParaRPr lang="en-US" altLang="ko-KR" b="1">
              <a:solidFill>
                <a:srgbClr val="CC3300"/>
              </a:solidFill>
              <a:latin typeface="Arial" charset="0"/>
            </a:endParaRPr>
          </a:p>
        </p:txBody>
      </p:sp>
      <p:sp>
        <p:nvSpPr>
          <p:cNvPr id="124943" name="Line 55"/>
          <p:cNvSpPr>
            <a:spLocks noChangeShapeType="1"/>
          </p:cNvSpPr>
          <p:nvPr/>
        </p:nvSpPr>
        <p:spPr bwMode="auto">
          <a:xfrm>
            <a:off x="2828925" y="5843588"/>
            <a:ext cx="188913" cy="0"/>
          </a:xfrm>
          <a:prstGeom prst="line">
            <a:avLst/>
          </a:prstGeom>
          <a:noFill/>
          <a:ln w="12700">
            <a:solidFill>
              <a:schemeClr val="tx1"/>
            </a:solidFill>
            <a:prstDash val="dash"/>
            <a:round/>
            <a:headEnd type="triangle" w="med" len="me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4" name="AutoShape 83"/>
          <p:cNvSpPr>
            <a:spLocks noChangeArrowheads="1"/>
          </p:cNvSpPr>
          <p:nvPr/>
        </p:nvSpPr>
        <p:spPr bwMode="auto">
          <a:xfrm>
            <a:off x="3074988" y="4376738"/>
            <a:ext cx="2584450" cy="7207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45" name="Line 85"/>
          <p:cNvSpPr>
            <a:spLocks noChangeShapeType="1"/>
          </p:cNvSpPr>
          <p:nvPr/>
        </p:nvSpPr>
        <p:spPr bwMode="auto">
          <a:xfrm>
            <a:off x="4367213" y="5106988"/>
            <a:ext cx="0" cy="2365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6" name="Text Box 118"/>
          <p:cNvSpPr txBox="1">
            <a:spLocks noChangeArrowheads="1"/>
          </p:cNvSpPr>
          <p:nvPr/>
        </p:nvSpPr>
        <p:spPr bwMode="auto">
          <a:xfrm>
            <a:off x="4403725" y="51133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4947" name="Rectangle 8"/>
          <p:cNvSpPr>
            <a:spLocks noChangeArrowheads="1"/>
          </p:cNvSpPr>
          <p:nvPr/>
        </p:nvSpPr>
        <p:spPr bwMode="auto">
          <a:xfrm>
            <a:off x="827088" y="1347788"/>
            <a:ext cx="80454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dirty="0">
                <a:latin typeface="Arial" charset="0"/>
                <a:ea typeface="돋움체" pitchFamily="49" charset="-127"/>
              </a:rPr>
              <a:t>- This refrigerator uses the BLDC Fan Motor.</a:t>
            </a:r>
          </a:p>
          <a:p>
            <a:pPr eaLnBrk="1" hangingPunct="1"/>
            <a:r>
              <a:rPr lang="en-US" altLang="ko-KR" sz="1200" dirty="0">
                <a:latin typeface="Arial" charset="0"/>
                <a:ea typeface="돋움체" pitchFamily="49" charset="-127"/>
              </a:rPr>
              <a:t>  The BLDC Motor operates with DC 7~12V.</a:t>
            </a:r>
          </a:p>
          <a:p>
            <a:pPr eaLnBrk="1" hangingPunct="1">
              <a:buFontTx/>
              <a:buChar char="-"/>
            </a:pPr>
            <a:r>
              <a:rPr lang="en-US" altLang="ko-KR" sz="1200" dirty="0">
                <a:latin typeface="Arial" charset="0"/>
                <a:ea typeface="돋움체" pitchFamily="49" charset="-127"/>
              </a:rPr>
              <a:t>The F-Fan motor generally runs together with the compressor</a:t>
            </a:r>
            <a:r>
              <a:rPr lang="en-US" altLang="ko-KR" sz="1200" dirty="0" smtClean="0">
                <a:latin typeface="Arial" charset="0"/>
                <a:ea typeface="돋움체" pitchFamily="49" charset="-127"/>
              </a:rPr>
              <a:t>.</a:t>
            </a:r>
          </a:p>
          <a:p>
            <a:pPr eaLnBrk="1" hangingPunct="1">
              <a:buFontTx/>
              <a:buChar char="-"/>
            </a:pPr>
            <a:r>
              <a:rPr lang="en-US" altLang="ko-KR" sz="1200" dirty="0" smtClean="0">
                <a:ea typeface="바탕" pitchFamily="18" charset="-127"/>
              </a:rPr>
              <a:t> </a:t>
            </a:r>
            <a:r>
              <a:rPr lang="en-US" altLang="ko-KR" sz="1200" b="1" dirty="0" smtClean="0">
                <a:latin typeface="Arial" charset="0"/>
                <a:ea typeface="바탕" pitchFamily="18" charset="-127"/>
                <a:cs typeface="Arial" charset="0"/>
              </a:rPr>
              <a:t>☞ </a:t>
            </a:r>
            <a:r>
              <a:rPr lang="en-US" altLang="ko-KR" sz="1200" b="1" dirty="0">
                <a:latin typeface="Arial" charset="0"/>
                <a:ea typeface="바탕" pitchFamily="18" charset="-127"/>
                <a:cs typeface="Arial" charset="0"/>
              </a:rPr>
              <a:t>When checking with the Self Diagnosis</a:t>
            </a:r>
            <a:endParaRPr lang="en-US" altLang="ko-KR" sz="1200" b="1" dirty="0">
              <a:latin typeface="Arial" charset="0"/>
              <a:ea typeface="돋움체" pitchFamily="49" charset="-127"/>
              <a:cs typeface="Arial" charset="0"/>
            </a:endParaRPr>
          </a:p>
        </p:txBody>
      </p:sp>
      <p:sp>
        <p:nvSpPr>
          <p:cNvPr id="124948" name="Line 45"/>
          <p:cNvSpPr>
            <a:spLocks noChangeShapeType="1"/>
          </p:cNvSpPr>
          <p:nvPr/>
        </p:nvSpPr>
        <p:spPr bwMode="auto">
          <a:xfrm>
            <a:off x="4367213" y="3276600"/>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49" name="AutoShape 2"/>
          <p:cNvSpPr>
            <a:spLocks noChangeArrowheads="1"/>
          </p:cNvSpPr>
          <p:nvPr/>
        </p:nvSpPr>
        <p:spPr bwMode="auto">
          <a:xfrm>
            <a:off x="3584575" y="289560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50" name="Text Box 3"/>
          <p:cNvSpPr txBox="1">
            <a:spLocks noChangeArrowheads="1"/>
          </p:cNvSpPr>
          <p:nvPr/>
        </p:nvSpPr>
        <p:spPr bwMode="auto">
          <a:xfrm>
            <a:off x="4076700" y="2940050"/>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4951" name="Rectangle 84"/>
          <p:cNvSpPr>
            <a:spLocks noChangeArrowheads="1"/>
          </p:cNvSpPr>
          <p:nvPr/>
        </p:nvSpPr>
        <p:spPr bwMode="auto">
          <a:xfrm>
            <a:off x="3240088" y="4514850"/>
            <a:ext cx="2308225" cy="519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It reads DC7~12 between</a:t>
            </a:r>
          </a:p>
          <a:p>
            <a:pPr algn="ctr" eaLnBrk="1" hangingPunct="1">
              <a:lnSpc>
                <a:spcPct val="70000"/>
              </a:lnSpc>
              <a:spcBef>
                <a:spcPct val="20000"/>
              </a:spcBef>
            </a:pPr>
            <a:r>
              <a:rPr lang="en-US" altLang="ko-KR" sz="1200" b="1" dirty="0">
                <a:latin typeface="Arial" charset="0"/>
              </a:rPr>
              <a:t>MAIN PCB GND and </a:t>
            </a:r>
            <a:r>
              <a:rPr lang="en-US" altLang="ko-KR" sz="1200" b="1" dirty="0" smtClean="0">
                <a:latin typeface="Arial" charset="0"/>
              </a:rPr>
              <a:t>CN30 #19</a:t>
            </a:r>
            <a:r>
              <a:rPr lang="en-US" altLang="ko-KR" sz="1200" b="1" dirty="0">
                <a:latin typeface="Arial" charset="0"/>
              </a:rPr>
              <a:t>?</a:t>
            </a:r>
          </a:p>
        </p:txBody>
      </p:sp>
      <p:sp>
        <p:nvSpPr>
          <p:cNvPr id="124952" name="Rectangle 23"/>
          <p:cNvSpPr>
            <a:spLocks noChangeArrowheads="1"/>
          </p:cNvSpPr>
          <p:nvPr/>
        </p:nvSpPr>
        <p:spPr bwMode="auto">
          <a:xfrm>
            <a:off x="3017838" y="5360988"/>
            <a:ext cx="2700337" cy="90011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53" name="Rectangle 25"/>
          <p:cNvSpPr>
            <a:spLocks noChangeArrowheads="1"/>
          </p:cNvSpPr>
          <p:nvPr/>
        </p:nvSpPr>
        <p:spPr bwMode="auto">
          <a:xfrm>
            <a:off x="2998788" y="5389563"/>
            <a:ext cx="2725737"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Apply power in 7 minutes after turning the motor off.</a:t>
            </a:r>
          </a:p>
          <a:p>
            <a:pPr algn="ctr" eaLnBrk="1" hangingPunct="1">
              <a:spcBef>
                <a:spcPct val="20000"/>
              </a:spcBef>
            </a:pPr>
            <a:r>
              <a:rPr lang="en-US" altLang="ko-KR" sz="1200" b="1" dirty="0">
                <a:latin typeface="Arial" charset="0"/>
              </a:rPr>
              <a:t>(To prevent the compressor from</a:t>
            </a:r>
          </a:p>
          <a:p>
            <a:pPr algn="ctr" eaLnBrk="1" hangingPunct="1">
              <a:spcBef>
                <a:spcPct val="20000"/>
              </a:spcBef>
            </a:pPr>
            <a:r>
              <a:rPr lang="en-US" altLang="ko-KR" sz="1200" b="1" dirty="0">
                <a:latin typeface="Arial" charset="0"/>
              </a:rPr>
              <a:t>being overloaded)</a:t>
            </a:r>
          </a:p>
        </p:txBody>
      </p:sp>
      <p:graphicFrame>
        <p:nvGraphicFramePr>
          <p:cNvPr id="28" name="Group 73"/>
          <p:cNvGraphicFramePr>
            <a:graphicFrameLocks noGrp="1"/>
          </p:cNvGraphicFramePr>
          <p:nvPr/>
        </p:nvGraphicFramePr>
        <p:xfrm>
          <a:off x="273050" y="5202238"/>
          <a:ext cx="2555875" cy="1130606"/>
        </p:xfrm>
        <a:graphic>
          <a:graphicData uri="http://schemas.openxmlformats.org/drawingml/2006/table">
            <a:tbl>
              <a:tblPr/>
              <a:tblGrid>
                <a:gridCol w="2555875">
                  <a:extLst>
                    <a:ext uri="{9D8B030D-6E8A-4147-A177-3AD203B41FA5}">
                      <a16:colId xmlns:a16="http://schemas.microsoft.com/office/drawing/2014/main" val="20000"/>
                    </a:ext>
                  </a:extLst>
                </a:gridCol>
              </a:tblGrid>
              <a:tr h="11303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rPr>
                        <a:t>Upon the initial power on, the compressor and the F-Fan operate.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rPr>
                        <a:t>And, when the Freezer temp is lower than 10℃, it will be regarded as an instant power failure, starting in 7 minutes.</a:t>
                      </a: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endParaRPr>
                    </a:p>
                  </a:txBody>
                  <a:tcPr marL="91423" marR="91423" marT="45619" marB="4561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24960" name="Line 85"/>
          <p:cNvSpPr>
            <a:spLocks noChangeShapeType="1"/>
          </p:cNvSpPr>
          <p:nvPr/>
        </p:nvSpPr>
        <p:spPr bwMode="auto">
          <a:xfrm>
            <a:off x="4367213" y="6270625"/>
            <a:ext cx="0" cy="1920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61" name="Text Box 118"/>
          <p:cNvSpPr txBox="1">
            <a:spLocks noChangeArrowheads="1"/>
          </p:cNvSpPr>
          <p:nvPr/>
        </p:nvSpPr>
        <p:spPr bwMode="auto">
          <a:xfrm>
            <a:off x="4403725" y="6303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31" name="Rectangle 8"/>
          <p:cNvSpPr>
            <a:spLocks noChangeArrowheads="1"/>
          </p:cNvSpPr>
          <p:nvPr/>
        </p:nvSpPr>
        <p:spPr bwMode="auto">
          <a:xfrm>
            <a:off x="1276350" y="2170113"/>
            <a:ext cx="1130300" cy="184150"/>
          </a:xfrm>
          <a:prstGeom prst="rect">
            <a:avLst/>
          </a:prstGeom>
          <a:solidFill>
            <a:schemeClr val="accent2">
              <a:lumMod val="20000"/>
              <a:lumOff val="80000"/>
            </a:schemeClr>
          </a:solidFill>
          <a:ln w="9525" algn="ctr">
            <a:noFill/>
            <a:miter lim="800000"/>
            <a:headEnd/>
            <a:tailEnd/>
          </a:ln>
        </p:spPr>
        <p:txBody>
          <a:bodyPr lIns="0" tIns="0" rIns="0" bIns="0">
            <a:spAutoFit/>
          </a:bodyPr>
          <a:lstStyle/>
          <a:p>
            <a:pPr algn="ctr">
              <a:defRPr/>
            </a:pPr>
            <a:r>
              <a:rPr lang="en-US" altLang="ko-KR" sz="1200" dirty="0">
                <a:latin typeface="Arial" pitchFamily="34" charset="0"/>
                <a:ea typeface="돋움체" pitchFamily="49" charset="-127"/>
              </a:rPr>
              <a:t>F FAN ERROR</a:t>
            </a:r>
          </a:p>
        </p:txBody>
      </p:sp>
      <p:sp>
        <p:nvSpPr>
          <p:cNvPr id="124963" name="Rectangle 23"/>
          <p:cNvSpPr>
            <a:spLocks noChangeArrowheads="1"/>
          </p:cNvSpPr>
          <p:nvPr/>
        </p:nvSpPr>
        <p:spPr bwMode="auto">
          <a:xfrm>
            <a:off x="6494463" y="4579938"/>
            <a:ext cx="21955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4964" name="Line 24"/>
          <p:cNvSpPr>
            <a:spLocks noChangeShapeType="1"/>
          </p:cNvSpPr>
          <p:nvPr/>
        </p:nvSpPr>
        <p:spPr bwMode="auto">
          <a:xfrm>
            <a:off x="5659438" y="47418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4965" name="Rectangle 25"/>
          <p:cNvSpPr>
            <a:spLocks noChangeArrowheads="1"/>
          </p:cNvSpPr>
          <p:nvPr/>
        </p:nvSpPr>
        <p:spPr bwMode="auto">
          <a:xfrm>
            <a:off x="6505575" y="4600575"/>
            <a:ext cx="2149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FAN operates.</a:t>
            </a:r>
          </a:p>
        </p:txBody>
      </p:sp>
      <p:sp>
        <p:nvSpPr>
          <p:cNvPr id="124966" name="Text Box 26"/>
          <p:cNvSpPr txBox="1">
            <a:spLocks noChangeArrowheads="1"/>
          </p:cNvSpPr>
          <p:nvPr/>
        </p:nvSpPr>
        <p:spPr bwMode="auto">
          <a:xfrm>
            <a:off x="5602288" y="4492625"/>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124967" name="Line 30"/>
          <p:cNvSpPr>
            <a:spLocks noChangeShapeType="1"/>
          </p:cNvSpPr>
          <p:nvPr/>
        </p:nvSpPr>
        <p:spPr bwMode="auto">
          <a:xfrm>
            <a:off x="8874125" y="4738688"/>
            <a:ext cx="12700" cy="1697037"/>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4968" name="Text Box 26"/>
          <p:cNvSpPr txBox="1">
            <a:spLocks noChangeArrowheads="1"/>
          </p:cNvSpPr>
          <p:nvPr/>
        </p:nvSpPr>
        <p:spPr bwMode="auto">
          <a:xfrm>
            <a:off x="8728075" y="4456113"/>
            <a:ext cx="4159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39" name="슬라이드 번호 개체 틀 16"/>
          <p:cNvSpPr>
            <a:spLocks noGrp="1"/>
          </p:cNvSpPr>
          <p:nvPr>
            <p:ph type="sldNum" sz="quarter" idx="12"/>
          </p:nvPr>
        </p:nvSpPr>
        <p:spPr>
          <a:xfrm>
            <a:off x="6553200" y="6472238"/>
            <a:ext cx="2133600" cy="265112"/>
          </a:xfrm>
        </p:spPr>
        <p:txBody>
          <a:bodyPr anchor="b"/>
          <a:lstStyle/>
          <a:p>
            <a:pPr>
              <a:defRPr/>
            </a:pPr>
            <a:fld id="{F7907DD4-8534-495A-8E30-7C9F560834C9}" type="slidenum">
              <a:rPr lang="en-US" altLang="ko-KR" smtClean="0"/>
              <a:pPr>
                <a:defRPr/>
              </a:pPr>
              <a:t>170</a:t>
            </a:fld>
            <a:endParaRPr lang="en-US" altLang="ko-KR" dirty="0"/>
          </a:p>
        </p:txBody>
      </p:sp>
      <p:sp>
        <p:nvSpPr>
          <p:cNvPr id="41"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pic>
        <p:nvPicPr>
          <p:cNvPr id="43" name="그림 42"/>
          <p:cNvPicPr>
            <a:picLocks noChangeAspect="1"/>
          </p:cNvPicPr>
          <p:nvPr/>
        </p:nvPicPr>
        <p:blipFill>
          <a:blip r:embed="rId2"/>
          <a:stretch>
            <a:fillRect/>
          </a:stretch>
        </p:blipFill>
        <p:spPr>
          <a:xfrm>
            <a:off x="1474787" y="2432050"/>
            <a:ext cx="733425" cy="600075"/>
          </a:xfrm>
          <a:prstGeom prst="rect">
            <a:avLst/>
          </a:prstGeom>
        </p:spPr>
      </p:pic>
    </p:spTree>
    <p:extLst>
      <p:ext uri="{BB962C8B-B14F-4D97-AF65-F5344CB8AC3E}">
        <p14:creationId xmlns:p14="http://schemas.microsoft.com/office/powerpoint/2010/main" val="762803349"/>
      </p:ext>
    </p:extLst>
  </p:cSld>
  <p:clrMapOvr>
    <a:masterClrMapping/>
  </p:clrMapOvr>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Line 23"/>
          <p:cNvSpPr>
            <a:spLocks noChangeShapeType="1"/>
          </p:cNvSpPr>
          <p:nvPr/>
        </p:nvSpPr>
        <p:spPr bwMode="auto">
          <a:xfrm>
            <a:off x="5662613" y="21097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55"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5956" name="Rectangle 3"/>
          <p:cNvSpPr>
            <a:spLocks noChangeArrowheads="1"/>
          </p:cNvSpPr>
          <p:nvPr/>
        </p:nvSpPr>
        <p:spPr bwMode="auto">
          <a:xfrm>
            <a:off x="762000" y="938213"/>
            <a:ext cx="8195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5-2-2. When the Freezer Fan does not operate </a:t>
            </a:r>
            <a:r>
              <a:rPr lang="en-US" altLang="ko-KR" sz="1400" dirty="0">
                <a:solidFill>
                  <a:srgbClr val="006699"/>
                </a:solidFill>
                <a:latin typeface="Arial Black" pitchFamily="34" charset="0"/>
              </a:rPr>
              <a:t>(OPTION, BLDC </a:t>
            </a:r>
            <a:r>
              <a:rPr lang="en-US" altLang="ko-KR" sz="1400" dirty="0" smtClean="0">
                <a:solidFill>
                  <a:srgbClr val="006699"/>
                </a:solidFill>
                <a:latin typeface="Arial Black" pitchFamily="34" charset="0"/>
              </a:rPr>
              <a:t>Motor)</a:t>
            </a:r>
            <a:endParaRPr lang="en-US" altLang="ko-KR" sz="1400" dirty="0">
              <a:solidFill>
                <a:srgbClr val="006699"/>
              </a:solidFill>
              <a:latin typeface="Arial Black" pitchFamily="34" charset="0"/>
            </a:endParaRPr>
          </a:p>
        </p:txBody>
      </p:sp>
      <p:sp>
        <p:nvSpPr>
          <p:cNvPr id="125957" name="AutoShape 19"/>
          <p:cNvSpPr>
            <a:spLocks noChangeArrowheads="1"/>
          </p:cNvSpPr>
          <p:nvPr/>
        </p:nvSpPr>
        <p:spPr bwMode="auto">
          <a:xfrm>
            <a:off x="2876550" y="1649413"/>
            <a:ext cx="2952750" cy="9715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58" name="Line 21"/>
          <p:cNvSpPr>
            <a:spLocks noChangeShapeType="1"/>
          </p:cNvSpPr>
          <p:nvPr/>
        </p:nvSpPr>
        <p:spPr bwMode="auto">
          <a:xfrm>
            <a:off x="4370388" y="2643188"/>
            <a:ext cx="0" cy="4746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59" name="Text Box 22"/>
          <p:cNvSpPr txBox="1">
            <a:spLocks noChangeArrowheads="1"/>
          </p:cNvSpPr>
          <p:nvPr/>
        </p:nvSpPr>
        <p:spPr bwMode="auto">
          <a:xfrm>
            <a:off x="4406900" y="27813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5960" name="Text Box 24"/>
          <p:cNvSpPr txBox="1">
            <a:spLocks noChangeArrowheads="1"/>
          </p:cNvSpPr>
          <p:nvPr/>
        </p:nvSpPr>
        <p:spPr bwMode="auto">
          <a:xfrm>
            <a:off x="5489575" y="1874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5961" name="Line 29"/>
          <p:cNvSpPr>
            <a:spLocks noChangeShapeType="1"/>
          </p:cNvSpPr>
          <p:nvPr/>
        </p:nvSpPr>
        <p:spPr bwMode="auto">
          <a:xfrm>
            <a:off x="4367213" y="1335088"/>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62" name="Text Box 30"/>
          <p:cNvSpPr txBox="1">
            <a:spLocks noChangeArrowheads="1"/>
          </p:cNvSpPr>
          <p:nvPr/>
        </p:nvSpPr>
        <p:spPr bwMode="auto">
          <a:xfrm>
            <a:off x="4403725" y="12652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5963" name="Rectangle 23"/>
          <p:cNvSpPr>
            <a:spLocks noChangeArrowheads="1"/>
          </p:cNvSpPr>
          <p:nvPr/>
        </p:nvSpPr>
        <p:spPr bwMode="auto">
          <a:xfrm>
            <a:off x="6494463" y="19526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64" name="Rectangle 25"/>
          <p:cNvSpPr>
            <a:spLocks noChangeArrowheads="1"/>
          </p:cNvSpPr>
          <p:nvPr/>
        </p:nvSpPr>
        <p:spPr bwMode="auto">
          <a:xfrm>
            <a:off x="6505575" y="1973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MAIN PCB</a:t>
            </a:r>
          </a:p>
        </p:txBody>
      </p:sp>
      <p:sp>
        <p:nvSpPr>
          <p:cNvPr id="125965" name="Line 30"/>
          <p:cNvSpPr>
            <a:spLocks noChangeShapeType="1"/>
          </p:cNvSpPr>
          <p:nvPr/>
        </p:nvSpPr>
        <p:spPr bwMode="auto">
          <a:xfrm flipH="1">
            <a:off x="8953500" y="1381125"/>
            <a:ext cx="0" cy="1331913"/>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25966" name="Line 110"/>
          <p:cNvSpPr>
            <a:spLocks noChangeShapeType="1"/>
          </p:cNvSpPr>
          <p:nvPr/>
        </p:nvSpPr>
        <p:spPr bwMode="auto">
          <a:xfrm flipV="1">
            <a:off x="4429125" y="2732088"/>
            <a:ext cx="4533900" cy="0"/>
          </a:xfrm>
          <a:prstGeom prst="line">
            <a:avLst/>
          </a:prstGeom>
          <a:noFill/>
          <a:ln w="12700">
            <a:solidFill>
              <a:schemeClr val="tx1"/>
            </a:solidFill>
            <a:prstDash val="dash"/>
            <a:round/>
            <a:headEnd type="triangle" w="med" len="me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5967" name="Rectangle 114"/>
          <p:cNvSpPr>
            <a:spLocks noChangeArrowheads="1"/>
          </p:cNvSpPr>
          <p:nvPr/>
        </p:nvSpPr>
        <p:spPr bwMode="auto">
          <a:xfrm>
            <a:off x="2538413" y="3128963"/>
            <a:ext cx="3657600" cy="1763712"/>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5968" name="Rectangle 117"/>
          <p:cNvSpPr>
            <a:spLocks noChangeArrowheads="1"/>
          </p:cNvSpPr>
          <p:nvPr/>
        </p:nvSpPr>
        <p:spPr bwMode="auto">
          <a:xfrm>
            <a:off x="2524125" y="3157538"/>
            <a:ext cx="3805238"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marL="182563" indent="-18256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100" dirty="0">
                <a:solidFill>
                  <a:schemeClr val="tx1"/>
                </a:solidFill>
                <a:latin typeface="Arial" charset="0"/>
                <a:ea typeface="굴림체" pitchFamily="49" charset="-127"/>
              </a:rPr>
              <a:t>◆ Possible Causes</a:t>
            </a:r>
          </a:p>
          <a:p>
            <a:pPr eaLnBrk="1" hangingPunct="1">
              <a:lnSpc>
                <a:spcPct val="120000"/>
              </a:lnSpc>
            </a:pPr>
            <a:r>
              <a:rPr lang="en-US" altLang="ko-KR" sz="1100" dirty="0">
                <a:solidFill>
                  <a:schemeClr val="tx1"/>
                </a:solidFill>
                <a:latin typeface="Arial" charset="0"/>
                <a:ea typeface="굴림체" pitchFamily="49" charset="-127"/>
              </a:rPr>
              <a:t>① Defective FAN-MOTOR</a:t>
            </a:r>
          </a:p>
          <a:p>
            <a:pPr eaLnBrk="1" hangingPunct="1">
              <a:lnSpc>
                <a:spcPct val="120000"/>
              </a:lnSpc>
            </a:pPr>
            <a:r>
              <a:rPr lang="en-US" altLang="ko-KR" sz="1100" dirty="0">
                <a:solidFill>
                  <a:schemeClr val="tx1"/>
                </a:solidFill>
                <a:latin typeface="Arial" charset="0"/>
                <a:ea typeface="굴림체" pitchFamily="49" charset="-127"/>
              </a:rPr>
              <a:t>② Contact problem at the terminal</a:t>
            </a:r>
          </a:p>
          <a:p>
            <a:pPr eaLnBrk="1" hangingPunct="1">
              <a:lnSpc>
                <a:spcPct val="120000"/>
              </a:lnSpc>
            </a:pPr>
            <a:r>
              <a:rPr lang="en-US" altLang="ko-KR" sz="1100" dirty="0">
                <a:solidFill>
                  <a:schemeClr val="tx1"/>
                </a:solidFill>
                <a:latin typeface="Arial" charset="0"/>
                <a:ea typeface="굴림체" pitchFamily="49" charset="-127"/>
              </a:rPr>
              <a:t>    (MAIN PCB CONNECTOR-TERMINAL (</a:t>
            </a:r>
            <a:r>
              <a:rPr lang="en-US" altLang="ko-KR" sz="1100" dirty="0" smtClean="0">
                <a:solidFill>
                  <a:schemeClr val="tx1"/>
                </a:solidFill>
                <a:latin typeface="Arial" charset="0"/>
                <a:ea typeface="굴림체" pitchFamily="49" charset="-127"/>
              </a:rPr>
              <a:t>CN30. 17,19, 21), </a:t>
            </a:r>
            <a:r>
              <a:rPr lang="en-US" altLang="ko-KR" sz="1100" dirty="0">
                <a:solidFill>
                  <a:schemeClr val="tx1"/>
                </a:solidFill>
                <a:latin typeface="Arial" charset="0"/>
                <a:ea typeface="굴림체" pitchFamily="49" charset="-127"/>
              </a:rPr>
              <a:t>Contact problem at Freezer Fan Motor Connector,</a:t>
            </a:r>
          </a:p>
          <a:p>
            <a:pPr eaLnBrk="1" hangingPunct="1">
              <a:lnSpc>
                <a:spcPct val="120000"/>
              </a:lnSpc>
            </a:pPr>
            <a:r>
              <a:rPr lang="en-US" altLang="ko-KR" sz="1100" dirty="0">
                <a:solidFill>
                  <a:schemeClr val="tx1"/>
                </a:solidFill>
                <a:latin typeface="Arial" charset="0"/>
                <a:ea typeface="굴림체" pitchFamily="49" charset="-127"/>
              </a:rPr>
              <a:t>     Defective Motor Wire)</a:t>
            </a:r>
          </a:p>
          <a:p>
            <a:pPr eaLnBrk="1" hangingPunct="1">
              <a:lnSpc>
                <a:spcPct val="120000"/>
              </a:lnSpc>
            </a:pPr>
            <a:r>
              <a:rPr lang="en-US" altLang="ko-KR" sz="1100" dirty="0">
                <a:solidFill>
                  <a:schemeClr val="tx1"/>
                </a:solidFill>
                <a:latin typeface="Arial" charset="0"/>
                <a:ea typeface="굴림체" pitchFamily="49" charset="-127"/>
              </a:rPr>
              <a:t>③ Check the motor rotating pulse input upon Fan Motor</a:t>
            </a:r>
          </a:p>
          <a:p>
            <a:pPr eaLnBrk="1" hangingPunct="1">
              <a:lnSpc>
                <a:spcPct val="120000"/>
              </a:lnSpc>
            </a:pPr>
            <a:r>
              <a:rPr lang="en-US" altLang="ko-KR" sz="1100" dirty="0">
                <a:solidFill>
                  <a:schemeClr val="tx1"/>
                </a:solidFill>
                <a:latin typeface="Arial" charset="0"/>
                <a:ea typeface="굴림체" pitchFamily="49" charset="-127"/>
              </a:rPr>
              <a:t>     operation. (Refer to Fan-Motor Circuit in this manual)</a:t>
            </a:r>
          </a:p>
        </p:txBody>
      </p:sp>
      <p:sp>
        <p:nvSpPr>
          <p:cNvPr id="125969" name="Rectangle 20"/>
          <p:cNvSpPr>
            <a:spLocks noChangeArrowheads="1"/>
          </p:cNvSpPr>
          <p:nvPr/>
        </p:nvSpPr>
        <p:spPr bwMode="auto">
          <a:xfrm>
            <a:off x="2740025" y="1716088"/>
            <a:ext cx="308451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repeats DC7~12V or lower</a:t>
            </a:r>
          </a:p>
          <a:p>
            <a:pPr algn="ctr" eaLnBrk="1" hangingPunct="1">
              <a:spcBef>
                <a:spcPct val="20000"/>
              </a:spcBef>
            </a:pPr>
            <a:r>
              <a:rPr lang="en-US" altLang="ko-KR" sz="1200" b="1" dirty="0">
                <a:latin typeface="Arial" charset="0"/>
              </a:rPr>
              <a:t>than DC 2V between MAIN PCB GND and </a:t>
            </a:r>
            <a:r>
              <a:rPr lang="en-US" altLang="ko-KR" sz="1200" b="1" dirty="0" smtClean="0">
                <a:latin typeface="Arial" charset="0"/>
              </a:rPr>
              <a:t>CN30 </a:t>
            </a:r>
            <a:r>
              <a:rPr lang="en-US" altLang="ko-KR" sz="1200" b="1" dirty="0">
                <a:latin typeface="Arial" charset="0"/>
              </a:rPr>
              <a:t>PIN </a:t>
            </a:r>
            <a:r>
              <a:rPr lang="en-US" altLang="ko-KR" sz="1200" b="1" dirty="0" smtClean="0">
                <a:latin typeface="Arial" charset="0"/>
              </a:rPr>
              <a:t>#19 </a:t>
            </a:r>
            <a:r>
              <a:rPr lang="en-US" altLang="ko-KR" sz="1200" b="1" dirty="0">
                <a:latin typeface="Arial" charset="0"/>
              </a:rPr>
              <a:t>or PIN </a:t>
            </a:r>
            <a:r>
              <a:rPr lang="en-US" altLang="ko-KR" sz="1200" b="1" dirty="0" smtClean="0">
                <a:latin typeface="Arial" charset="0"/>
              </a:rPr>
              <a:t>#21 </a:t>
            </a:r>
            <a:r>
              <a:rPr lang="en-US" altLang="ko-KR" sz="1200" b="1" dirty="0">
                <a:latin typeface="Arial" charset="0"/>
              </a:rPr>
              <a:t/>
            </a:r>
            <a:br>
              <a:rPr lang="en-US" altLang="ko-KR" sz="1200" b="1" dirty="0">
                <a:latin typeface="Arial" charset="0"/>
              </a:rPr>
            </a:br>
            <a:r>
              <a:rPr lang="en-US" altLang="ko-KR" sz="1200" b="1" dirty="0">
                <a:latin typeface="Arial" charset="0"/>
              </a:rPr>
              <a:t>respectively</a:t>
            </a:r>
          </a:p>
        </p:txBody>
      </p:sp>
      <p:sp>
        <p:nvSpPr>
          <p:cNvPr id="125970" name="직사각형 24"/>
          <p:cNvSpPr>
            <a:spLocks noChangeArrowheads="1"/>
          </p:cNvSpPr>
          <p:nvPr/>
        </p:nvSpPr>
        <p:spPr bwMode="auto">
          <a:xfrm>
            <a:off x="2797175" y="1473200"/>
            <a:ext cx="3222625" cy="1181100"/>
          </a:xfrm>
          <a:prstGeom prst="rect">
            <a:avLst/>
          </a:prstGeom>
          <a:noFill/>
          <a:ln w="9525" algn="ctr">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20" name="슬라이드 번호 개체 틀 16"/>
          <p:cNvSpPr>
            <a:spLocks noGrp="1"/>
          </p:cNvSpPr>
          <p:nvPr>
            <p:ph type="sldNum" sz="quarter" idx="12"/>
          </p:nvPr>
        </p:nvSpPr>
        <p:spPr>
          <a:xfrm>
            <a:off x="6553200" y="6472238"/>
            <a:ext cx="2133600" cy="265112"/>
          </a:xfrm>
        </p:spPr>
        <p:txBody>
          <a:bodyPr anchor="b"/>
          <a:lstStyle/>
          <a:p>
            <a:pPr>
              <a:defRPr/>
            </a:pPr>
            <a:fld id="{376E2FE3-F06A-4630-B8E9-286000884746}" type="slidenum">
              <a:rPr lang="en-US" altLang="ko-KR" smtClean="0"/>
              <a:pPr>
                <a:defRPr/>
              </a:pPr>
              <a:t>171</a:t>
            </a:fld>
            <a:endParaRPr lang="en-US" altLang="ko-KR" dirty="0"/>
          </a:p>
        </p:txBody>
      </p:sp>
      <p:sp>
        <p:nvSpPr>
          <p:cNvPr id="21"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432705042"/>
      </p:ext>
    </p:extLst>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9027" name="Rectangle 3"/>
          <p:cNvSpPr>
            <a:spLocks noChangeArrowheads="1"/>
          </p:cNvSpPr>
          <p:nvPr/>
        </p:nvSpPr>
        <p:spPr bwMode="auto">
          <a:xfrm>
            <a:off x="762000" y="938213"/>
            <a:ext cx="8218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5-2-3. </a:t>
            </a:r>
            <a:r>
              <a:rPr lang="en-US" altLang="ko-KR" sz="1800" dirty="0">
                <a:solidFill>
                  <a:srgbClr val="006699"/>
                </a:solidFill>
                <a:latin typeface="Arial Black" pitchFamily="34" charset="0"/>
              </a:rPr>
              <a:t>When the C-Fan does not operate </a:t>
            </a:r>
            <a:r>
              <a:rPr lang="en-US" altLang="ko-KR" sz="1400" dirty="0">
                <a:solidFill>
                  <a:srgbClr val="006699"/>
                </a:solidFill>
                <a:latin typeface="Arial Black" pitchFamily="34" charset="0"/>
              </a:rPr>
              <a:t>(Applies to Models with C-Fan)</a:t>
            </a:r>
          </a:p>
        </p:txBody>
      </p:sp>
      <p:sp>
        <p:nvSpPr>
          <p:cNvPr id="129028" name="AutoShape 2"/>
          <p:cNvSpPr>
            <a:spLocks noChangeArrowheads="1"/>
          </p:cNvSpPr>
          <p:nvPr/>
        </p:nvSpPr>
        <p:spPr bwMode="auto">
          <a:xfrm>
            <a:off x="3613150" y="286702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29" name="Text Box 3"/>
          <p:cNvSpPr txBox="1">
            <a:spLocks noChangeArrowheads="1"/>
          </p:cNvSpPr>
          <p:nvPr/>
        </p:nvSpPr>
        <p:spPr bwMode="auto">
          <a:xfrm>
            <a:off x="4105275" y="2911475"/>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9030" name="Line 4"/>
          <p:cNvSpPr>
            <a:spLocks noChangeShapeType="1"/>
          </p:cNvSpPr>
          <p:nvPr/>
        </p:nvSpPr>
        <p:spPr bwMode="auto">
          <a:xfrm>
            <a:off x="4367213" y="4143375"/>
            <a:ext cx="0" cy="2778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1" name="AutoShape 5"/>
          <p:cNvSpPr>
            <a:spLocks noChangeArrowheads="1"/>
          </p:cNvSpPr>
          <p:nvPr/>
        </p:nvSpPr>
        <p:spPr bwMode="auto">
          <a:xfrm>
            <a:off x="3074988" y="445135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32" name="Rectangle 6"/>
          <p:cNvSpPr>
            <a:spLocks noChangeArrowheads="1"/>
          </p:cNvSpPr>
          <p:nvPr/>
        </p:nvSpPr>
        <p:spPr bwMode="auto">
          <a:xfrm>
            <a:off x="3373438" y="4513263"/>
            <a:ext cx="2020887"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It reads DC7~12</a:t>
            </a:r>
          </a:p>
          <a:p>
            <a:pPr algn="ctr" eaLnBrk="1" hangingPunct="1">
              <a:lnSpc>
                <a:spcPct val="70000"/>
              </a:lnSpc>
              <a:spcBef>
                <a:spcPct val="20000"/>
              </a:spcBef>
            </a:pPr>
            <a:r>
              <a:rPr lang="en-US" altLang="ko-KR" sz="1200" b="1" dirty="0">
                <a:latin typeface="Arial" charset="0"/>
              </a:rPr>
              <a:t>between MAIN PCB</a:t>
            </a:r>
          </a:p>
          <a:p>
            <a:pPr algn="ctr" eaLnBrk="1" hangingPunct="1">
              <a:lnSpc>
                <a:spcPct val="70000"/>
              </a:lnSpc>
              <a:spcBef>
                <a:spcPct val="20000"/>
              </a:spcBef>
            </a:pPr>
            <a:r>
              <a:rPr lang="en-US" altLang="ko-KR" sz="1200" b="1" dirty="0">
                <a:latin typeface="Arial" charset="0"/>
              </a:rPr>
              <a:t>GND and </a:t>
            </a:r>
            <a:r>
              <a:rPr lang="en-US" altLang="ko-KR" sz="1200" b="1" dirty="0" smtClean="0">
                <a:latin typeface="Arial" charset="0"/>
              </a:rPr>
              <a:t>CN70 #</a:t>
            </a:r>
            <a:r>
              <a:rPr lang="en-US" altLang="ko-KR" sz="1200" b="1" dirty="0">
                <a:latin typeface="Arial" charset="0"/>
              </a:rPr>
              <a:t>7</a:t>
            </a:r>
            <a:r>
              <a:rPr lang="en-US" altLang="ko-KR" sz="1200" b="1" dirty="0" smtClean="0">
                <a:latin typeface="Arial" charset="0"/>
              </a:rPr>
              <a:t>.</a:t>
            </a:r>
            <a:endParaRPr lang="en-US" altLang="ko-KR" sz="1200" b="1" dirty="0">
              <a:latin typeface="Arial" charset="0"/>
            </a:endParaRPr>
          </a:p>
        </p:txBody>
      </p:sp>
      <p:sp>
        <p:nvSpPr>
          <p:cNvPr id="129033" name="Line 7"/>
          <p:cNvSpPr>
            <a:spLocks noChangeShapeType="1"/>
          </p:cNvSpPr>
          <p:nvPr/>
        </p:nvSpPr>
        <p:spPr bwMode="auto">
          <a:xfrm flipH="1">
            <a:off x="4359275" y="5216525"/>
            <a:ext cx="7938" cy="32385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4" name="Text Box 11"/>
          <p:cNvSpPr txBox="1">
            <a:spLocks noChangeArrowheads="1"/>
          </p:cNvSpPr>
          <p:nvPr/>
        </p:nvSpPr>
        <p:spPr bwMode="auto">
          <a:xfrm>
            <a:off x="4403725" y="52593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9035" name="Rectangle 12"/>
          <p:cNvSpPr>
            <a:spLocks noChangeArrowheads="1"/>
          </p:cNvSpPr>
          <p:nvPr/>
        </p:nvSpPr>
        <p:spPr bwMode="auto">
          <a:xfrm>
            <a:off x="6494463" y="4681538"/>
            <a:ext cx="1824037" cy="249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36" name="Line 13"/>
          <p:cNvSpPr>
            <a:spLocks noChangeShapeType="1"/>
          </p:cNvSpPr>
          <p:nvPr/>
        </p:nvSpPr>
        <p:spPr bwMode="auto">
          <a:xfrm>
            <a:off x="5659438" y="48291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7" name="Rectangle 14"/>
          <p:cNvSpPr>
            <a:spLocks noChangeArrowheads="1"/>
          </p:cNvSpPr>
          <p:nvPr/>
        </p:nvSpPr>
        <p:spPr bwMode="auto">
          <a:xfrm>
            <a:off x="6535738" y="4656138"/>
            <a:ext cx="1765300"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FAN operates.</a:t>
            </a:r>
          </a:p>
        </p:txBody>
      </p:sp>
      <p:sp>
        <p:nvSpPr>
          <p:cNvPr id="129038" name="Text Box 15"/>
          <p:cNvSpPr txBox="1">
            <a:spLocks noChangeArrowheads="1"/>
          </p:cNvSpPr>
          <p:nvPr/>
        </p:nvSpPr>
        <p:spPr bwMode="auto">
          <a:xfrm>
            <a:off x="5486400" y="45942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9039" name="Line 200"/>
          <p:cNvSpPr>
            <a:spLocks noChangeShapeType="1"/>
          </p:cNvSpPr>
          <p:nvPr/>
        </p:nvSpPr>
        <p:spPr bwMode="auto">
          <a:xfrm>
            <a:off x="2774950" y="5691188"/>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0" name="AutoShape 5"/>
          <p:cNvSpPr>
            <a:spLocks noChangeArrowheads="1"/>
          </p:cNvSpPr>
          <p:nvPr/>
        </p:nvSpPr>
        <p:spPr bwMode="auto">
          <a:xfrm>
            <a:off x="3074988" y="339566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41" name="Rectangle 6"/>
          <p:cNvSpPr>
            <a:spLocks noChangeArrowheads="1"/>
          </p:cNvSpPr>
          <p:nvPr/>
        </p:nvSpPr>
        <p:spPr bwMode="auto">
          <a:xfrm>
            <a:off x="3446463" y="3656013"/>
            <a:ext cx="18827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The Compressor is Off.</a:t>
            </a:r>
          </a:p>
        </p:txBody>
      </p:sp>
      <p:sp>
        <p:nvSpPr>
          <p:cNvPr id="129042" name="Rectangle 12"/>
          <p:cNvSpPr>
            <a:spLocks noChangeArrowheads="1"/>
          </p:cNvSpPr>
          <p:nvPr/>
        </p:nvSpPr>
        <p:spPr bwMode="auto">
          <a:xfrm>
            <a:off x="6494463" y="3660775"/>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43" name="Line 13"/>
          <p:cNvSpPr>
            <a:spLocks noChangeShapeType="1"/>
          </p:cNvSpPr>
          <p:nvPr/>
        </p:nvSpPr>
        <p:spPr bwMode="auto">
          <a:xfrm>
            <a:off x="5659438" y="37734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4" name="Rectangle 14"/>
          <p:cNvSpPr>
            <a:spLocks noChangeArrowheads="1"/>
          </p:cNvSpPr>
          <p:nvPr/>
        </p:nvSpPr>
        <p:spPr bwMode="auto">
          <a:xfrm>
            <a:off x="6473825" y="3633788"/>
            <a:ext cx="23987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Run Forced Operation</a:t>
            </a:r>
          </a:p>
        </p:txBody>
      </p:sp>
      <p:sp>
        <p:nvSpPr>
          <p:cNvPr id="129045" name="Text Box 15"/>
          <p:cNvSpPr txBox="1">
            <a:spLocks noChangeArrowheads="1"/>
          </p:cNvSpPr>
          <p:nvPr/>
        </p:nvSpPr>
        <p:spPr bwMode="auto">
          <a:xfrm>
            <a:off x="5486400" y="35385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endParaRPr lang="en-US" altLang="ko-KR" b="1">
              <a:solidFill>
                <a:srgbClr val="0099CC"/>
              </a:solidFill>
              <a:latin typeface="Arial" charset="0"/>
            </a:endParaRPr>
          </a:p>
        </p:txBody>
      </p:sp>
      <p:sp>
        <p:nvSpPr>
          <p:cNvPr id="129046" name="Line 4"/>
          <p:cNvSpPr>
            <a:spLocks noChangeShapeType="1"/>
          </p:cNvSpPr>
          <p:nvPr/>
        </p:nvSpPr>
        <p:spPr bwMode="auto">
          <a:xfrm>
            <a:off x="4367213" y="322897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7" name="Text Box 11"/>
          <p:cNvSpPr txBox="1">
            <a:spLocks noChangeArrowheads="1"/>
          </p:cNvSpPr>
          <p:nvPr/>
        </p:nvSpPr>
        <p:spPr bwMode="auto">
          <a:xfrm>
            <a:off x="4403725" y="40941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endParaRPr lang="en-US" altLang="ko-KR" b="1">
              <a:solidFill>
                <a:srgbClr val="CC3300"/>
              </a:solidFill>
              <a:latin typeface="Arial" charset="0"/>
            </a:endParaRPr>
          </a:p>
        </p:txBody>
      </p:sp>
      <p:sp>
        <p:nvSpPr>
          <p:cNvPr id="129048" name="Rectangle 8"/>
          <p:cNvSpPr>
            <a:spLocks noChangeArrowheads="1"/>
          </p:cNvSpPr>
          <p:nvPr/>
        </p:nvSpPr>
        <p:spPr bwMode="auto">
          <a:xfrm>
            <a:off x="827088" y="1347788"/>
            <a:ext cx="80454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 This refrigerator uses the BLDC Fan Motor.</a:t>
            </a:r>
          </a:p>
          <a:p>
            <a:pPr eaLnBrk="1" hangingPunct="1"/>
            <a:r>
              <a:rPr lang="en-US" altLang="ko-KR" sz="1300">
                <a:latin typeface="Arial" charset="0"/>
                <a:ea typeface="돋움체" pitchFamily="49" charset="-127"/>
              </a:rPr>
              <a:t>  The BLDC Motor operates with DC 7~12V.</a:t>
            </a:r>
          </a:p>
          <a:p>
            <a:pPr eaLnBrk="1" hangingPunct="1"/>
            <a:r>
              <a:rPr lang="en-US" altLang="ko-KR" sz="1300">
                <a:latin typeface="Arial" charset="0"/>
                <a:ea typeface="돋움체" pitchFamily="49" charset="-127"/>
              </a:rPr>
              <a:t>- The F-Fan motor generally runs together with the compressor.</a:t>
            </a:r>
            <a:endParaRPr lang="en-US" altLang="ko-KR" sz="1400">
              <a:latin typeface="Arial" charset="0"/>
              <a:ea typeface="돋움체" pitchFamily="49" charset="-127"/>
            </a:endParaRPr>
          </a:p>
        </p:txBody>
      </p:sp>
      <p:sp>
        <p:nvSpPr>
          <p:cNvPr id="129049" name="Rectangle 8"/>
          <p:cNvSpPr>
            <a:spLocks noChangeArrowheads="1"/>
          </p:cNvSpPr>
          <p:nvPr/>
        </p:nvSpPr>
        <p:spPr bwMode="auto">
          <a:xfrm>
            <a:off x="798513" y="2054225"/>
            <a:ext cx="31702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176213" indent="-17621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b="1">
                <a:latin typeface="Arial" charset="0"/>
                <a:ea typeface="바탕" pitchFamily="18" charset="-127"/>
                <a:cs typeface="Arial" charset="0"/>
              </a:rPr>
              <a:t>☞ When checking with the Self Diagnosis</a:t>
            </a:r>
            <a:endParaRPr lang="en-US" altLang="ko-KR" sz="1100" b="1">
              <a:latin typeface="Arial" charset="0"/>
              <a:ea typeface="돋움체" pitchFamily="49" charset="-127"/>
              <a:cs typeface="Arial" charset="0"/>
            </a:endParaRPr>
          </a:p>
        </p:txBody>
      </p:sp>
      <p:sp>
        <p:nvSpPr>
          <p:cNvPr id="129050" name="Rectangle 74"/>
          <p:cNvSpPr>
            <a:spLocks noChangeArrowheads="1"/>
          </p:cNvSpPr>
          <p:nvPr/>
        </p:nvSpPr>
        <p:spPr bwMode="auto">
          <a:xfrm>
            <a:off x="3173413" y="5581650"/>
            <a:ext cx="2374900" cy="720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51" name="Rectangle 75"/>
          <p:cNvSpPr>
            <a:spLocks noChangeArrowheads="1"/>
          </p:cNvSpPr>
          <p:nvPr/>
        </p:nvSpPr>
        <p:spPr bwMode="auto">
          <a:xfrm>
            <a:off x="3184525" y="5602288"/>
            <a:ext cx="2363788"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Apply power in 7 minutes after turning the motor off.</a:t>
            </a:r>
          </a:p>
          <a:p>
            <a:pPr algn="ctr" eaLnBrk="1" hangingPunct="1">
              <a:lnSpc>
                <a:spcPct val="80000"/>
              </a:lnSpc>
              <a:spcBef>
                <a:spcPct val="20000"/>
              </a:spcBef>
            </a:pPr>
            <a:r>
              <a:rPr lang="en-US" altLang="ko-KR" sz="1200" b="1">
                <a:latin typeface="Arial" charset="0"/>
              </a:rPr>
              <a:t>(To prevent the compressor from being overloaded)</a:t>
            </a:r>
          </a:p>
        </p:txBody>
      </p:sp>
      <p:cxnSp>
        <p:nvCxnSpPr>
          <p:cNvPr id="129052" name="직선 연결선 42"/>
          <p:cNvCxnSpPr>
            <a:cxnSpLocks noChangeShapeType="1"/>
          </p:cNvCxnSpPr>
          <p:nvPr/>
        </p:nvCxnSpPr>
        <p:spPr bwMode="auto">
          <a:xfrm rot="16200000" flipH="1">
            <a:off x="7498557" y="4115594"/>
            <a:ext cx="336550" cy="793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29053" name="직선 화살표 연결선 44"/>
          <p:cNvCxnSpPr>
            <a:cxnSpLocks noChangeShapeType="1"/>
          </p:cNvCxnSpPr>
          <p:nvPr/>
        </p:nvCxnSpPr>
        <p:spPr bwMode="auto">
          <a:xfrm rot="10800000" flipV="1">
            <a:off x="4386263" y="4278313"/>
            <a:ext cx="3284537" cy="9525"/>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9054" name="직선 연결선 48"/>
          <p:cNvCxnSpPr>
            <a:cxnSpLocks noChangeShapeType="1"/>
          </p:cNvCxnSpPr>
          <p:nvPr/>
        </p:nvCxnSpPr>
        <p:spPr bwMode="auto">
          <a:xfrm>
            <a:off x="8424863" y="4802188"/>
            <a:ext cx="319087" cy="1587"/>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cxnSp>
        <p:nvCxnSpPr>
          <p:cNvPr id="129055" name="직선 연결선 50"/>
          <p:cNvCxnSpPr>
            <a:cxnSpLocks noChangeShapeType="1"/>
          </p:cNvCxnSpPr>
          <p:nvPr/>
        </p:nvCxnSpPr>
        <p:spPr bwMode="auto">
          <a:xfrm rot="5400000">
            <a:off x="7981157" y="5601494"/>
            <a:ext cx="1581150" cy="1587"/>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129056" name="Text Box 15"/>
          <p:cNvSpPr txBox="1">
            <a:spLocks noChangeArrowheads="1"/>
          </p:cNvSpPr>
          <p:nvPr/>
        </p:nvSpPr>
        <p:spPr bwMode="auto">
          <a:xfrm>
            <a:off x="8318500" y="4541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graphicFrame>
        <p:nvGraphicFramePr>
          <p:cNvPr id="53" name="Group 135"/>
          <p:cNvGraphicFramePr>
            <a:graphicFrameLocks noGrp="1"/>
          </p:cNvGraphicFramePr>
          <p:nvPr/>
        </p:nvGraphicFramePr>
        <p:xfrm>
          <a:off x="233363" y="5370513"/>
          <a:ext cx="2711450" cy="975078"/>
        </p:xfrm>
        <a:graphic>
          <a:graphicData uri="http://schemas.openxmlformats.org/drawingml/2006/table">
            <a:tbl>
              <a:tblPr/>
              <a:tblGrid>
                <a:gridCol w="2711450">
                  <a:extLst>
                    <a:ext uri="{9D8B030D-6E8A-4147-A177-3AD203B41FA5}">
                      <a16:colId xmlns:a16="http://schemas.microsoft.com/office/drawing/2014/main" val="20000"/>
                    </a:ext>
                  </a:extLst>
                </a:gridCol>
              </a:tblGrid>
              <a:tr h="97472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Upon the initial power on, the compressor</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the C-Fan operate.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this function starts operating when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the compressor is about to run right after</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 instant power outage.</a:t>
                      </a:r>
                    </a:p>
                  </a:txBody>
                  <a:tcPr marT="45579" marB="4557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37" name="슬라이드 번호 개체 틀 16"/>
          <p:cNvSpPr>
            <a:spLocks noGrp="1"/>
          </p:cNvSpPr>
          <p:nvPr>
            <p:ph type="sldNum" sz="quarter" idx="12"/>
          </p:nvPr>
        </p:nvSpPr>
        <p:spPr>
          <a:xfrm>
            <a:off x="6553200" y="6472238"/>
            <a:ext cx="2133600" cy="265112"/>
          </a:xfrm>
        </p:spPr>
        <p:txBody>
          <a:bodyPr anchor="b"/>
          <a:lstStyle/>
          <a:p>
            <a:pPr>
              <a:defRPr/>
            </a:pPr>
            <a:fld id="{1EEFE190-70AC-4041-A6E5-0911AD57101A}" type="slidenum">
              <a:rPr lang="en-US" altLang="ko-KR" smtClean="0"/>
              <a:pPr>
                <a:defRPr/>
              </a:pPr>
              <a:t>172</a:t>
            </a:fld>
            <a:endParaRPr lang="en-US" altLang="ko-KR" dirty="0"/>
          </a:p>
        </p:txBody>
      </p:sp>
      <p:sp>
        <p:nvSpPr>
          <p:cNvPr id="39"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pic>
        <p:nvPicPr>
          <p:cNvPr id="3" name="그림 2"/>
          <p:cNvPicPr>
            <a:picLocks noChangeAspect="1"/>
          </p:cNvPicPr>
          <p:nvPr/>
        </p:nvPicPr>
        <p:blipFill>
          <a:blip r:embed="rId2"/>
          <a:stretch>
            <a:fillRect/>
          </a:stretch>
        </p:blipFill>
        <p:spPr>
          <a:xfrm>
            <a:off x="1683255" y="2632970"/>
            <a:ext cx="723900" cy="600075"/>
          </a:xfrm>
          <a:prstGeom prst="rect">
            <a:avLst/>
          </a:prstGeom>
        </p:spPr>
      </p:pic>
    </p:spTree>
    <p:extLst>
      <p:ext uri="{BB962C8B-B14F-4D97-AF65-F5344CB8AC3E}">
        <p14:creationId xmlns:p14="http://schemas.microsoft.com/office/powerpoint/2010/main" val="317625779"/>
      </p:ext>
    </p:extLst>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0052" name="Line 7"/>
          <p:cNvSpPr>
            <a:spLocks noChangeShapeType="1"/>
          </p:cNvSpPr>
          <p:nvPr/>
        </p:nvSpPr>
        <p:spPr bwMode="auto">
          <a:xfrm flipH="1">
            <a:off x="4367213" y="1322388"/>
            <a:ext cx="0" cy="9064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3" name="AutoShape 8"/>
          <p:cNvSpPr>
            <a:spLocks noChangeArrowheads="1"/>
          </p:cNvSpPr>
          <p:nvPr/>
        </p:nvSpPr>
        <p:spPr bwMode="auto">
          <a:xfrm>
            <a:off x="3074988" y="2238375"/>
            <a:ext cx="2584450" cy="7429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54" name="Line 10"/>
          <p:cNvSpPr>
            <a:spLocks noChangeShapeType="1"/>
          </p:cNvSpPr>
          <p:nvPr/>
        </p:nvSpPr>
        <p:spPr bwMode="auto">
          <a:xfrm>
            <a:off x="4367213" y="2981325"/>
            <a:ext cx="0" cy="109537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5" name="Text Box 11"/>
          <p:cNvSpPr txBox="1">
            <a:spLocks noChangeArrowheads="1"/>
          </p:cNvSpPr>
          <p:nvPr/>
        </p:nvSpPr>
        <p:spPr bwMode="auto">
          <a:xfrm>
            <a:off x="4403725" y="15509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0056" name="Rectangle 17"/>
          <p:cNvSpPr>
            <a:spLocks noChangeArrowheads="1"/>
          </p:cNvSpPr>
          <p:nvPr/>
        </p:nvSpPr>
        <p:spPr bwMode="auto">
          <a:xfrm>
            <a:off x="6494463" y="2447925"/>
            <a:ext cx="19796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57" name="Line 18"/>
          <p:cNvSpPr>
            <a:spLocks noChangeShapeType="1"/>
          </p:cNvSpPr>
          <p:nvPr/>
        </p:nvSpPr>
        <p:spPr bwMode="auto">
          <a:xfrm>
            <a:off x="5659438" y="26098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8" name="Rectangle 19"/>
          <p:cNvSpPr>
            <a:spLocks noChangeArrowheads="1"/>
          </p:cNvSpPr>
          <p:nvPr/>
        </p:nvSpPr>
        <p:spPr bwMode="auto">
          <a:xfrm>
            <a:off x="6505575" y="2468563"/>
            <a:ext cx="19018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MAIN PCB</a:t>
            </a:r>
          </a:p>
        </p:txBody>
      </p:sp>
      <p:sp>
        <p:nvSpPr>
          <p:cNvPr id="130059" name="Text Box 20"/>
          <p:cNvSpPr txBox="1">
            <a:spLocks noChangeArrowheads="1"/>
          </p:cNvSpPr>
          <p:nvPr/>
        </p:nvSpPr>
        <p:spPr bwMode="auto">
          <a:xfrm>
            <a:off x="5753100" y="23749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0060" name="Rectangle 57"/>
          <p:cNvSpPr>
            <a:spLocks noChangeArrowheads="1"/>
          </p:cNvSpPr>
          <p:nvPr/>
        </p:nvSpPr>
        <p:spPr bwMode="auto">
          <a:xfrm>
            <a:off x="3230563" y="2185988"/>
            <a:ext cx="2335212" cy="87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Does it read DC7~12V</a:t>
            </a:r>
          </a:p>
          <a:p>
            <a:pPr algn="ctr" eaLnBrk="1" hangingPunct="1">
              <a:lnSpc>
                <a:spcPct val="80000"/>
              </a:lnSpc>
              <a:spcBef>
                <a:spcPct val="20000"/>
              </a:spcBef>
            </a:pPr>
            <a:r>
              <a:rPr lang="en-US" altLang="ko-KR" sz="1200" b="1" dirty="0">
                <a:latin typeface="Arial" charset="0"/>
              </a:rPr>
              <a:t>(between MAIN PCB GND and </a:t>
            </a:r>
            <a:r>
              <a:rPr lang="en-US" altLang="ko-KR" sz="1200" b="1" dirty="0" smtClean="0">
                <a:latin typeface="Arial" charset="0"/>
              </a:rPr>
              <a:t>CN70 #</a:t>
            </a:r>
            <a:r>
              <a:rPr lang="en-US" altLang="ko-KR" sz="1200" b="1" dirty="0">
                <a:latin typeface="Arial" charset="0"/>
              </a:rPr>
              <a:t>7</a:t>
            </a:r>
            <a:r>
              <a:rPr lang="en-US" altLang="ko-KR" sz="1200" b="1" dirty="0" smtClean="0">
                <a:latin typeface="Arial" charset="0"/>
              </a:rPr>
              <a:t>) </a:t>
            </a:r>
            <a:r>
              <a:rPr lang="en-US" altLang="ko-KR" sz="1200" b="1" dirty="0">
                <a:latin typeface="Arial" charset="0"/>
              </a:rPr>
              <a:t>and lower than DC 2V(between MAIN PCB GND and </a:t>
            </a:r>
            <a:r>
              <a:rPr lang="en-US" altLang="ko-KR" sz="1200" b="1" dirty="0" smtClean="0">
                <a:latin typeface="Arial" charset="0"/>
              </a:rPr>
              <a:t>CN70 #</a:t>
            </a:r>
            <a:r>
              <a:rPr lang="en-US" altLang="ko-KR" sz="1200" b="1" dirty="0">
                <a:latin typeface="Arial" charset="0"/>
              </a:rPr>
              <a:t>8</a:t>
            </a:r>
            <a:r>
              <a:rPr lang="en-US" altLang="ko-KR" sz="1200" b="1" dirty="0" smtClean="0">
                <a:latin typeface="Arial" charset="0"/>
              </a:rPr>
              <a:t>)?</a:t>
            </a:r>
            <a:endParaRPr lang="en-US" altLang="ko-KR" sz="1200" b="1" dirty="0">
              <a:latin typeface="Arial" charset="0"/>
            </a:endParaRPr>
          </a:p>
        </p:txBody>
      </p:sp>
      <p:sp>
        <p:nvSpPr>
          <p:cNvPr id="130061" name="Text Box 63"/>
          <p:cNvSpPr txBox="1">
            <a:spLocks noChangeArrowheads="1"/>
          </p:cNvSpPr>
          <p:nvPr/>
        </p:nvSpPr>
        <p:spPr bwMode="auto">
          <a:xfrm>
            <a:off x="4403725" y="29908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0062" name="Line 30"/>
          <p:cNvSpPr>
            <a:spLocks noChangeShapeType="1"/>
          </p:cNvSpPr>
          <p:nvPr/>
        </p:nvSpPr>
        <p:spPr bwMode="auto">
          <a:xfrm flipH="1">
            <a:off x="8645525" y="1384300"/>
            <a:ext cx="9525" cy="1890713"/>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16761" name="Line 31"/>
          <p:cNvSpPr>
            <a:spLocks noChangeShapeType="1"/>
          </p:cNvSpPr>
          <p:nvPr/>
        </p:nvSpPr>
        <p:spPr bwMode="auto">
          <a:xfrm flipH="1" flipV="1">
            <a:off x="4475163" y="3275013"/>
            <a:ext cx="4206875" cy="1587"/>
          </a:xfrm>
          <a:prstGeom prst="line">
            <a:avLst/>
          </a:prstGeom>
          <a:noFill/>
          <a:ln w="12700">
            <a:solidFill>
              <a:schemeClr val="tx1"/>
            </a:solidFill>
            <a:prstDash val="dash"/>
            <a:round/>
            <a:headEnd/>
            <a:tailEnd type="triangle" w="med" len="med"/>
          </a:ln>
        </p:spPr>
        <p:txBody>
          <a:bodyPr>
            <a:spAutoFit/>
          </a:bodyPr>
          <a:lstStyle/>
          <a:p>
            <a:pPr algn="ctr">
              <a:defRPr/>
            </a:pPr>
            <a:endParaRPr lang="ko-KR" altLang="en-US">
              <a:ln>
                <a:solidFill>
                  <a:schemeClr val="tx1"/>
                </a:solidFill>
                <a:prstDash val="dash"/>
              </a:ln>
              <a:ea typeface="바탕" pitchFamily="18" charset="-127"/>
            </a:endParaRPr>
          </a:p>
        </p:txBody>
      </p:sp>
      <p:graphicFrame>
        <p:nvGraphicFramePr>
          <p:cNvPr id="63" name="Group 73"/>
          <p:cNvGraphicFramePr>
            <a:graphicFrameLocks noGrp="1"/>
          </p:cNvGraphicFramePr>
          <p:nvPr/>
        </p:nvGraphicFramePr>
        <p:xfrm>
          <a:off x="233363" y="1846263"/>
          <a:ext cx="2711450" cy="3310100"/>
        </p:xfrm>
        <a:graphic>
          <a:graphicData uri="http://schemas.openxmlformats.org/drawingml/2006/table">
            <a:tbl>
              <a:tblPr/>
              <a:tblGrid>
                <a:gridCol w="2711450">
                  <a:extLst>
                    <a:ext uri="{9D8B030D-6E8A-4147-A177-3AD203B41FA5}">
                      <a16:colId xmlns:a16="http://schemas.microsoft.com/office/drawing/2014/main" val="20000"/>
                    </a:ext>
                  </a:extLst>
                </a:gridCol>
              </a:tblGrid>
              <a:tr h="3309937">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◆Note : C-FAN Operations by Ambient Temperature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1. 29℃ or higher : Turns on after a 10 minute pause when the Compressor starts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2. 18℃~28℃ : Turns on immediately when the Compressor starts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3. 18℃ or higher : Turns off after a minute when the Compressor stops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4. 17℃ or lower : Turns on when the Compressor starts operating. (But, the C-FAN turns on when the C-FAN is detected as </a:t>
                      </a:r>
                      <a:r>
                        <a:rPr kumimoji="1" lang="en-US" altLang="ko-KR" sz="1100" b="0" i="0" u="none" strike="noStrike" cap="none" normalizeH="0" baseline="0" dirty="0" err="1" smtClean="0">
                          <a:ln>
                            <a:noFill/>
                          </a:ln>
                          <a:solidFill>
                            <a:schemeClr val="tx1"/>
                          </a:solidFill>
                          <a:effectLst/>
                          <a:latin typeface="Arial" pitchFamily="34" charset="0"/>
                          <a:ea typeface="굴림" pitchFamily="50" charset="-127"/>
                        </a:rPr>
                        <a:t>bein</a:t>
                      </a: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 g </a:t>
                      </a:r>
                      <a:r>
                        <a:rPr kumimoji="1" lang="en-US" altLang="ko-KR" sz="1100" b="0" i="0" u="none" strike="noStrike" cap="none" normalizeH="0" baseline="0" dirty="0" err="1" smtClean="0">
                          <a:ln>
                            <a:noFill/>
                          </a:ln>
                          <a:solidFill>
                            <a:schemeClr val="tx1"/>
                          </a:solidFill>
                          <a:effectLst/>
                          <a:latin typeface="Arial" pitchFamily="34" charset="0"/>
                          <a:ea typeface="굴림" pitchFamily="50" charset="-127"/>
                        </a:rPr>
                        <a:t>ristricted</a:t>
                      </a: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 for an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hour continually).</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5. 17℃ or lower : Turns off (for up to 150 minutes) when the Compressor stops operating.</a:t>
                      </a:r>
                    </a:p>
                  </a:txBody>
                  <a:tcPr marT="45706" marB="457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30070" name="Rectangle 114"/>
          <p:cNvSpPr>
            <a:spLocks noChangeArrowheads="1"/>
          </p:cNvSpPr>
          <p:nvPr/>
        </p:nvSpPr>
        <p:spPr bwMode="auto">
          <a:xfrm>
            <a:off x="3027363" y="4097338"/>
            <a:ext cx="3657600" cy="1763712"/>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71" name="Rectangle 117"/>
          <p:cNvSpPr>
            <a:spLocks noChangeArrowheads="1"/>
          </p:cNvSpPr>
          <p:nvPr/>
        </p:nvSpPr>
        <p:spPr bwMode="auto">
          <a:xfrm>
            <a:off x="3013075" y="4125913"/>
            <a:ext cx="3805238"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marL="182563" indent="-18256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100" dirty="0">
                <a:solidFill>
                  <a:schemeClr val="tx1"/>
                </a:solidFill>
                <a:latin typeface="Arial" charset="0"/>
                <a:ea typeface="굴림체" pitchFamily="49" charset="-127"/>
              </a:rPr>
              <a:t>◆ Possible Causes</a:t>
            </a:r>
          </a:p>
          <a:p>
            <a:pPr eaLnBrk="1" hangingPunct="1">
              <a:lnSpc>
                <a:spcPct val="120000"/>
              </a:lnSpc>
            </a:pPr>
            <a:r>
              <a:rPr lang="en-US" altLang="ko-KR" sz="1100" dirty="0">
                <a:solidFill>
                  <a:schemeClr val="tx1"/>
                </a:solidFill>
                <a:latin typeface="Arial" charset="0"/>
                <a:ea typeface="굴림체" pitchFamily="49" charset="-127"/>
              </a:rPr>
              <a:t>① Defective FAN-MOTOR</a:t>
            </a:r>
          </a:p>
          <a:p>
            <a:pPr eaLnBrk="1" hangingPunct="1">
              <a:lnSpc>
                <a:spcPct val="120000"/>
              </a:lnSpc>
            </a:pPr>
            <a:r>
              <a:rPr lang="en-US" altLang="ko-KR" sz="1100" dirty="0">
                <a:solidFill>
                  <a:schemeClr val="tx1"/>
                </a:solidFill>
                <a:latin typeface="Arial" charset="0"/>
                <a:ea typeface="굴림체" pitchFamily="49" charset="-127"/>
              </a:rPr>
              <a:t>② Contact problem at the terminal</a:t>
            </a:r>
          </a:p>
          <a:p>
            <a:pPr eaLnBrk="1" hangingPunct="1">
              <a:lnSpc>
                <a:spcPct val="120000"/>
              </a:lnSpc>
            </a:pPr>
            <a:r>
              <a:rPr lang="en-US" altLang="ko-KR" sz="1100" dirty="0">
                <a:solidFill>
                  <a:schemeClr val="tx1"/>
                </a:solidFill>
                <a:latin typeface="Arial" charset="0"/>
                <a:ea typeface="굴림체" pitchFamily="49" charset="-127"/>
              </a:rPr>
              <a:t>    (MAIN PCB CONNECTOR-TERMINAL (</a:t>
            </a:r>
            <a:r>
              <a:rPr lang="en-US" altLang="ko-KR" sz="1100" dirty="0" smtClean="0">
                <a:solidFill>
                  <a:schemeClr val="tx1"/>
                </a:solidFill>
                <a:latin typeface="Arial" charset="0"/>
                <a:ea typeface="굴림체" pitchFamily="49" charset="-127"/>
              </a:rPr>
              <a:t>CN70. 6,7,8), </a:t>
            </a:r>
            <a:r>
              <a:rPr lang="en-US" altLang="ko-KR" sz="1100" dirty="0">
                <a:solidFill>
                  <a:schemeClr val="tx1"/>
                </a:solidFill>
                <a:latin typeface="Arial" charset="0"/>
                <a:ea typeface="굴림체" pitchFamily="49" charset="-127"/>
              </a:rPr>
              <a:t>Contact problem at C-Fan Motor Connector,</a:t>
            </a:r>
          </a:p>
          <a:p>
            <a:pPr eaLnBrk="1" hangingPunct="1">
              <a:lnSpc>
                <a:spcPct val="120000"/>
              </a:lnSpc>
            </a:pPr>
            <a:r>
              <a:rPr lang="en-US" altLang="ko-KR" sz="1100" dirty="0">
                <a:solidFill>
                  <a:schemeClr val="tx1"/>
                </a:solidFill>
                <a:latin typeface="Arial" charset="0"/>
                <a:ea typeface="굴림체" pitchFamily="49" charset="-127"/>
              </a:rPr>
              <a:t>    Defective Motor Wire)</a:t>
            </a:r>
          </a:p>
          <a:p>
            <a:pPr eaLnBrk="1" hangingPunct="1">
              <a:lnSpc>
                <a:spcPct val="120000"/>
              </a:lnSpc>
            </a:pPr>
            <a:r>
              <a:rPr lang="en-US" altLang="ko-KR" sz="1100" dirty="0">
                <a:solidFill>
                  <a:schemeClr val="tx1"/>
                </a:solidFill>
                <a:latin typeface="Arial" charset="0"/>
                <a:ea typeface="굴림체" pitchFamily="49" charset="-127"/>
              </a:rPr>
              <a:t>③ Check the motor rotating pulse input upon Fan Motor</a:t>
            </a:r>
          </a:p>
          <a:p>
            <a:pPr eaLnBrk="1" hangingPunct="1">
              <a:lnSpc>
                <a:spcPct val="120000"/>
              </a:lnSpc>
            </a:pPr>
            <a:r>
              <a:rPr lang="en-US" altLang="ko-KR" sz="1100" dirty="0">
                <a:solidFill>
                  <a:schemeClr val="tx1"/>
                </a:solidFill>
                <a:latin typeface="Arial" charset="0"/>
                <a:ea typeface="굴림체" pitchFamily="49" charset="-127"/>
              </a:rPr>
              <a:t>    operation. (Refer to Fan-Motor Circuit in this manual)</a:t>
            </a:r>
          </a:p>
        </p:txBody>
      </p:sp>
      <p:sp>
        <p:nvSpPr>
          <p:cNvPr id="130072" name="직사각형 35"/>
          <p:cNvSpPr>
            <a:spLocks noChangeArrowheads="1"/>
          </p:cNvSpPr>
          <p:nvPr/>
        </p:nvSpPr>
        <p:spPr bwMode="auto">
          <a:xfrm>
            <a:off x="3009900" y="1962150"/>
            <a:ext cx="2795588" cy="1260475"/>
          </a:xfrm>
          <a:prstGeom prst="rect">
            <a:avLst/>
          </a:prstGeom>
          <a:noFill/>
          <a:ln w="12700"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21" name="슬라이드 번호 개체 틀 16"/>
          <p:cNvSpPr>
            <a:spLocks noGrp="1"/>
          </p:cNvSpPr>
          <p:nvPr>
            <p:ph type="sldNum" sz="quarter" idx="12"/>
          </p:nvPr>
        </p:nvSpPr>
        <p:spPr>
          <a:xfrm>
            <a:off x="6553200" y="6472238"/>
            <a:ext cx="2133600" cy="265112"/>
          </a:xfrm>
        </p:spPr>
        <p:txBody>
          <a:bodyPr anchor="b"/>
          <a:lstStyle/>
          <a:p>
            <a:pPr>
              <a:defRPr/>
            </a:pPr>
            <a:fld id="{5300A1BC-D652-4EBC-94C9-D35FCA71E748}" type="slidenum">
              <a:rPr lang="en-US" altLang="ko-KR" smtClean="0"/>
              <a:pPr>
                <a:defRPr/>
              </a:pPr>
              <a:t>173</a:t>
            </a:fld>
            <a:endParaRPr lang="en-US" altLang="ko-KR" dirty="0"/>
          </a:p>
        </p:txBody>
      </p:sp>
      <p:sp>
        <p:nvSpPr>
          <p:cNvPr id="23" name="Rectangle 3"/>
          <p:cNvSpPr>
            <a:spLocks noChangeArrowheads="1"/>
          </p:cNvSpPr>
          <p:nvPr/>
        </p:nvSpPr>
        <p:spPr bwMode="auto">
          <a:xfrm>
            <a:off x="762000" y="938213"/>
            <a:ext cx="8218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5-2-3. </a:t>
            </a:r>
            <a:r>
              <a:rPr lang="en-US" altLang="ko-KR" sz="1800" dirty="0">
                <a:solidFill>
                  <a:srgbClr val="006699"/>
                </a:solidFill>
                <a:latin typeface="Arial Black" pitchFamily="34" charset="0"/>
              </a:rPr>
              <a:t>When the C-Fan does not operate </a:t>
            </a:r>
            <a:r>
              <a:rPr lang="en-US" altLang="ko-KR" sz="1400" dirty="0">
                <a:solidFill>
                  <a:srgbClr val="006699"/>
                </a:solidFill>
                <a:latin typeface="Arial Black" pitchFamily="34" charset="0"/>
              </a:rPr>
              <a:t>(Applies to Models with C-Fan)</a:t>
            </a:r>
          </a:p>
        </p:txBody>
      </p:sp>
      <p:sp>
        <p:nvSpPr>
          <p:cNvPr id="22"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536727431"/>
      </p:ext>
    </p:extLst>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29027" name="Rectangle 3"/>
          <p:cNvSpPr>
            <a:spLocks noChangeArrowheads="1"/>
          </p:cNvSpPr>
          <p:nvPr/>
        </p:nvSpPr>
        <p:spPr bwMode="auto">
          <a:xfrm>
            <a:off x="762000" y="938213"/>
            <a:ext cx="8218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5-2-3. </a:t>
            </a:r>
            <a:r>
              <a:rPr lang="en-US" altLang="ko-KR" sz="1800" dirty="0">
                <a:solidFill>
                  <a:srgbClr val="006699"/>
                </a:solidFill>
                <a:latin typeface="Arial Black" pitchFamily="34" charset="0"/>
              </a:rPr>
              <a:t>When the C-Fan does not operate </a:t>
            </a:r>
            <a:r>
              <a:rPr lang="en-US" altLang="ko-KR" sz="1400" dirty="0">
                <a:solidFill>
                  <a:srgbClr val="006699"/>
                </a:solidFill>
                <a:latin typeface="Arial Black" pitchFamily="34" charset="0"/>
              </a:rPr>
              <a:t>(Applies to Models with C-Fan)</a:t>
            </a:r>
          </a:p>
        </p:txBody>
      </p:sp>
      <p:sp>
        <p:nvSpPr>
          <p:cNvPr id="129028" name="AutoShape 2"/>
          <p:cNvSpPr>
            <a:spLocks noChangeArrowheads="1"/>
          </p:cNvSpPr>
          <p:nvPr/>
        </p:nvSpPr>
        <p:spPr bwMode="auto">
          <a:xfrm>
            <a:off x="3613150" y="286702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29" name="Text Box 3"/>
          <p:cNvSpPr txBox="1">
            <a:spLocks noChangeArrowheads="1"/>
          </p:cNvSpPr>
          <p:nvPr/>
        </p:nvSpPr>
        <p:spPr bwMode="auto">
          <a:xfrm>
            <a:off x="4105275" y="2911475"/>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29030" name="Line 4"/>
          <p:cNvSpPr>
            <a:spLocks noChangeShapeType="1"/>
          </p:cNvSpPr>
          <p:nvPr/>
        </p:nvSpPr>
        <p:spPr bwMode="auto">
          <a:xfrm>
            <a:off x="4367213" y="4143375"/>
            <a:ext cx="0" cy="2778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1" name="AutoShape 5"/>
          <p:cNvSpPr>
            <a:spLocks noChangeArrowheads="1"/>
          </p:cNvSpPr>
          <p:nvPr/>
        </p:nvSpPr>
        <p:spPr bwMode="auto">
          <a:xfrm>
            <a:off x="3074988" y="4451350"/>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32" name="Rectangle 6"/>
          <p:cNvSpPr>
            <a:spLocks noChangeArrowheads="1"/>
          </p:cNvSpPr>
          <p:nvPr/>
        </p:nvSpPr>
        <p:spPr bwMode="auto">
          <a:xfrm>
            <a:off x="3373438" y="4513263"/>
            <a:ext cx="2020887"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latin typeface="Arial" charset="0"/>
              </a:rPr>
              <a:t>It reads DC7~12</a:t>
            </a:r>
          </a:p>
          <a:p>
            <a:pPr algn="ctr" eaLnBrk="1" hangingPunct="1">
              <a:lnSpc>
                <a:spcPct val="70000"/>
              </a:lnSpc>
              <a:spcBef>
                <a:spcPct val="20000"/>
              </a:spcBef>
            </a:pPr>
            <a:r>
              <a:rPr lang="en-US" altLang="ko-KR" sz="1200" b="1" dirty="0">
                <a:latin typeface="Arial" charset="0"/>
              </a:rPr>
              <a:t>between MAIN PCB</a:t>
            </a:r>
          </a:p>
          <a:p>
            <a:pPr algn="ctr" eaLnBrk="1" hangingPunct="1">
              <a:lnSpc>
                <a:spcPct val="70000"/>
              </a:lnSpc>
              <a:spcBef>
                <a:spcPct val="20000"/>
              </a:spcBef>
            </a:pPr>
            <a:r>
              <a:rPr lang="en-US" altLang="ko-KR" sz="1200" b="1" dirty="0">
                <a:latin typeface="Arial" charset="0"/>
              </a:rPr>
              <a:t>GND and </a:t>
            </a:r>
            <a:r>
              <a:rPr lang="en-US" altLang="ko-KR" sz="1200" b="1" dirty="0" smtClean="0">
                <a:latin typeface="Arial" charset="0"/>
              </a:rPr>
              <a:t>CN710_3 #10.</a:t>
            </a:r>
            <a:endParaRPr lang="en-US" altLang="ko-KR" sz="1200" b="1" dirty="0">
              <a:latin typeface="Arial" charset="0"/>
            </a:endParaRPr>
          </a:p>
        </p:txBody>
      </p:sp>
      <p:sp>
        <p:nvSpPr>
          <p:cNvPr id="129033" name="Line 7"/>
          <p:cNvSpPr>
            <a:spLocks noChangeShapeType="1"/>
          </p:cNvSpPr>
          <p:nvPr/>
        </p:nvSpPr>
        <p:spPr bwMode="auto">
          <a:xfrm flipH="1">
            <a:off x="4359275" y="5216525"/>
            <a:ext cx="7938" cy="32385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4" name="Text Box 11"/>
          <p:cNvSpPr txBox="1">
            <a:spLocks noChangeArrowheads="1"/>
          </p:cNvSpPr>
          <p:nvPr/>
        </p:nvSpPr>
        <p:spPr bwMode="auto">
          <a:xfrm>
            <a:off x="4403725" y="52593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29035" name="Rectangle 12"/>
          <p:cNvSpPr>
            <a:spLocks noChangeArrowheads="1"/>
          </p:cNvSpPr>
          <p:nvPr/>
        </p:nvSpPr>
        <p:spPr bwMode="auto">
          <a:xfrm>
            <a:off x="6494463" y="4681538"/>
            <a:ext cx="1824037" cy="249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36" name="Line 13"/>
          <p:cNvSpPr>
            <a:spLocks noChangeShapeType="1"/>
          </p:cNvSpPr>
          <p:nvPr/>
        </p:nvSpPr>
        <p:spPr bwMode="auto">
          <a:xfrm>
            <a:off x="5659438" y="48291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37" name="Rectangle 14"/>
          <p:cNvSpPr>
            <a:spLocks noChangeArrowheads="1"/>
          </p:cNvSpPr>
          <p:nvPr/>
        </p:nvSpPr>
        <p:spPr bwMode="auto">
          <a:xfrm>
            <a:off x="6535738" y="4656138"/>
            <a:ext cx="1765300"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FAN operates.</a:t>
            </a:r>
          </a:p>
        </p:txBody>
      </p:sp>
      <p:sp>
        <p:nvSpPr>
          <p:cNvPr id="129038" name="Text Box 15"/>
          <p:cNvSpPr txBox="1">
            <a:spLocks noChangeArrowheads="1"/>
          </p:cNvSpPr>
          <p:nvPr/>
        </p:nvSpPr>
        <p:spPr bwMode="auto">
          <a:xfrm>
            <a:off x="5486400" y="45942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29039" name="Line 200"/>
          <p:cNvSpPr>
            <a:spLocks noChangeShapeType="1"/>
          </p:cNvSpPr>
          <p:nvPr/>
        </p:nvSpPr>
        <p:spPr bwMode="auto">
          <a:xfrm>
            <a:off x="2774950" y="5691188"/>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0" name="AutoShape 5"/>
          <p:cNvSpPr>
            <a:spLocks noChangeArrowheads="1"/>
          </p:cNvSpPr>
          <p:nvPr/>
        </p:nvSpPr>
        <p:spPr bwMode="auto">
          <a:xfrm>
            <a:off x="3074988" y="339566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41" name="Rectangle 6"/>
          <p:cNvSpPr>
            <a:spLocks noChangeArrowheads="1"/>
          </p:cNvSpPr>
          <p:nvPr/>
        </p:nvSpPr>
        <p:spPr bwMode="auto">
          <a:xfrm>
            <a:off x="3446463" y="3656013"/>
            <a:ext cx="18827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The Compressor is Off.</a:t>
            </a:r>
          </a:p>
        </p:txBody>
      </p:sp>
      <p:sp>
        <p:nvSpPr>
          <p:cNvPr id="129042" name="Rectangle 12"/>
          <p:cNvSpPr>
            <a:spLocks noChangeArrowheads="1"/>
          </p:cNvSpPr>
          <p:nvPr/>
        </p:nvSpPr>
        <p:spPr bwMode="auto">
          <a:xfrm>
            <a:off x="6494463" y="3660775"/>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43" name="Line 13"/>
          <p:cNvSpPr>
            <a:spLocks noChangeShapeType="1"/>
          </p:cNvSpPr>
          <p:nvPr/>
        </p:nvSpPr>
        <p:spPr bwMode="auto">
          <a:xfrm>
            <a:off x="5659438" y="37734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4" name="Rectangle 14"/>
          <p:cNvSpPr>
            <a:spLocks noChangeArrowheads="1"/>
          </p:cNvSpPr>
          <p:nvPr/>
        </p:nvSpPr>
        <p:spPr bwMode="auto">
          <a:xfrm>
            <a:off x="6473825" y="3633788"/>
            <a:ext cx="23987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Run Forced Operation</a:t>
            </a:r>
          </a:p>
        </p:txBody>
      </p:sp>
      <p:sp>
        <p:nvSpPr>
          <p:cNvPr id="129045" name="Text Box 15"/>
          <p:cNvSpPr txBox="1">
            <a:spLocks noChangeArrowheads="1"/>
          </p:cNvSpPr>
          <p:nvPr/>
        </p:nvSpPr>
        <p:spPr bwMode="auto">
          <a:xfrm>
            <a:off x="5486400" y="35385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endParaRPr lang="en-US" altLang="ko-KR" b="1">
              <a:solidFill>
                <a:srgbClr val="0099CC"/>
              </a:solidFill>
              <a:latin typeface="Arial" charset="0"/>
            </a:endParaRPr>
          </a:p>
        </p:txBody>
      </p:sp>
      <p:sp>
        <p:nvSpPr>
          <p:cNvPr id="129046" name="Line 4"/>
          <p:cNvSpPr>
            <a:spLocks noChangeShapeType="1"/>
          </p:cNvSpPr>
          <p:nvPr/>
        </p:nvSpPr>
        <p:spPr bwMode="auto">
          <a:xfrm>
            <a:off x="4367213" y="322897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29047" name="Text Box 11"/>
          <p:cNvSpPr txBox="1">
            <a:spLocks noChangeArrowheads="1"/>
          </p:cNvSpPr>
          <p:nvPr/>
        </p:nvSpPr>
        <p:spPr bwMode="auto">
          <a:xfrm>
            <a:off x="4403725" y="40941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endParaRPr lang="en-US" altLang="ko-KR" b="1">
              <a:solidFill>
                <a:srgbClr val="CC3300"/>
              </a:solidFill>
              <a:latin typeface="Arial" charset="0"/>
            </a:endParaRPr>
          </a:p>
        </p:txBody>
      </p:sp>
      <p:sp>
        <p:nvSpPr>
          <p:cNvPr id="129048" name="Rectangle 8"/>
          <p:cNvSpPr>
            <a:spLocks noChangeArrowheads="1"/>
          </p:cNvSpPr>
          <p:nvPr/>
        </p:nvSpPr>
        <p:spPr bwMode="auto">
          <a:xfrm>
            <a:off x="827088" y="1347788"/>
            <a:ext cx="80454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a:latin typeface="Arial" charset="0"/>
                <a:ea typeface="돋움체" pitchFamily="49" charset="-127"/>
              </a:rPr>
              <a:t>- This refrigerator uses the BLDC Fan Motor.</a:t>
            </a:r>
          </a:p>
          <a:p>
            <a:pPr eaLnBrk="1" hangingPunct="1"/>
            <a:r>
              <a:rPr lang="en-US" altLang="ko-KR" sz="1300">
                <a:latin typeface="Arial" charset="0"/>
                <a:ea typeface="돋움체" pitchFamily="49" charset="-127"/>
              </a:rPr>
              <a:t>  The BLDC Motor operates with DC 7~12V.</a:t>
            </a:r>
          </a:p>
          <a:p>
            <a:pPr eaLnBrk="1" hangingPunct="1"/>
            <a:r>
              <a:rPr lang="en-US" altLang="ko-KR" sz="1300">
                <a:latin typeface="Arial" charset="0"/>
                <a:ea typeface="돋움체" pitchFamily="49" charset="-127"/>
              </a:rPr>
              <a:t>- The F-Fan motor generally runs together with the compressor.</a:t>
            </a:r>
            <a:endParaRPr lang="en-US" altLang="ko-KR" sz="1400">
              <a:latin typeface="Arial" charset="0"/>
              <a:ea typeface="돋움체" pitchFamily="49" charset="-127"/>
            </a:endParaRPr>
          </a:p>
        </p:txBody>
      </p:sp>
      <p:sp>
        <p:nvSpPr>
          <p:cNvPr id="129049" name="Rectangle 8"/>
          <p:cNvSpPr>
            <a:spLocks noChangeArrowheads="1"/>
          </p:cNvSpPr>
          <p:nvPr/>
        </p:nvSpPr>
        <p:spPr bwMode="auto">
          <a:xfrm>
            <a:off x="798513" y="2054225"/>
            <a:ext cx="31702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176213" indent="-17621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b="1">
                <a:latin typeface="Arial" charset="0"/>
                <a:ea typeface="바탕" pitchFamily="18" charset="-127"/>
                <a:cs typeface="Arial" charset="0"/>
              </a:rPr>
              <a:t>☞ When checking with the Self Diagnosis</a:t>
            </a:r>
            <a:endParaRPr lang="en-US" altLang="ko-KR" sz="1100" b="1">
              <a:latin typeface="Arial" charset="0"/>
              <a:ea typeface="돋움체" pitchFamily="49" charset="-127"/>
              <a:cs typeface="Arial" charset="0"/>
            </a:endParaRPr>
          </a:p>
        </p:txBody>
      </p:sp>
      <p:sp>
        <p:nvSpPr>
          <p:cNvPr id="129050" name="Rectangle 74"/>
          <p:cNvSpPr>
            <a:spLocks noChangeArrowheads="1"/>
          </p:cNvSpPr>
          <p:nvPr/>
        </p:nvSpPr>
        <p:spPr bwMode="auto">
          <a:xfrm>
            <a:off x="3173413" y="5581650"/>
            <a:ext cx="2374900" cy="720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29051" name="Rectangle 75"/>
          <p:cNvSpPr>
            <a:spLocks noChangeArrowheads="1"/>
          </p:cNvSpPr>
          <p:nvPr/>
        </p:nvSpPr>
        <p:spPr bwMode="auto">
          <a:xfrm>
            <a:off x="3184525" y="5602288"/>
            <a:ext cx="2363788"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Apply power in 7 minutes after turning the motor off.</a:t>
            </a:r>
          </a:p>
          <a:p>
            <a:pPr algn="ctr" eaLnBrk="1" hangingPunct="1">
              <a:lnSpc>
                <a:spcPct val="80000"/>
              </a:lnSpc>
              <a:spcBef>
                <a:spcPct val="20000"/>
              </a:spcBef>
            </a:pPr>
            <a:r>
              <a:rPr lang="en-US" altLang="ko-KR" sz="1200" b="1">
                <a:latin typeface="Arial" charset="0"/>
              </a:rPr>
              <a:t>(To prevent the compressor from being overloaded)</a:t>
            </a:r>
          </a:p>
        </p:txBody>
      </p:sp>
      <p:cxnSp>
        <p:nvCxnSpPr>
          <p:cNvPr id="129052" name="직선 연결선 42"/>
          <p:cNvCxnSpPr>
            <a:cxnSpLocks noChangeShapeType="1"/>
          </p:cNvCxnSpPr>
          <p:nvPr/>
        </p:nvCxnSpPr>
        <p:spPr bwMode="auto">
          <a:xfrm rot="16200000" flipH="1">
            <a:off x="7498557" y="4115594"/>
            <a:ext cx="336550" cy="793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129053" name="직선 화살표 연결선 44"/>
          <p:cNvCxnSpPr>
            <a:cxnSpLocks noChangeShapeType="1"/>
          </p:cNvCxnSpPr>
          <p:nvPr/>
        </p:nvCxnSpPr>
        <p:spPr bwMode="auto">
          <a:xfrm rot="10800000" flipV="1">
            <a:off x="4386263" y="4278313"/>
            <a:ext cx="3284537" cy="9525"/>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9054" name="직선 연결선 48"/>
          <p:cNvCxnSpPr>
            <a:cxnSpLocks noChangeShapeType="1"/>
          </p:cNvCxnSpPr>
          <p:nvPr/>
        </p:nvCxnSpPr>
        <p:spPr bwMode="auto">
          <a:xfrm>
            <a:off x="8424863" y="4802188"/>
            <a:ext cx="319087" cy="1587"/>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cxnSp>
        <p:nvCxnSpPr>
          <p:cNvPr id="129055" name="직선 연결선 50"/>
          <p:cNvCxnSpPr>
            <a:cxnSpLocks noChangeShapeType="1"/>
          </p:cNvCxnSpPr>
          <p:nvPr/>
        </p:nvCxnSpPr>
        <p:spPr bwMode="auto">
          <a:xfrm rot="5400000">
            <a:off x="7981157" y="5601494"/>
            <a:ext cx="1581150" cy="1587"/>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129056" name="Text Box 15"/>
          <p:cNvSpPr txBox="1">
            <a:spLocks noChangeArrowheads="1"/>
          </p:cNvSpPr>
          <p:nvPr/>
        </p:nvSpPr>
        <p:spPr bwMode="auto">
          <a:xfrm>
            <a:off x="8318500" y="4541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graphicFrame>
        <p:nvGraphicFramePr>
          <p:cNvPr id="53" name="Group 135"/>
          <p:cNvGraphicFramePr>
            <a:graphicFrameLocks noGrp="1"/>
          </p:cNvGraphicFramePr>
          <p:nvPr/>
        </p:nvGraphicFramePr>
        <p:xfrm>
          <a:off x="233363" y="5370513"/>
          <a:ext cx="2711450" cy="975078"/>
        </p:xfrm>
        <a:graphic>
          <a:graphicData uri="http://schemas.openxmlformats.org/drawingml/2006/table">
            <a:tbl>
              <a:tblPr/>
              <a:tblGrid>
                <a:gridCol w="2711450">
                  <a:extLst>
                    <a:ext uri="{9D8B030D-6E8A-4147-A177-3AD203B41FA5}">
                      <a16:colId xmlns:a16="http://schemas.microsoft.com/office/drawing/2014/main" val="20000"/>
                    </a:ext>
                  </a:extLst>
                </a:gridCol>
              </a:tblGrid>
              <a:tr h="97472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Upon the initial power on, the compressor</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the C-Fan operate.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this function starts operating when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the compressor is about to run right after</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 instant power outage.</a:t>
                      </a:r>
                    </a:p>
                  </a:txBody>
                  <a:tcPr marT="45579" marB="4557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37" name="슬라이드 번호 개체 틀 16"/>
          <p:cNvSpPr>
            <a:spLocks noGrp="1"/>
          </p:cNvSpPr>
          <p:nvPr>
            <p:ph type="sldNum" sz="quarter" idx="12"/>
          </p:nvPr>
        </p:nvSpPr>
        <p:spPr>
          <a:xfrm>
            <a:off x="6553200" y="6472238"/>
            <a:ext cx="2133600" cy="265112"/>
          </a:xfrm>
        </p:spPr>
        <p:txBody>
          <a:bodyPr anchor="b"/>
          <a:lstStyle/>
          <a:p>
            <a:pPr>
              <a:defRPr/>
            </a:pPr>
            <a:fld id="{1EEFE190-70AC-4041-A6E5-0911AD57101A}" type="slidenum">
              <a:rPr lang="en-US" altLang="ko-KR" smtClean="0"/>
              <a:pPr>
                <a:defRPr/>
              </a:pPr>
              <a:t>174</a:t>
            </a:fld>
            <a:endParaRPr lang="en-US" altLang="ko-KR" dirty="0"/>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39"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pic>
        <p:nvPicPr>
          <p:cNvPr id="41" name="그림 40"/>
          <p:cNvPicPr>
            <a:picLocks noChangeAspect="1"/>
          </p:cNvPicPr>
          <p:nvPr/>
        </p:nvPicPr>
        <p:blipFill>
          <a:blip r:embed="rId2"/>
          <a:stretch>
            <a:fillRect/>
          </a:stretch>
        </p:blipFill>
        <p:spPr>
          <a:xfrm>
            <a:off x="1683255" y="2632970"/>
            <a:ext cx="723900" cy="600075"/>
          </a:xfrm>
          <a:prstGeom prst="rect">
            <a:avLst/>
          </a:prstGeom>
        </p:spPr>
      </p:pic>
    </p:spTree>
    <p:extLst>
      <p:ext uri="{BB962C8B-B14F-4D97-AF65-F5344CB8AC3E}">
        <p14:creationId xmlns:p14="http://schemas.microsoft.com/office/powerpoint/2010/main" val="594970904"/>
      </p:ext>
    </p:extLst>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0052" name="Line 7"/>
          <p:cNvSpPr>
            <a:spLocks noChangeShapeType="1"/>
          </p:cNvSpPr>
          <p:nvPr/>
        </p:nvSpPr>
        <p:spPr bwMode="auto">
          <a:xfrm flipH="1">
            <a:off x="4367213" y="1322388"/>
            <a:ext cx="0" cy="9064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3" name="AutoShape 8"/>
          <p:cNvSpPr>
            <a:spLocks noChangeArrowheads="1"/>
          </p:cNvSpPr>
          <p:nvPr/>
        </p:nvSpPr>
        <p:spPr bwMode="auto">
          <a:xfrm>
            <a:off x="3074988" y="2238375"/>
            <a:ext cx="2584450" cy="7429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54" name="Line 10"/>
          <p:cNvSpPr>
            <a:spLocks noChangeShapeType="1"/>
          </p:cNvSpPr>
          <p:nvPr/>
        </p:nvSpPr>
        <p:spPr bwMode="auto">
          <a:xfrm>
            <a:off x="4367213" y="2981325"/>
            <a:ext cx="0" cy="109537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5" name="Text Box 11"/>
          <p:cNvSpPr txBox="1">
            <a:spLocks noChangeArrowheads="1"/>
          </p:cNvSpPr>
          <p:nvPr/>
        </p:nvSpPr>
        <p:spPr bwMode="auto">
          <a:xfrm>
            <a:off x="4403725" y="15509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0056" name="Rectangle 17"/>
          <p:cNvSpPr>
            <a:spLocks noChangeArrowheads="1"/>
          </p:cNvSpPr>
          <p:nvPr/>
        </p:nvSpPr>
        <p:spPr bwMode="auto">
          <a:xfrm>
            <a:off x="6494463" y="2447925"/>
            <a:ext cx="1979612"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57" name="Line 18"/>
          <p:cNvSpPr>
            <a:spLocks noChangeShapeType="1"/>
          </p:cNvSpPr>
          <p:nvPr/>
        </p:nvSpPr>
        <p:spPr bwMode="auto">
          <a:xfrm>
            <a:off x="5659438" y="26098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0058" name="Rectangle 19"/>
          <p:cNvSpPr>
            <a:spLocks noChangeArrowheads="1"/>
          </p:cNvSpPr>
          <p:nvPr/>
        </p:nvSpPr>
        <p:spPr bwMode="auto">
          <a:xfrm>
            <a:off x="6505575" y="2468563"/>
            <a:ext cx="19018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MAIN PCB</a:t>
            </a:r>
          </a:p>
        </p:txBody>
      </p:sp>
      <p:sp>
        <p:nvSpPr>
          <p:cNvPr id="130059" name="Text Box 20"/>
          <p:cNvSpPr txBox="1">
            <a:spLocks noChangeArrowheads="1"/>
          </p:cNvSpPr>
          <p:nvPr/>
        </p:nvSpPr>
        <p:spPr bwMode="auto">
          <a:xfrm>
            <a:off x="5753100" y="23749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0060" name="Rectangle 57"/>
          <p:cNvSpPr>
            <a:spLocks noChangeArrowheads="1"/>
          </p:cNvSpPr>
          <p:nvPr/>
        </p:nvSpPr>
        <p:spPr bwMode="auto">
          <a:xfrm>
            <a:off x="3230563" y="2185988"/>
            <a:ext cx="2335212" cy="87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Does it read DC7~12V</a:t>
            </a:r>
          </a:p>
          <a:p>
            <a:pPr algn="ctr" eaLnBrk="1" hangingPunct="1">
              <a:lnSpc>
                <a:spcPct val="80000"/>
              </a:lnSpc>
              <a:spcBef>
                <a:spcPct val="20000"/>
              </a:spcBef>
            </a:pPr>
            <a:r>
              <a:rPr lang="en-US" altLang="ko-KR" sz="1200" b="1" dirty="0">
                <a:latin typeface="Arial" charset="0"/>
              </a:rPr>
              <a:t>(between MAIN PCB GND and </a:t>
            </a:r>
            <a:r>
              <a:rPr lang="en-US" altLang="ko-KR" sz="1200" b="1" dirty="0" smtClean="0">
                <a:latin typeface="Arial" charset="0"/>
              </a:rPr>
              <a:t>CN710_3 #10) </a:t>
            </a:r>
            <a:r>
              <a:rPr lang="en-US" altLang="ko-KR" sz="1200" b="1" dirty="0">
                <a:latin typeface="Arial" charset="0"/>
              </a:rPr>
              <a:t>and lower than DC 2V(between MAIN PCB GND and </a:t>
            </a:r>
            <a:r>
              <a:rPr lang="en-US" altLang="ko-KR" sz="1200" b="1" dirty="0" smtClean="0">
                <a:latin typeface="Arial" charset="0"/>
              </a:rPr>
              <a:t>CN710_3 #11)?</a:t>
            </a:r>
            <a:endParaRPr lang="en-US" altLang="ko-KR" sz="1200" b="1" dirty="0">
              <a:latin typeface="Arial" charset="0"/>
            </a:endParaRPr>
          </a:p>
        </p:txBody>
      </p:sp>
      <p:sp>
        <p:nvSpPr>
          <p:cNvPr id="130061" name="Text Box 63"/>
          <p:cNvSpPr txBox="1">
            <a:spLocks noChangeArrowheads="1"/>
          </p:cNvSpPr>
          <p:nvPr/>
        </p:nvSpPr>
        <p:spPr bwMode="auto">
          <a:xfrm>
            <a:off x="4403725" y="29908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0062" name="Line 30"/>
          <p:cNvSpPr>
            <a:spLocks noChangeShapeType="1"/>
          </p:cNvSpPr>
          <p:nvPr/>
        </p:nvSpPr>
        <p:spPr bwMode="auto">
          <a:xfrm flipH="1">
            <a:off x="8645525" y="1384300"/>
            <a:ext cx="9525" cy="1890713"/>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16761" name="Line 31"/>
          <p:cNvSpPr>
            <a:spLocks noChangeShapeType="1"/>
          </p:cNvSpPr>
          <p:nvPr/>
        </p:nvSpPr>
        <p:spPr bwMode="auto">
          <a:xfrm flipH="1" flipV="1">
            <a:off x="4475163" y="3275013"/>
            <a:ext cx="4206875" cy="1587"/>
          </a:xfrm>
          <a:prstGeom prst="line">
            <a:avLst/>
          </a:prstGeom>
          <a:noFill/>
          <a:ln w="12700">
            <a:solidFill>
              <a:schemeClr val="tx1"/>
            </a:solidFill>
            <a:prstDash val="dash"/>
            <a:round/>
            <a:headEnd/>
            <a:tailEnd type="triangle" w="med" len="med"/>
          </a:ln>
        </p:spPr>
        <p:txBody>
          <a:bodyPr>
            <a:spAutoFit/>
          </a:bodyPr>
          <a:lstStyle/>
          <a:p>
            <a:pPr algn="ctr">
              <a:defRPr/>
            </a:pPr>
            <a:endParaRPr lang="ko-KR" altLang="en-US">
              <a:ln>
                <a:solidFill>
                  <a:schemeClr val="tx1"/>
                </a:solidFill>
                <a:prstDash val="dash"/>
              </a:ln>
              <a:ea typeface="바탕" pitchFamily="18" charset="-127"/>
            </a:endParaRPr>
          </a:p>
        </p:txBody>
      </p:sp>
      <p:graphicFrame>
        <p:nvGraphicFramePr>
          <p:cNvPr id="63" name="Group 73"/>
          <p:cNvGraphicFramePr>
            <a:graphicFrameLocks noGrp="1"/>
          </p:cNvGraphicFramePr>
          <p:nvPr/>
        </p:nvGraphicFramePr>
        <p:xfrm>
          <a:off x="233363" y="1846263"/>
          <a:ext cx="2711450" cy="3310100"/>
        </p:xfrm>
        <a:graphic>
          <a:graphicData uri="http://schemas.openxmlformats.org/drawingml/2006/table">
            <a:tbl>
              <a:tblPr/>
              <a:tblGrid>
                <a:gridCol w="2711450">
                  <a:extLst>
                    <a:ext uri="{9D8B030D-6E8A-4147-A177-3AD203B41FA5}">
                      <a16:colId xmlns:a16="http://schemas.microsoft.com/office/drawing/2014/main" val="20000"/>
                    </a:ext>
                  </a:extLst>
                </a:gridCol>
              </a:tblGrid>
              <a:tr h="3309937">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◆Note : C-FAN Operations by Ambient Temperature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1. 29℃ or higher : Turns on after a 10 minute pause when the Compressor starts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2. 18℃~28℃ : Turns on immediately when the Compressor starts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3. 18℃ or higher : Turns off after a minute when the Compressor stops operating.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4. 17℃ or lower : Turns on when the Compressor starts operating. (But, the C-FAN turns on when the C-FAN is detected as </a:t>
                      </a:r>
                      <a:r>
                        <a:rPr kumimoji="1" lang="en-US" altLang="ko-KR" sz="1100" b="0" i="0" u="none" strike="noStrike" cap="none" normalizeH="0" baseline="0" dirty="0" err="1" smtClean="0">
                          <a:ln>
                            <a:noFill/>
                          </a:ln>
                          <a:solidFill>
                            <a:schemeClr val="tx1"/>
                          </a:solidFill>
                          <a:effectLst/>
                          <a:latin typeface="Arial" pitchFamily="34" charset="0"/>
                          <a:ea typeface="굴림" pitchFamily="50" charset="-127"/>
                        </a:rPr>
                        <a:t>bein</a:t>
                      </a: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 g </a:t>
                      </a:r>
                      <a:r>
                        <a:rPr kumimoji="1" lang="en-US" altLang="ko-KR" sz="1100" b="0" i="0" u="none" strike="noStrike" cap="none" normalizeH="0" baseline="0" dirty="0" err="1" smtClean="0">
                          <a:ln>
                            <a:noFill/>
                          </a:ln>
                          <a:solidFill>
                            <a:schemeClr val="tx1"/>
                          </a:solidFill>
                          <a:effectLst/>
                          <a:latin typeface="Arial" pitchFamily="34" charset="0"/>
                          <a:ea typeface="굴림" pitchFamily="50" charset="-127"/>
                        </a:rPr>
                        <a:t>ristricted</a:t>
                      </a: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 for an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hour continually).</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5. 17℃ or lower : Turns off (for up to 150 minutes) when the Compressor stops operating.</a:t>
                      </a:r>
                    </a:p>
                  </a:txBody>
                  <a:tcPr marT="45706" marB="457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30070" name="Rectangle 114"/>
          <p:cNvSpPr>
            <a:spLocks noChangeArrowheads="1"/>
          </p:cNvSpPr>
          <p:nvPr/>
        </p:nvSpPr>
        <p:spPr bwMode="auto">
          <a:xfrm>
            <a:off x="3027363" y="4097338"/>
            <a:ext cx="3657600" cy="1763712"/>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0071" name="Rectangle 117"/>
          <p:cNvSpPr>
            <a:spLocks noChangeArrowheads="1"/>
          </p:cNvSpPr>
          <p:nvPr/>
        </p:nvSpPr>
        <p:spPr bwMode="auto">
          <a:xfrm>
            <a:off x="3013075" y="4125913"/>
            <a:ext cx="3805238"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marL="182563" indent="-18256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100" dirty="0">
                <a:solidFill>
                  <a:schemeClr val="tx1"/>
                </a:solidFill>
                <a:latin typeface="Arial" charset="0"/>
                <a:ea typeface="굴림체" pitchFamily="49" charset="-127"/>
              </a:rPr>
              <a:t>◆ Possible Causes</a:t>
            </a:r>
          </a:p>
          <a:p>
            <a:pPr eaLnBrk="1" hangingPunct="1">
              <a:lnSpc>
                <a:spcPct val="120000"/>
              </a:lnSpc>
            </a:pPr>
            <a:r>
              <a:rPr lang="en-US" altLang="ko-KR" sz="1100" dirty="0">
                <a:solidFill>
                  <a:schemeClr val="tx1"/>
                </a:solidFill>
                <a:latin typeface="Arial" charset="0"/>
                <a:ea typeface="굴림체" pitchFamily="49" charset="-127"/>
              </a:rPr>
              <a:t>① Defective FAN-MOTOR</a:t>
            </a:r>
          </a:p>
          <a:p>
            <a:pPr eaLnBrk="1" hangingPunct="1">
              <a:lnSpc>
                <a:spcPct val="120000"/>
              </a:lnSpc>
            </a:pPr>
            <a:r>
              <a:rPr lang="en-US" altLang="ko-KR" sz="1100" dirty="0">
                <a:solidFill>
                  <a:schemeClr val="tx1"/>
                </a:solidFill>
                <a:latin typeface="Arial" charset="0"/>
                <a:ea typeface="굴림체" pitchFamily="49" charset="-127"/>
              </a:rPr>
              <a:t>② Contact problem at the terminal</a:t>
            </a:r>
          </a:p>
          <a:p>
            <a:pPr eaLnBrk="1" hangingPunct="1">
              <a:lnSpc>
                <a:spcPct val="120000"/>
              </a:lnSpc>
            </a:pPr>
            <a:r>
              <a:rPr lang="en-US" altLang="ko-KR" sz="1100" dirty="0">
                <a:solidFill>
                  <a:schemeClr val="tx1"/>
                </a:solidFill>
                <a:latin typeface="Arial" charset="0"/>
                <a:ea typeface="굴림체" pitchFamily="49" charset="-127"/>
              </a:rPr>
              <a:t>    (MAIN PCB CONNECTOR-TERMINAL (</a:t>
            </a:r>
            <a:r>
              <a:rPr lang="en-US" altLang="ko-KR" sz="1100" dirty="0" smtClean="0">
                <a:solidFill>
                  <a:schemeClr val="tx1"/>
                </a:solidFill>
                <a:latin typeface="Arial" charset="0"/>
                <a:ea typeface="굴림체" pitchFamily="49" charset="-127"/>
              </a:rPr>
              <a:t>CN710_3. </a:t>
            </a:r>
            <a:r>
              <a:rPr lang="en-US" altLang="ko-KR" sz="1100" dirty="0">
                <a:solidFill>
                  <a:schemeClr val="tx1"/>
                </a:solidFill>
                <a:latin typeface="Arial" charset="0"/>
                <a:ea typeface="굴림체" pitchFamily="49" charset="-127"/>
              </a:rPr>
              <a:t>9</a:t>
            </a:r>
            <a:r>
              <a:rPr lang="en-US" altLang="ko-KR" sz="1100" dirty="0" smtClean="0">
                <a:solidFill>
                  <a:schemeClr val="tx1"/>
                </a:solidFill>
                <a:latin typeface="Arial" charset="0"/>
                <a:ea typeface="굴림체" pitchFamily="49" charset="-127"/>
              </a:rPr>
              <a:t>,10,</a:t>
            </a:r>
            <a:endParaRPr lang="en-US" altLang="ko-KR" sz="1100" dirty="0">
              <a:solidFill>
                <a:schemeClr val="tx1"/>
              </a:solidFill>
              <a:latin typeface="Arial" charset="0"/>
              <a:ea typeface="굴림체" pitchFamily="49" charset="-127"/>
            </a:endParaRPr>
          </a:p>
          <a:p>
            <a:pPr eaLnBrk="1" hangingPunct="1">
              <a:lnSpc>
                <a:spcPct val="120000"/>
              </a:lnSpc>
            </a:pPr>
            <a:r>
              <a:rPr lang="en-US" altLang="ko-KR" sz="1100" dirty="0">
                <a:solidFill>
                  <a:schemeClr val="tx1"/>
                </a:solidFill>
                <a:latin typeface="Arial" charset="0"/>
                <a:ea typeface="굴림체" pitchFamily="49" charset="-127"/>
              </a:rPr>
              <a:t>    </a:t>
            </a:r>
            <a:r>
              <a:rPr lang="en-US" altLang="ko-KR" sz="1100" dirty="0" smtClean="0">
                <a:solidFill>
                  <a:schemeClr val="tx1"/>
                </a:solidFill>
                <a:latin typeface="Arial" charset="0"/>
                <a:ea typeface="굴림체" pitchFamily="49" charset="-127"/>
              </a:rPr>
              <a:t>11), </a:t>
            </a:r>
            <a:r>
              <a:rPr lang="en-US" altLang="ko-KR" sz="1100" dirty="0">
                <a:solidFill>
                  <a:schemeClr val="tx1"/>
                </a:solidFill>
                <a:latin typeface="Arial" charset="0"/>
                <a:ea typeface="굴림체" pitchFamily="49" charset="-127"/>
              </a:rPr>
              <a:t>Contact problem at C-Fan Motor Connector,</a:t>
            </a:r>
          </a:p>
          <a:p>
            <a:pPr eaLnBrk="1" hangingPunct="1">
              <a:lnSpc>
                <a:spcPct val="120000"/>
              </a:lnSpc>
            </a:pPr>
            <a:r>
              <a:rPr lang="en-US" altLang="ko-KR" sz="1100" dirty="0">
                <a:solidFill>
                  <a:schemeClr val="tx1"/>
                </a:solidFill>
                <a:latin typeface="Arial" charset="0"/>
                <a:ea typeface="굴림체" pitchFamily="49" charset="-127"/>
              </a:rPr>
              <a:t>    Defective Motor Wire)</a:t>
            </a:r>
          </a:p>
          <a:p>
            <a:pPr eaLnBrk="1" hangingPunct="1">
              <a:lnSpc>
                <a:spcPct val="120000"/>
              </a:lnSpc>
            </a:pPr>
            <a:r>
              <a:rPr lang="en-US" altLang="ko-KR" sz="1100" dirty="0">
                <a:solidFill>
                  <a:schemeClr val="tx1"/>
                </a:solidFill>
                <a:latin typeface="Arial" charset="0"/>
                <a:ea typeface="굴림체" pitchFamily="49" charset="-127"/>
              </a:rPr>
              <a:t>③ Check the motor rotating pulse input upon Fan Motor</a:t>
            </a:r>
          </a:p>
          <a:p>
            <a:pPr eaLnBrk="1" hangingPunct="1">
              <a:lnSpc>
                <a:spcPct val="120000"/>
              </a:lnSpc>
            </a:pPr>
            <a:r>
              <a:rPr lang="en-US" altLang="ko-KR" sz="1100" dirty="0">
                <a:solidFill>
                  <a:schemeClr val="tx1"/>
                </a:solidFill>
                <a:latin typeface="Arial" charset="0"/>
                <a:ea typeface="굴림체" pitchFamily="49" charset="-127"/>
              </a:rPr>
              <a:t>    operation. (Refer to Fan-Motor Circuit in this manual)</a:t>
            </a:r>
          </a:p>
        </p:txBody>
      </p:sp>
      <p:sp>
        <p:nvSpPr>
          <p:cNvPr id="130072" name="직사각형 35"/>
          <p:cNvSpPr>
            <a:spLocks noChangeArrowheads="1"/>
          </p:cNvSpPr>
          <p:nvPr/>
        </p:nvSpPr>
        <p:spPr bwMode="auto">
          <a:xfrm>
            <a:off x="3009900" y="1962150"/>
            <a:ext cx="2795588" cy="1260475"/>
          </a:xfrm>
          <a:prstGeom prst="rect">
            <a:avLst/>
          </a:prstGeom>
          <a:noFill/>
          <a:ln w="12700" algn="ctr">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21" name="슬라이드 번호 개체 틀 16"/>
          <p:cNvSpPr>
            <a:spLocks noGrp="1"/>
          </p:cNvSpPr>
          <p:nvPr>
            <p:ph type="sldNum" sz="quarter" idx="12"/>
          </p:nvPr>
        </p:nvSpPr>
        <p:spPr>
          <a:xfrm>
            <a:off x="6553200" y="6472238"/>
            <a:ext cx="2133600" cy="265112"/>
          </a:xfrm>
        </p:spPr>
        <p:txBody>
          <a:bodyPr anchor="b"/>
          <a:lstStyle/>
          <a:p>
            <a:pPr>
              <a:defRPr/>
            </a:pPr>
            <a:fld id="{5300A1BC-D652-4EBC-94C9-D35FCA71E748}" type="slidenum">
              <a:rPr lang="en-US" altLang="ko-KR" smtClean="0"/>
              <a:pPr>
                <a:defRPr/>
              </a:pPr>
              <a:t>175</a:t>
            </a:fld>
            <a:endParaRPr lang="en-US" altLang="ko-KR" dirty="0"/>
          </a:p>
        </p:txBody>
      </p:sp>
      <p:sp>
        <p:nvSpPr>
          <p:cNvPr id="23" name="Rectangle 3"/>
          <p:cNvSpPr>
            <a:spLocks noChangeArrowheads="1"/>
          </p:cNvSpPr>
          <p:nvPr/>
        </p:nvSpPr>
        <p:spPr bwMode="auto">
          <a:xfrm>
            <a:off x="762000" y="938213"/>
            <a:ext cx="82184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5-2-3. </a:t>
            </a:r>
            <a:r>
              <a:rPr lang="en-US" altLang="ko-KR" sz="1800" dirty="0">
                <a:solidFill>
                  <a:srgbClr val="006699"/>
                </a:solidFill>
                <a:latin typeface="Arial Black" pitchFamily="34" charset="0"/>
              </a:rPr>
              <a:t>When the C-Fan does not operate </a:t>
            </a:r>
            <a:r>
              <a:rPr lang="en-US" altLang="ko-KR" sz="1400" dirty="0">
                <a:solidFill>
                  <a:srgbClr val="006699"/>
                </a:solidFill>
                <a:latin typeface="Arial Black" pitchFamily="34" charset="0"/>
              </a:rPr>
              <a:t>(Applies to Models with C-Fan)</a:t>
            </a:r>
          </a:p>
        </p:txBody>
      </p:sp>
      <p:sp>
        <p:nvSpPr>
          <p:cNvPr id="24"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25"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732472766"/>
      </p:ext>
    </p:extLst>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658813" y="14763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1075" name="Rectangle 3"/>
          <p:cNvSpPr>
            <a:spLocks noChangeArrowheads="1"/>
          </p:cNvSpPr>
          <p:nvPr/>
        </p:nvSpPr>
        <p:spPr bwMode="auto">
          <a:xfrm>
            <a:off x="735013" y="944563"/>
            <a:ext cx="64531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1076" name="AutoShape 2"/>
          <p:cNvSpPr>
            <a:spLocks noChangeArrowheads="1"/>
          </p:cNvSpPr>
          <p:nvPr/>
        </p:nvSpPr>
        <p:spPr bwMode="auto">
          <a:xfrm>
            <a:off x="3586163" y="287337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77" name="Text Box 3"/>
          <p:cNvSpPr txBox="1">
            <a:spLocks noChangeArrowheads="1"/>
          </p:cNvSpPr>
          <p:nvPr/>
        </p:nvSpPr>
        <p:spPr bwMode="auto">
          <a:xfrm>
            <a:off x="4078288" y="2917825"/>
            <a:ext cx="5318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31078" name="Line 4"/>
          <p:cNvSpPr>
            <a:spLocks noChangeShapeType="1"/>
          </p:cNvSpPr>
          <p:nvPr/>
        </p:nvSpPr>
        <p:spPr bwMode="auto">
          <a:xfrm>
            <a:off x="4340225" y="414972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79" name="AutoShape 5"/>
          <p:cNvSpPr>
            <a:spLocks noChangeArrowheads="1"/>
          </p:cNvSpPr>
          <p:nvPr/>
        </p:nvSpPr>
        <p:spPr bwMode="auto">
          <a:xfrm>
            <a:off x="3048000" y="431641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0" name="Rectangle 6"/>
          <p:cNvSpPr>
            <a:spLocks noChangeArrowheads="1"/>
          </p:cNvSpPr>
          <p:nvPr/>
        </p:nvSpPr>
        <p:spPr bwMode="auto">
          <a:xfrm>
            <a:off x="3346450" y="4422775"/>
            <a:ext cx="20208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Defrost Sensor is normal?</a:t>
            </a:r>
          </a:p>
          <a:p>
            <a:pPr algn="ctr" eaLnBrk="1" hangingPunct="1">
              <a:lnSpc>
                <a:spcPct val="70000"/>
              </a:lnSpc>
              <a:spcBef>
                <a:spcPct val="20000"/>
              </a:spcBef>
            </a:pPr>
            <a:r>
              <a:rPr lang="en-US" altLang="ko-KR" sz="1200" b="1">
                <a:latin typeface="Arial" charset="0"/>
              </a:rPr>
              <a:t>(Check it with Self-Diagnosis</a:t>
            </a:r>
          </a:p>
        </p:txBody>
      </p:sp>
      <p:sp>
        <p:nvSpPr>
          <p:cNvPr id="131081" name="Line 7"/>
          <p:cNvSpPr>
            <a:spLocks noChangeShapeType="1"/>
          </p:cNvSpPr>
          <p:nvPr/>
        </p:nvSpPr>
        <p:spPr bwMode="auto">
          <a:xfrm flipH="1">
            <a:off x="4340225" y="5081588"/>
            <a:ext cx="0" cy="9064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82" name="Text Box 11"/>
          <p:cNvSpPr txBox="1">
            <a:spLocks noChangeArrowheads="1"/>
          </p:cNvSpPr>
          <p:nvPr/>
        </p:nvSpPr>
        <p:spPr bwMode="auto">
          <a:xfrm>
            <a:off x="4376738" y="5310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1083" name="Rectangle 12"/>
          <p:cNvSpPr>
            <a:spLocks noChangeArrowheads="1"/>
          </p:cNvSpPr>
          <p:nvPr/>
        </p:nvSpPr>
        <p:spPr bwMode="auto">
          <a:xfrm>
            <a:off x="6467475" y="4546600"/>
            <a:ext cx="2374900" cy="2873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4" name="Line 13"/>
          <p:cNvSpPr>
            <a:spLocks noChangeShapeType="1"/>
          </p:cNvSpPr>
          <p:nvPr/>
        </p:nvSpPr>
        <p:spPr bwMode="auto">
          <a:xfrm>
            <a:off x="5632450" y="46942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85" name="Rectangle 14"/>
          <p:cNvSpPr>
            <a:spLocks noChangeArrowheads="1"/>
          </p:cNvSpPr>
          <p:nvPr/>
        </p:nvSpPr>
        <p:spPr bwMode="auto">
          <a:xfrm>
            <a:off x="6481763" y="4546600"/>
            <a:ext cx="23637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the Sensor</a:t>
            </a:r>
          </a:p>
        </p:txBody>
      </p:sp>
      <p:sp>
        <p:nvSpPr>
          <p:cNvPr id="131086" name="Text Box 15"/>
          <p:cNvSpPr txBox="1">
            <a:spLocks noChangeArrowheads="1"/>
          </p:cNvSpPr>
          <p:nvPr/>
        </p:nvSpPr>
        <p:spPr bwMode="auto">
          <a:xfrm>
            <a:off x="5459413" y="44592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1087" name="Rectangle 8"/>
          <p:cNvSpPr>
            <a:spLocks noChangeArrowheads="1"/>
          </p:cNvSpPr>
          <p:nvPr/>
        </p:nvSpPr>
        <p:spPr bwMode="auto">
          <a:xfrm>
            <a:off x="5780088" y="2168525"/>
            <a:ext cx="321310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176213" indent="-17621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a:latin typeface="Arial" charset="0"/>
                <a:ea typeface="돋움체" pitchFamily="49" charset="-127"/>
              </a:rPr>
              <a:t>☞ When checking with the Self Diagnosis</a:t>
            </a:r>
          </a:p>
        </p:txBody>
      </p:sp>
      <p:sp>
        <p:nvSpPr>
          <p:cNvPr id="131088" name="AutoShape 5"/>
          <p:cNvSpPr>
            <a:spLocks noChangeArrowheads="1"/>
          </p:cNvSpPr>
          <p:nvPr/>
        </p:nvSpPr>
        <p:spPr bwMode="auto">
          <a:xfrm>
            <a:off x="3048000" y="340201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9" name="Rectangle 6"/>
          <p:cNvSpPr>
            <a:spLocks noChangeArrowheads="1"/>
          </p:cNvSpPr>
          <p:nvPr/>
        </p:nvSpPr>
        <p:spPr bwMode="auto">
          <a:xfrm>
            <a:off x="3560763" y="3590925"/>
            <a:ext cx="1562100"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All Defrost Heaters</a:t>
            </a:r>
          </a:p>
          <a:p>
            <a:pPr algn="ctr" eaLnBrk="1" hangingPunct="1">
              <a:lnSpc>
                <a:spcPct val="70000"/>
              </a:lnSpc>
              <a:spcBef>
                <a:spcPct val="20000"/>
              </a:spcBef>
            </a:pPr>
            <a:r>
              <a:rPr lang="en-US" altLang="ko-KR" sz="1200" b="1">
                <a:latin typeface="Arial" charset="0"/>
              </a:rPr>
              <a:t>are normal?</a:t>
            </a:r>
          </a:p>
        </p:txBody>
      </p:sp>
      <p:sp>
        <p:nvSpPr>
          <p:cNvPr id="131090" name="Rectangle 12"/>
          <p:cNvSpPr>
            <a:spLocks noChangeArrowheads="1"/>
          </p:cNvSpPr>
          <p:nvPr/>
        </p:nvSpPr>
        <p:spPr bwMode="auto">
          <a:xfrm>
            <a:off x="6467475" y="3587750"/>
            <a:ext cx="2374900" cy="4318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91" name="Line 13"/>
          <p:cNvSpPr>
            <a:spLocks noChangeShapeType="1"/>
          </p:cNvSpPr>
          <p:nvPr/>
        </p:nvSpPr>
        <p:spPr bwMode="auto">
          <a:xfrm>
            <a:off x="5632450" y="3779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92" name="Rectangle 14"/>
          <p:cNvSpPr>
            <a:spLocks noChangeArrowheads="1"/>
          </p:cNvSpPr>
          <p:nvPr/>
        </p:nvSpPr>
        <p:spPr bwMode="auto">
          <a:xfrm>
            <a:off x="6446838" y="3560763"/>
            <a:ext cx="2398712"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b="1">
                <a:latin typeface="Arial" charset="0"/>
                <a:ea typeface="바탕" pitchFamily="18" charset="-127"/>
                <a:cs typeface="Arial" charset="0"/>
              </a:rPr>
              <a:t>Check Bimetal, Heater</a:t>
            </a:r>
          </a:p>
          <a:p>
            <a:pPr eaLnBrk="1" hangingPunct="1"/>
            <a:r>
              <a:rPr lang="en-US" altLang="ko-KR" sz="1200" b="1">
                <a:latin typeface="Arial" charset="0"/>
                <a:ea typeface="바탕" pitchFamily="18" charset="-127"/>
                <a:cs typeface="Arial" charset="0"/>
              </a:rPr>
              <a:t>Continuity or Wire Connection</a:t>
            </a:r>
          </a:p>
        </p:txBody>
      </p:sp>
      <p:sp>
        <p:nvSpPr>
          <p:cNvPr id="131093" name="Text Box 15"/>
          <p:cNvSpPr txBox="1">
            <a:spLocks noChangeArrowheads="1"/>
          </p:cNvSpPr>
          <p:nvPr/>
        </p:nvSpPr>
        <p:spPr bwMode="auto">
          <a:xfrm>
            <a:off x="5459413" y="35448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1094" name="Line 4"/>
          <p:cNvSpPr>
            <a:spLocks noChangeShapeType="1"/>
          </p:cNvSpPr>
          <p:nvPr/>
        </p:nvSpPr>
        <p:spPr bwMode="auto">
          <a:xfrm>
            <a:off x="4340225" y="323532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95" name="Text Box 11"/>
          <p:cNvSpPr txBox="1">
            <a:spLocks noChangeArrowheads="1"/>
          </p:cNvSpPr>
          <p:nvPr/>
        </p:nvSpPr>
        <p:spPr bwMode="auto">
          <a:xfrm>
            <a:off x="4376738" y="41005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1096" name="Rectangle 8"/>
          <p:cNvSpPr>
            <a:spLocks noChangeArrowheads="1"/>
          </p:cNvSpPr>
          <p:nvPr/>
        </p:nvSpPr>
        <p:spPr bwMode="auto">
          <a:xfrm>
            <a:off x="800100" y="1516063"/>
            <a:ext cx="80454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 When there is a trouble in defrosting, select the Self-Diagnosis function before turning off the unit.</a:t>
            </a:r>
          </a:p>
          <a:p>
            <a:pPr eaLnBrk="1" hangingPunct="1"/>
            <a:r>
              <a:rPr lang="en-US" altLang="ko-KR" sz="1300" dirty="0">
                <a:latin typeface="Arial" charset="0"/>
                <a:ea typeface="돋움체" pitchFamily="49" charset="-127"/>
              </a:rPr>
              <a:t>   And, check if there is any defect in the Defrost Heater. If not, plug out the unit and do the Trouble-Shooting.</a:t>
            </a:r>
          </a:p>
          <a:p>
            <a:pPr eaLnBrk="1" hangingPunct="1"/>
            <a:r>
              <a:rPr lang="en-US" altLang="ko-KR" sz="1300" dirty="0">
                <a:latin typeface="Arial" charset="0"/>
                <a:ea typeface="돋움체" pitchFamily="49" charset="-127"/>
              </a:rPr>
              <a:t>   (Refer to the Self-Diagnosis function and check the details)</a:t>
            </a:r>
            <a:endParaRPr lang="en-US" altLang="ko-KR" sz="1400" dirty="0">
              <a:latin typeface="Arial" charset="0"/>
              <a:ea typeface="돋움체" pitchFamily="49" charset="-127"/>
            </a:endParaRPr>
          </a:p>
        </p:txBody>
      </p:sp>
      <p:sp>
        <p:nvSpPr>
          <p:cNvPr id="131097" name="Line 31"/>
          <p:cNvSpPr>
            <a:spLocks noChangeShapeType="1"/>
          </p:cNvSpPr>
          <p:nvPr/>
        </p:nvSpPr>
        <p:spPr bwMode="auto">
          <a:xfrm>
            <a:off x="2686050" y="3767138"/>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78" name="Group 105"/>
          <p:cNvGraphicFramePr>
            <a:graphicFrameLocks noGrp="1"/>
          </p:cNvGraphicFramePr>
          <p:nvPr>
            <p:extLst/>
          </p:nvPr>
        </p:nvGraphicFramePr>
        <p:xfrm>
          <a:off x="179388" y="2790825"/>
          <a:ext cx="2711450" cy="1096963"/>
        </p:xfrm>
        <a:graphic>
          <a:graphicData uri="http://schemas.openxmlformats.org/drawingml/2006/table">
            <a:tbl>
              <a:tblPr/>
              <a:tblGrid>
                <a:gridCol w="2711450">
                  <a:extLst>
                    <a:ext uri="{9D8B030D-6E8A-4147-A177-3AD203B41FA5}">
                      <a16:colId xmlns:a16="http://schemas.microsoft.com/office/drawing/2014/main" val="20000"/>
                    </a:ext>
                  </a:extLst>
                </a:gridCol>
              </a:tblGrid>
              <a:tr h="109696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Heater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Resistance between CN72 #3 (WHT) ↔CN72 #1 (BLK) should be 260 ohm ± 10%.</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(Bimetal / Thermal Fuse / Heater Defect)</a:t>
                      </a:r>
                    </a:p>
                  </a:txBody>
                  <a:tcPr marT="45656" marB="456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1104" name="Line 123"/>
          <p:cNvSpPr>
            <a:spLocks noChangeShapeType="1"/>
          </p:cNvSpPr>
          <p:nvPr/>
        </p:nvSpPr>
        <p:spPr bwMode="auto">
          <a:xfrm>
            <a:off x="2686050" y="4545013"/>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80" name="Group 135"/>
          <p:cNvGraphicFramePr>
            <a:graphicFrameLocks noGrp="1"/>
          </p:cNvGraphicFramePr>
          <p:nvPr>
            <p:extLst/>
          </p:nvPr>
        </p:nvGraphicFramePr>
        <p:xfrm>
          <a:off x="179388" y="3970338"/>
          <a:ext cx="2711450" cy="708025"/>
        </p:xfrm>
        <a:graphic>
          <a:graphicData uri="http://schemas.openxmlformats.org/drawingml/2006/table">
            <a:tbl>
              <a:tblPr/>
              <a:tblGrid>
                <a:gridCol w="2711450">
                  <a:extLst>
                    <a:ext uri="{9D8B030D-6E8A-4147-A177-3AD203B41FA5}">
                      <a16:colId xmlns:a16="http://schemas.microsoft.com/office/drawing/2014/main" val="20000"/>
                    </a:ext>
                  </a:extLst>
                </a:gridCol>
              </a:tblGrid>
              <a:tr h="708025">
                <a:tc>
                  <a:txBody>
                    <a:bodyPr/>
                    <a:lstStyle/>
                    <a:p>
                      <a:pPr algn="l"/>
                      <a:r>
                        <a:rPr lang="en-US" altLang="ko-KR" sz="1000" baseline="0" dirty="0" smtClean="0">
                          <a:latin typeface="Arial" pitchFamily="34" charset="0"/>
                          <a:cs typeface="Arial" pitchFamily="34" charset="0"/>
                        </a:rPr>
                        <a:t>** Sensor Resistance Reading Location **</a:t>
                      </a:r>
                    </a:p>
                    <a:p>
                      <a:pPr algn="l"/>
                      <a:r>
                        <a:rPr lang="en-US" altLang="ko-KR" sz="1000" baseline="0" dirty="0" smtClean="0">
                          <a:latin typeface="Arial" pitchFamily="34" charset="0"/>
                          <a:cs typeface="Arial" pitchFamily="34" charset="0"/>
                        </a:rPr>
                        <a:t>F-DEF : Between CN1 #8 (PRP) ↔ CN1 #7 (W/GRY)</a:t>
                      </a:r>
                    </a:p>
                    <a:p>
                      <a:pPr algn="l"/>
                      <a:r>
                        <a:rPr lang="en-US" altLang="ko-KR" sz="1000" baseline="0" dirty="0" smtClean="0">
                          <a:latin typeface="Arial" pitchFamily="34" charset="0"/>
                          <a:cs typeface="Arial" pitchFamily="34" charset="0"/>
                        </a:rPr>
                        <a:t>** 0Ω : Short / ∞Ω : Open</a:t>
                      </a: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1111" name="Line 200"/>
          <p:cNvSpPr>
            <a:spLocks noChangeShapeType="1"/>
          </p:cNvSpPr>
          <p:nvPr/>
        </p:nvSpPr>
        <p:spPr bwMode="auto">
          <a:xfrm>
            <a:off x="2686050" y="5372100"/>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112" name="Line 201"/>
          <p:cNvSpPr>
            <a:spLocks noChangeShapeType="1"/>
          </p:cNvSpPr>
          <p:nvPr/>
        </p:nvSpPr>
        <p:spPr bwMode="auto">
          <a:xfrm flipH="1" flipV="1">
            <a:off x="3065463" y="4552950"/>
            <a:ext cx="0" cy="80010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83" name="Group 234"/>
          <p:cNvGraphicFramePr>
            <a:graphicFrameLocks noGrp="1"/>
          </p:cNvGraphicFramePr>
          <p:nvPr/>
        </p:nvGraphicFramePr>
        <p:xfrm>
          <a:off x="217488" y="4765675"/>
          <a:ext cx="2533650" cy="1795464"/>
        </p:xfrm>
        <a:graphic>
          <a:graphicData uri="http://schemas.openxmlformats.org/drawingml/2006/table">
            <a:tbl>
              <a:tblPr/>
              <a:tblGrid>
                <a:gridCol w="503237">
                  <a:extLst>
                    <a:ext uri="{9D8B030D-6E8A-4147-A177-3AD203B41FA5}">
                      <a16:colId xmlns:a16="http://schemas.microsoft.com/office/drawing/2014/main" val="20000"/>
                    </a:ext>
                  </a:extLst>
                </a:gridCol>
                <a:gridCol w="649288">
                  <a:extLst>
                    <a:ext uri="{9D8B030D-6E8A-4147-A177-3AD203B41FA5}">
                      <a16:colId xmlns:a16="http://schemas.microsoft.com/office/drawing/2014/main" val="20001"/>
                    </a:ext>
                  </a:extLst>
                </a:gridCol>
                <a:gridCol w="1381125">
                  <a:extLst>
                    <a:ext uri="{9D8B030D-6E8A-4147-A177-3AD203B41FA5}">
                      <a16:colId xmlns:a16="http://schemas.microsoft.com/office/drawing/2014/main" val="20002"/>
                    </a:ext>
                  </a:extLst>
                </a:gridCol>
              </a:tblGrid>
              <a:tr h="224433">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Temp vs. Resistance Table</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4.22㏀</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7">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For more</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detail data,</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refer to</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DATA1. Temp</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Table</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6.05㏀</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2"/>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8.87㏀</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3"/>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13.29㏀</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4"/>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20.42㏀</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5"/>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32.23㏀</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6"/>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52.41㏀</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7"/>
                  </a:ext>
                </a:extLst>
              </a:tr>
            </a:tbl>
          </a:graphicData>
        </a:graphic>
      </p:graphicFrame>
      <p:sp>
        <p:nvSpPr>
          <p:cNvPr id="131144" name="Rectangle 12"/>
          <p:cNvSpPr>
            <a:spLocks noChangeArrowheads="1"/>
          </p:cNvSpPr>
          <p:nvPr/>
        </p:nvSpPr>
        <p:spPr bwMode="auto">
          <a:xfrm>
            <a:off x="6838950" y="4875213"/>
            <a:ext cx="2003425" cy="2476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145" name="Rectangle 14"/>
          <p:cNvSpPr>
            <a:spLocks noChangeArrowheads="1"/>
          </p:cNvSpPr>
          <p:nvPr/>
        </p:nvSpPr>
        <p:spPr bwMode="auto">
          <a:xfrm>
            <a:off x="6853238" y="4875213"/>
            <a:ext cx="19716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Refer to Self-Diagnosis</a:t>
            </a:r>
          </a:p>
        </p:txBody>
      </p:sp>
      <p:sp>
        <p:nvSpPr>
          <p:cNvPr id="36" name="슬라이드 번호 개체 틀 16"/>
          <p:cNvSpPr>
            <a:spLocks noGrp="1"/>
          </p:cNvSpPr>
          <p:nvPr>
            <p:ph type="sldNum" sz="quarter" idx="12"/>
          </p:nvPr>
        </p:nvSpPr>
        <p:spPr>
          <a:xfrm>
            <a:off x="6553200" y="6472238"/>
            <a:ext cx="2133600" cy="265112"/>
          </a:xfrm>
        </p:spPr>
        <p:txBody>
          <a:bodyPr anchor="b"/>
          <a:lstStyle/>
          <a:p>
            <a:pPr>
              <a:defRPr/>
            </a:pPr>
            <a:fld id="{E5B06530-3B16-40A1-ADBC-55C420C8EB57}" type="slidenum">
              <a:rPr lang="en-US" altLang="ko-KR" smtClean="0"/>
              <a:pPr>
                <a:defRPr/>
              </a:pPr>
              <a:t>176</a:t>
            </a:fld>
            <a:endParaRPr lang="en-US" altLang="ko-KR" dirty="0"/>
          </a:p>
        </p:txBody>
      </p:sp>
      <p:sp>
        <p:nvSpPr>
          <p:cNvPr id="37"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pic>
        <p:nvPicPr>
          <p:cNvPr id="3" name="그림 2"/>
          <p:cNvPicPr>
            <a:picLocks noChangeAspect="1"/>
          </p:cNvPicPr>
          <p:nvPr/>
        </p:nvPicPr>
        <p:blipFill>
          <a:blip r:embed="rId2"/>
          <a:stretch>
            <a:fillRect/>
          </a:stretch>
        </p:blipFill>
        <p:spPr>
          <a:xfrm>
            <a:off x="6905625" y="2499519"/>
            <a:ext cx="714375" cy="628650"/>
          </a:xfrm>
          <a:prstGeom prst="rect">
            <a:avLst/>
          </a:prstGeom>
        </p:spPr>
      </p:pic>
    </p:spTree>
    <p:extLst>
      <p:ext uri="{BB962C8B-B14F-4D97-AF65-F5344CB8AC3E}">
        <p14:creationId xmlns:p14="http://schemas.microsoft.com/office/powerpoint/2010/main" val="1392853945"/>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2"/>
          <p:cNvSpPr txBox="1">
            <a:spLocks noChangeArrowheads="1"/>
          </p:cNvSpPr>
          <p:nvPr/>
        </p:nvSpPr>
        <p:spPr bwMode="auto">
          <a:xfrm>
            <a:off x="733425" y="149225"/>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2099" name="Rectangle 3"/>
          <p:cNvSpPr>
            <a:spLocks noChangeArrowheads="1"/>
          </p:cNvSpPr>
          <p:nvPr/>
        </p:nvSpPr>
        <p:spPr bwMode="auto">
          <a:xfrm>
            <a:off x="809625" y="946150"/>
            <a:ext cx="6453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2100" name="Line 200"/>
          <p:cNvSpPr>
            <a:spLocks noChangeShapeType="1"/>
          </p:cNvSpPr>
          <p:nvPr/>
        </p:nvSpPr>
        <p:spPr bwMode="auto">
          <a:xfrm>
            <a:off x="3049588" y="2617788"/>
            <a:ext cx="388937"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1" name="Line 7"/>
          <p:cNvSpPr>
            <a:spLocks noChangeShapeType="1"/>
          </p:cNvSpPr>
          <p:nvPr/>
        </p:nvSpPr>
        <p:spPr bwMode="auto">
          <a:xfrm flipH="1">
            <a:off x="4414838" y="1330325"/>
            <a:ext cx="0" cy="9064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2" name="AutoShape 8"/>
          <p:cNvSpPr>
            <a:spLocks noChangeArrowheads="1"/>
          </p:cNvSpPr>
          <p:nvPr/>
        </p:nvSpPr>
        <p:spPr bwMode="auto">
          <a:xfrm>
            <a:off x="3122613" y="2246313"/>
            <a:ext cx="2584450" cy="7429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03" name="Line 10"/>
          <p:cNvSpPr>
            <a:spLocks noChangeShapeType="1"/>
          </p:cNvSpPr>
          <p:nvPr/>
        </p:nvSpPr>
        <p:spPr bwMode="auto">
          <a:xfrm>
            <a:off x="4414838" y="2989263"/>
            <a:ext cx="0" cy="109537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4" name="Text Box 11"/>
          <p:cNvSpPr txBox="1">
            <a:spLocks noChangeArrowheads="1"/>
          </p:cNvSpPr>
          <p:nvPr/>
        </p:nvSpPr>
        <p:spPr bwMode="auto">
          <a:xfrm>
            <a:off x="4451350" y="15589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05" name="Rectangle 17"/>
          <p:cNvSpPr>
            <a:spLocks noChangeArrowheads="1"/>
          </p:cNvSpPr>
          <p:nvPr/>
        </p:nvSpPr>
        <p:spPr bwMode="auto">
          <a:xfrm>
            <a:off x="6542088" y="24558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06" name="Line 18"/>
          <p:cNvSpPr>
            <a:spLocks noChangeShapeType="1"/>
          </p:cNvSpPr>
          <p:nvPr/>
        </p:nvSpPr>
        <p:spPr bwMode="auto">
          <a:xfrm>
            <a:off x="5707063" y="26177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7" name="Rectangle 19"/>
          <p:cNvSpPr>
            <a:spLocks noChangeArrowheads="1"/>
          </p:cNvSpPr>
          <p:nvPr/>
        </p:nvSpPr>
        <p:spPr bwMode="auto">
          <a:xfrm>
            <a:off x="6553200" y="24765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Forced Operation for a while</a:t>
            </a:r>
          </a:p>
        </p:txBody>
      </p:sp>
      <p:sp>
        <p:nvSpPr>
          <p:cNvPr id="132108" name="Text Box 20"/>
          <p:cNvSpPr txBox="1">
            <a:spLocks noChangeArrowheads="1"/>
          </p:cNvSpPr>
          <p:nvPr/>
        </p:nvSpPr>
        <p:spPr bwMode="auto">
          <a:xfrm>
            <a:off x="5534025" y="2382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2109" name="Rectangle 57"/>
          <p:cNvSpPr>
            <a:spLocks noChangeArrowheads="1"/>
          </p:cNvSpPr>
          <p:nvPr/>
        </p:nvSpPr>
        <p:spPr bwMode="auto">
          <a:xfrm>
            <a:off x="3400425" y="2301875"/>
            <a:ext cx="21844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Sensor </a:t>
            </a:r>
            <a:br>
              <a:rPr lang="en-US" altLang="ko-KR" sz="1200" b="1" dirty="0">
                <a:latin typeface="Arial" charset="0"/>
              </a:rPr>
            </a:br>
            <a:r>
              <a:rPr lang="en-US" altLang="ko-KR" sz="1200" b="1" dirty="0">
                <a:latin typeface="Arial" charset="0"/>
              </a:rPr>
              <a:t>Temperature Value</a:t>
            </a:r>
          </a:p>
          <a:p>
            <a:pPr algn="ctr" eaLnBrk="1" hangingPunct="1">
              <a:lnSpc>
                <a:spcPct val="80000"/>
              </a:lnSpc>
              <a:spcBef>
                <a:spcPct val="20000"/>
              </a:spcBef>
            </a:pPr>
            <a:r>
              <a:rPr lang="en-US" altLang="ko-KR" sz="1200" b="1" dirty="0">
                <a:latin typeface="Arial" charset="0"/>
              </a:rPr>
              <a:t>is lower than 8℃.</a:t>
            </a:r>
          </a:p>
        </p:txBody>
      </p:sp>
      <p:sp>
        <p:nvSpPr>
          <p:cNvPr id="132110" name="Text Box 63"/>
          <p:cNvSpPr txBox="1">
            <a:spLocks noChangeArrowheads="1"/>
          </p:cNvSpPr>
          <p:nvPr/>
        </p:nvSpPr>
        <p:spPr bwMode="auto">
          <a:xfrm>
            <a:off x="4451350" y="29987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11" name="Line 200"/>
          <p:cNvSpPr>
            <a:spLocks noChangeShapeType="1"/>
          </p:cNvSpPr>
          <p:nvPr/>
        </p:nvSpPr>
        <p:spPr bwMode="auto">
          <a:xfrm>
            <a:off x="2651125" y="3192463"/>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2" name="Line 201"/>
          <p:cNvSpPr>
            <a:spLocks noChangeShapeType="1"/>
          </p:cNvSpPr>
          <p:nvPr/>
        </p:nvSpPr>
        <p:spPr bwMode="auto">
          <a:xfrm flipH="1" flipV="1">
            <a:off x="3030538" y="2601913"/>
            <a:ext cx="0" cy="576262"/>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3" name="Line 30"/>
          <p:cNvSpPr>
            <a:spLocks noChangeShapeType="1"/>
          </p:cNvSpPr>
          <p:nvPr/>
        </p:nvSpPr>
        <p:spPr bwMode="auto">
          <a:xfrm>
            <a:off x="7734300" y="2803525"/>
            <a:ext cx="0" cy="4794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2114" name="Line 31"/>
          <p:cNvSpPr>
            <a:spLocks noChangeShapeType="1"/>
          </p:cNvSpPr>
          <p:nvPr/>
        </p:nvSpPr>
        <p:spPr bwMode="auto">
          <a:xfrm flipH="1">
            <a:off x="4495800" y="3282950"/>
            <a:ext cx="3238500"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2115" name="Line 55"/>
          <p:cNvSpPr>
            <a:spLocks noChangeShapeType="1"/>
          </p:cNvSpPr>
          <p:nvPr/>
        </p:nvSpPr>
        <p:spPr bwMode="auto">
          <a:xfrm>
            <a:off x="2733675" y="4202113"/>
            <a:ext cx="552450"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6" name="Rectangle 74"/>
          <p:cNvSpPr>
            <a:spLocks noChangeArrowheads="1"/>
          </p:cNvSpPr>
          <p:nvPr/>
        </p:nvSpPr>
        <p:spPr bwMode="auto">
          <a:xfrm>
            <a:off x="3221038" y="4071938"/>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17" name="Rectangle 75"/>
          <p:cNvSpPr>
            <a:spLocks noChangeArrowheads="1"/>
          </p:cNvSpPr>
          <p:nvPr/>
        </p:nvSpPr>
        <p:spPr bwMode="auto">
          <a:xfrm>
            <a:off x="3232150" y="4092575"/>
            <a:ext cx="23637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Do Forced Defrost</a:t>
            </a:r>
          </a:p>
        </p:txBody>
      </p:sp>
      <p:sp>
        <p:nvSpPr>
          <p:cNvPr id="132118" name="AutoShape 83"/>
          <p:cNvSpPr>
            <a:spLocks noChangeArrowheads="1"/>
          </p:cNvSpPr>
          <p:nvPr/>
        </p:nvSpPr>
        <p:spPr bwMode="auto">
          <a:xfrm>
            <a:off x="3122613" y="4992688"/>
            <a:ext cx="2584450" cy="6064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19" name="Rectangle 84"/>
          <p:cNvSpPr>
            <a:spLocks noChangeArrowheads="1"/>
          </p:cNvSpPr>
          <p:nvPr/>
        </p:nvSpPr>
        <p:spPr bwMode="auto">
          <a:xfrm>
            <a:off x="3621088" y="5072063"/>
            <a:ext cx="1587500"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Power is applied to</a:t>
            </a:r>
          </a:p>
          <a:p>
            <a:pPr algn="ctr" eaLnBrk="1" hangingPunct="1">
              <a:lnSpc>
                <a:spcPct val="70000"/>
              </a:lnSpc>
              <a:spcBef>
                <a:spcPct val="20000"/>
              </a:spcBef>
            </a:pPr>
            <a:r>
              <a:rPr lang="en-US" altLang="ko-KR" sz="1200" b="1">
                <a:latin typeface="Arial" charset="0"/>
              </a:rPr>
              <a:t>F-Defrost Heater.</a:t>
            </a:r>
          </a:p>
        </p:txBody>
      </p:sp>
      <p:sp>
        <p:nvSpPr>
          <p:cNvPr id="132120" name="Line 85"/>
          <p:cNvSpPr>
            <a:spLocks noChangeShapeType="1"/>
          </p:cNvSpPr>
          <p:nvPr/>
        </p:nvSpPr>
        <p:spPr bwMode="auto">
          <a:xfrm>
            <a:off x="4414838" y="5600700"/>
            <a:ext cx="0" cy="5794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1" name="Line 88"/>
          <p:cNvSpPr>
            <a:spLocks noChangeShapeType="1"/>
          </p:cNvSpPr>
          <p:nvPr/>
        </p:nvSpPr>
        <p:spPr bwMode="auto">
          <a:xfrm>
            <a:off x="5707063" y="5294313"/>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2" name="Text Box 90"/>
          <p:cNvSpPr txBox="1">
            <a:spLocks noChangeArrowheads="1"/>
          </p:cNvSpPr>
          <p:nvPr/>
        </p:nvSpPr>
        <p:spPr bwMode="auto">
          <a:xfrm>
            <a:off x="5534025" y="50593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2123" name="Line 91"/>
          <p:cNvSpPr>
            <a:spLocks noChangeShapeType="1"/>
          </p:cNvSpPr>
          <p:nvPr/>
        </p:nvSpPr>
        <p:spPr bwMode="auto">
          <a:xfrm>
            <a:off x="4414838" y="4349750"/>
            <a:ext cx="0" cy="6302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4" name="Text Box 118"/>
          <p:cNvSpPr txBox="1">
            <a:spLocks noChangeArrowheads="1"/>
          </p:cNvSpPr>
          <p:nvPr/>
        </p:nvSpPr>
        <p:spPr bwMode="auto">
          <a:xfrm>
            <a:off x="4451350" y="55546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25" name="Line 93"/>
          <p:cNvSpPr>
            <a:spLocks noChangeShapeType="1"/>
          </p:cNvSpPr>
          <p:nvPr/>
        </p:nvSpPr>
        <p:spPr bwMode="auto">
          <a:xfrm>
            <a:off x="6542088" y="5294313"/>
            <a:ext cx="0" cy="1101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graphicFrame>
        <p:nvGraphicFramePr>
          <p:cNvPr id="87" name="Group 135"/>
          <p:cNvGraphicFramePr>
            <a:graphicFrameLocks noGrp="1"/>
          </p:cNvGraphicFramePr>
          <p:nvPr>
            <p:extLst/>
          </p:nvPr>
        </p:nvGraphicFramePr>
        <p:xfrm>
          <a:off x="179388" y="2876550"/>
          <a:ext cx="2711450" cy="792316"/>
        </p:xfrm>
        <a:graphic>
          <a:graphicData uri="http://schemas.openxmlformats.org/drawingml/2006/table">
            <a:tbl>
              <a:tblPr/>
              <a:tblGrid>
                <a:gridCol w="2711450">
                  <a:extLst>
                    <a:ext uri="{9D8B030D-6E8A-4147-A177-3AD203B41FA5}">
                      <a16:colId xmlns:a16="http://schemas.microsoft.com/office/drawing/2014/main" val="20000"/>
                    </a:ext>
                  </a:extLst>
                </a:gridCol>
              </a:tblGrid>
              <a:tr h="79216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Voltage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Between PCB COMMON Ground</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CN1 #8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0V : Short / 5V : Open</a:t>
                      </a:r>
                    </a:p>
                  </a:txBody>
                  <a:tcPr marT="45638" marB="456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graphicFrame>
        <p:nvGraphicFramePr>
          <p:cNvPr id="88" name="Group 73"/>
          <p:cNvGraphicFramePr>
            <a:graphicFrameLocks noGrp="1"/>
          </p:cNvGraphicFramePr>
          <p:nvPr/>
        </p:nvGraphicFramePr>
        <p:xfrm>
          <a:off x="179388" y="3873500"/>
          <a:ext cx="2711450" cy="1432352"/>
        </p:xfrm>
        <a:graphic>
          <a:graphicData uri="http://schemas.openxmlformats.org/drawingml/2006/table">
            <a:tbl>
              <a:tblPr/>
              <a:tblGrid>
                <a:gridCol w="2711450">
                  <a:extLst>
                    <a:ext uri="{9D8B030D-6E8A-4147-A177-3AD203B41FA5}">
                      <a16:colId xmlns:a16="http://schemas.microsoft.com/office/drawing/2014/main" val="20000"/>
                    </a:ext>
                  </a:extLst>
                </a:gridCol>
              </a:tblGrid>
              <a:tr h="143192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After pressing the Freezer and the Fridge buttons simultaneously for 4 seconds, push the Freezer button to enter the Test Mode. And then, when any one of the buttons is pressed twice, the Forced Defrost will start and the relevant LED Lamp will light up on the display panel.</a:t>
                      </a:r>
                    </a:p>
                  </a:txBody>
                  <a:tcPr marT="45616" marB="456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33" name="슬라이드 번호 개체 틀 16"/>
          <p:cNvSpPr>
            <a:spLocks noGrp="1"/>
          </p:cNvSpPr>
          <p:nvPr>
            <p:ph type="sldNum" sz="quarter" idx="12"/>
          </p:nvPr>
        </p:nvSpPr>
        <p:spPr>
          <a:xfrm>
            <a:off x="6553200" y="6472238"/>
            <a:ext cx="2133600" cy="265112"/>
          </a:xfrm>
        </p:spPr>
        <p:txBody>
          <a:bodyPr anchor="b"/>
          <a:lstStyle/>
          <a:p>
            <a:pPr>
              <a:defRPr/>
            </a:pPr>
            <a:fld id="{3B4384B6-F224-4019-9606-8B5E359A472D}" type="slidenum">
              <a:rPr lang="en-US" altLang="ko-KR" smtClean="0"/>
              <a:pPr>
                <a:defRPr/>
              </a:pPr>
              <a:t>177</a:t>
            </a:fld>
            <a:endParaRPr lang="en-US" altLang="ko-KR" dirty="0"/>
          </a:p>
        </p:txBody>
      </p:sp>
      <p:sp>
        <p:nvSpPr>
          <p:cNvPr id="34"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1624542425"/>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ext Box 3"/>
          <p:cNvSpPr txBox="1">
            <a:spLocks noChangeArrowheads="1"/>
          </p:cNvSpPr>
          <p:nvPr/>
        </p:nvSpPr>
        <p:spPr bwMode="auto">
          <a:xfrm>
            <a:off x="625475" y="123825"/>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3123" name="Rectangle 3"/>
          <p:cNvSpPr>
            <a:spLocks noChangeArrowheads="1"/>
          </p:cNvSpPr>
          <p:nvPr/>
        </p:nvSpPr>
        <p:spPr bwMode="auto">
          <a:xfrm>
            <a:off x="701675" y="920750"/>
            <a:ext cx="6453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3124" name="Line 100"/>
          <p:cNvSpPr>
            <a:spLocks noChangeShapeType="1"/>
          </p:cNvSpPr>
          <p:nvPr/>
        </p:nvSpPr>
        <p:spPr bwMode="auto">
          <a:xfrm>
            <a:off x="2360613" y="2260600"/>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25" name="Line 93"/>
          <p:cNvSpPr>
            <a:spLocks noChangeShapeType="1"/>
          </p:cNvSpPr>
          <p:nvPr/>
        </p:nvSpPr>
        <p:spPr bwMode="auto">
          <a:xfrm>
            <a:off x="6434138" y="1362075"/>
            <a:ext cx="0" cy="183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26" name="AutoShape 96"/>
          <p:cNvSpPr>
            <a:spLocks noChangeArrowheads="1"/>
          </p:cNvSpPr>
          <p:nvPr/>
        </p:nvSpPr>
        <p:spPr bwMode="auto">
          <a:xfrm>
            <a:off x="3014663" y="1882775"/>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27" name="Rectangle 97"/>
          <p:cNvSpPr>
            <a:spLocks noChangeArrowheads="1"/>
          </p:cNvSpPr>
          <p:nvPr/>
        </p:nvSpPr>
        <p:spPr bwMode="auto">
          <a:xfrm>
            <a:off x="3252788" y="1985963"/>
            <a:ext cx="2109787"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After heating up</a:t>
            </a:r>
          </a:p>
          <a:p>
            <a:pPr algn="ctr" eaLnBrk="1" hangingPunct="1">
              <a:lnSpc>
                <a:spcPct val="70000"/>
              </a:lnSpc>
              <a:spcBef>
                <a:spcPct val="20000"/>
              </a:spcBef>
            </a:pPr>
            <a:r>
              <a:rPr lang="en-US" altLang="ko-KR" sz="1200" b="1">
                <a:latin typeface="Arial" charset="0"/>
              </a:rPr>
              <a:t>for a while, it goes back to</a:t>
            </a:r>
          </a:p>
          <a:p>
            <a:pPr algn="ctr" eaLnBrk="1" hangingPunct="1">
              <a:lnSpc>
                <a:spcPct val="70000"/>
              </a:lnSpc>
              <a:spcBef>
                <a:spcPct val="20000"/>
              </a:spcBef>
            </a:pPr>
            <a:r>
              <a:rPr lang="en-US" altLang="ko-KR" sz="1200" b="1">
                <a:latin typeface="Arial" charset="0"/>
              </a:rPr>
              <a:t>Cooling Operation</a:t>
            </a:r>
          </a:p>
        </p:txBody>
      </p:sp>
      <p:sp>
        <p:nvSpPr>
          <p:cNvPr id="133128" name="Line 98"/>
          <p:cNvSpPr>
            <a:spLocks noChangeShapeType="1"/>
          </p:cNvSpPr>
          <p:nvPr/>
        </p:nvSpPr>
        <p:spPr bwMode="auto">
          <a:xfrm>
            <a:off x="4306888" y="26511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29" name="Text Box 99"/>
          <p:cNvSpPr txBox="1">
            <a:spLocks noChangeArrowheads="1"/>
          </p:cNvSpPr>
          <p:nvPr/>
        </p:nvSpPr>
        <p:spPr bwMode="auto">
          <a:xfrm>
            <a:off x="4343400" y="2620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3130" name="Text Box 101"/>
          <p:cNvSpPr txBox="1">
            <a:spLocks noChangeArrowheads="1"/>
          </p:cNvSpPr>
          <p:nvPr/>
        </p:nvSpPr>
        <p:spPr bwMode="auto">
          <a:xfrm>
            <a:off x="2187575" y="20256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3131" name="Line 105"/>
          <p:cNvSpPr>
            <a:spLocks noChangeShapeType="1"/>
          </p:cNvSpPr>
          <p:nvPr/>
        </p:nvSpPr>
        <p:spPr bwMode="auto">
          <a:xfrm>
            <a:off x="2366963" y="2259013"/>
            <a:ext cx="0" cy="1905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32" name="Rectangle 108"/>
          <p:cNvSpPr>
            <a:spLocks noChangeArrowheads="1"/>
          </p:cNvSpPr>
          <p:nvPr/>
        </p:nvSpPr>
        <p:spPr bwMode="auto">
          <a:xfrm>
            <a:off x="3113088" y="2879725"/>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3" name="Rectangle 109"/>
          <p:cNvSpPr>
            <a:spLocks noChangeArrowheads="1"/>
          </p:cNvSpPr>
          <p:nvPr/>
        </p:nvSpPr>
        <p:spPr bwMode="auto">
          <a:xfrm>
            <a:off x="3124200" y="2900363"/>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Normal</a:t>
            </a:r>
          </a:p>
        </p:txBody>
      </p:sp>
      <p:sp>
        <p:nvSpPr>
          <p:cNvPr id="133134" name="Line 110"/>
          <p:cNvSpPr>
            <a:spLocks noChangeShapeType="1"/>
          </p:cNvSpPr>
          <p:nvPr/>
        </p:nvSpPr>
        <p:spPr bwMode="auto">
          <a:xfrm>
            <a:off x="4303713" y="3203575"/>
            <a:ext cx="21304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35" name="Line 111"/>
          <p:cNvSpPr>
            <a:spLocks noChangeShapeType="1"/>
          </p:cNvSpPr>
          <p:nvPr/>
        </p:nvSpPr>
        <p:spPr bwMode="auto">
          <a:xfrm>
            <a:off x="4300538" y="3209925"/>
            <a:ext cx="0" cy="1793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36" name="Rectangle 112"/>
          <p:cNvSpPr>
            <a:spLocks noChangeArrowheads="1"/>
          </p:cNvSpPr>
          <p:nvPr/>
        </p:nvSpPr>
        <p:spPr bwMode="auto">
          <a:xfrm>
            <a:off x="661988" y="2457450"/>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7" name="Rectangle 114"/>
          <p:cNvSpPr>
            <a:spLocks noChangeArrowheads="1"/>
          </p:cNvSpPr>
          <p:nvPr/>
        </p:nvSpPr>
        <p:spPr bwMode="auto">
          <a:xfrm>
            <a:off x="334963" y="3189288"/>
            <a:ext cx="2555875" cy="971550"/>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8" name="Rectangle 113"/>
          <p:cNvSpPr>
            <a:spLocks noChangeArrowheads="1"/>
          </p:cNvSpPr>
          <p:nvPr/>
        </p:nvSpPr>
        <p:spPr bwMode="auto">
          <a:xfrm>
            <a:off x="673100" y="247808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related sensors</a:t>
            </a:r>
          </a:p>
          <a:p>
            <a:pPr algn="ctr" eaLnBrk="1" hangingPunct="1">
              <a:spcBef>
                <a:spcPct val="20000"/>
              </a:spcBef>
            </a:pPr>
            <a:r>
              <a:rPr lang="en-US" altLang="ko-KR" sz="1200" b="1">
                <a:latin typeface="Arial" charset="0"/>
              </a:rPr>
              <a:t>if they are defective.</a:t>
            </a:r>
          </a:p>
        </p:txBody>
      </p:sp>
      <p:sp>
        <p:nvSpPr>
          <p:cNvPr id="133139" name="Rectangle 117"/>
          <p:cNvSpPr>
            <a:spLocks noChangeArrowheads="1"/>
          </p:cNvSpPr>
          <p:nvPr/>
        </p:nvSpPr>
        <p:spPr bwMode="auto">
          <a:xfrm>
            <a:off x="347663" y="3217863"/>
            <a:ext cx="2519362" cy="92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300"/>
              </a:lnSpc>
            </a:pPr>
            <a:r>
              <a:rPr lang="en-US" altLang="ko-KR" sz="1100">
                <a:solidFill>
                  <a:schemeClr val="tx1"/>
                </a:solidFill>
                <a:latin typeface="Arial" charset="0"/>
                <a:ea typeface="굴림체" pitchFamily="49" charset="-127"/>
              </a:rPr>
              <a:t>Note When the temperature of the F DEF Sensor goes over 8℃ with the Defrost Heater heating up, it stops heating and it goes back to Cooling Operation.</a:t>
            </a:r>
          </a:p>
        </p:txBody>
      </p:sp>
      <p:sp>
        <p:nvSpPr>
          <p:cNvPr id="133140" name="AutoShape 7"/>
          <p:cNvSpPr>
            <a:spLocks noChangeArrowheads="1"/>
          </p:cNvSpPr>
          <p:nvPr/>
        </p:nvSpPr>
        <p:spPr bwMode="auto">
          <a:xfrm>
            <a:off x="3014663" y="340042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1" name="Rectangle 8"/>
          <p:cNvSpPr>
            <a:spLocks noChangeArrowheads="1"/>
          </p:cNvSpPr>
          <p:nvPr/>
        </p:nvSpPr>
        <p:spPr bwMode="auto">
          <a:xfrm>
            <a:off x="3389313" y="3452813"/>
            <a:ext cx="185261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MAIN PCB</a:t>
            </a:r>
          </a:p>
          <a:p>
            <a:pPr algn="ctr" eaLnBrk="1" hangingPunct="1">
              <a:lnSpc>
                <a:spcPct val="80000"/>
              </a:lnSpc>
              <a:spcBef>
                <a:spcPct val="20000"/>
              </a:spcBef>
            </a:pPr>
            <a:r>
              <a:rPr lang="en-US" altLang="ko-KR" sz="1200" b="1">
                <a:latin typeface="Arial" charset="0"/>
              </a:rPr>
              <a:t>Connection is normal?</a:t>
            </a:r>
          </a:p>
        </p:txBody>
      </p:sp>
      <p:sp>
        <p:nvSpPr>
          <p:cNvPr id="133142" name="Rectangle 9"/>
          <p:cNvSpPr>
            <a:spLocks noChangeArrowheads="1"/>
          </p:cNvSpPr>
          <p:nvPr/>
        </p:nvSpPr>
        <p:spPr bwMode="auto">
          <a:xfrm>
            <a:off x="6434138" y="348297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3" name="Line 10"/>
          <p:cNvSpPr>
            <a:spLocks noChangeShapeType="1"/>
          </p:cNvSpPr>
          <p:nvPr/>
        </p:nvSpPr>
        <p:spPr bwMode="auto">
          <a:xfrm>
            <a:off x="5599113" y="36449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44" name="Rectangle 11"/>
          <p:cNvSpPr>
            <a:spLocks noChangeArrowheads="1"/>
          </p:cNvSpPr>
          <p:nvPr/>
        </p:nvSpPr>
        <p:spPr bwMode="auto">
          <a:xfrm>
            <a:off x="6445250" y="350361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Repair Connector</a:t>
            </a:r>
          </a:p>
        </p:txBody>
      </p:sp>
      <p:sp>
        <p:nvSpPr>
          <p:cNvPr id="133145" name="Text Box 12"/>
          <p:cNvSpPr txBox="1">
            <a:spLocks noChangeArrowheads="1"/>
          </p:cNvSpPr>
          <p:nvPr/>
        </p:nvSpPr>
        <p:spPr bwMode="auto">
          <a:xfrm>
            <a:off x="5541963" y="3395663"/>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133146" name="Line 16"/>
          <p:cNvSpPr>
            <a:spLocks noChangeShapeType="1"/>
          </p:cNvSpPr>
          <p:nvPr/>
        </p:nvSpPr>
        <p:spPr bwMode="auto">
          <a:xfrm>
            <a:off x="4306888" y="39084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47" name="Text Box 17"/>
          <p:cNvSpPr txBox="1">
            <a:spLocks noChangeArrowheads="1"/>
          </p:cNvSpPr>
          <p:nvPr/>
        </p:nvSpPr>
        <p:spPr bwMode="auto">
          <a:xfrm>
            <a:off x="4343400" y="38719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3148" name="Rectangle 54"/>
          <p:cNvSpPr>
            <a:spLocks noChangeArrowheads="1"/>
          </p:cNvSpPr>
          <p:nvPr/>
        </p:nvSpPr>
        <p:spPr bwMode="auto">
          <a:xfrm>
            <a:off x="3113088" y="4137025"/>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9" name="Rectangle 55"/>
          <p:cNvSpPr>
            <a:spLocks noChangeArrowheads="1"/>
          </p:cNvSpPr>
          <p:nvPr/>
        </p:nvSpPr>
        <p:spPr bwMode="auto">
          <a:xfrm>
            <a:off x="3124200" y="4167188"/>
            <a:ext cx="236378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Check Bimetal, Heater Wire Cut or Wire Contact</a:t>
            </a:r>
            <a:endParaRPr lang="en-US" altLang="ko-KR" sz="1200" b="1">
              <a:latin typeface="Arial" charset="0"/>
            </a:endParaRPr>
          </a:p>
        </p:txBody>
      </p:sp>
      <p:sp>
        <p:nvSpPr>
          <p:cNvPr id="133150" name="Line 56"/>
          <p:cNvSpPr>
            <a:spLocks noChangeShapeType="1"/>
          </p:cNvSpPr>
          <p:nvPr/>
        </p:nvSpPr>
        <p:spPr bwMode="auto">
          <a:xfrm>
            <a:off x="4306888" y="46132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51" name="Rectangle 58"/>
          <p:cNvSpPr>
            <a:spLocks noChangeArrowheads="1"/>
          </p:cNvSpPr>
          <p:nvPr/>
        </p:nvSpPr>
        <p:spPr bwMode="auto">
          <a:xfrm>
            <a:off x="3113088" y="4852988"/>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52" name="Rectangle 59"/>
          <p:cNvSpPr>
            <a:spLocks noChangeArrowheads="1"/>
          </p:cNvSpPr>
          <p:nvPr/>
        </p:nvSpPr>
        <p:spPr bwMode="auto">
          <a:xfrm>
            <a:off x="3124200" y="4895850"/>
            <a:ext cx="23637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Repair Defective Relay or</a:t>
            </a:r>
          </a:p>
          <a:p>
            <a:pPr algn="ctr" eaLnBrk="1" hangingPunct="1">
              <a:lnSpc>
                <a:spcPct val="80000"/>
              </a:lnSpc>
              <a:spcBef>
                <a:spcPct val="20000"/>
              </a:spcBef>
            </a:pPr>
            <a:r>
              <a:rPr lang="en-US" altLang="ko-KR" sz="1200" b="1">
                <a:latin typeface="Arial" charset="0"/>
              </a:rPr>
              <a:t>replace PCB Assy</a:t>
            </a:r>
          </a:p>
        </p:txBody>
      </p:sp>
      <p:sp>
        <p:nvSpPr>
          <p:cNvPr id="133153" name="Line 85"/>
          <p:cNvSpPr>
            <a:spLocks noChangeShapeType="1"/>
          </p:cNvSpPr>
          <p:nvPr/>
        </p:nvSpPr>
        <p:spPr bwMode="auto">
          <a:xfrm>
            <a:off x="4306888" y="1497013"/>
            <a:ext cx="0" cy="39052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54" name="Text Box 118"/>
          <p:cNvSpPr txBox="1">
            <a:spLocks noChangeArrowheads="1"/>
          </p:cNvSpPr>
          <p:nvPr/>
        </p:nvSpPr>
        <p:spPr bwMode="auto">
          <a:xfrm>
            <a:off x="4343400" y="1500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36" name="슬라이드 번호 개체 틀 16"/>
          <p:cNvSpPr>
            <a:spLocks noGrp="1"/>
          </p:cNvSpPr>
          <p:nvPr>
            <p:ph type="sldNum" sz="quarter" idx="12"/>
          </p:nvPr>
        </p:nvSpPr>
        <p:spPr>
          <a:xfrm>
            <a:off x="6553200" y="6472238"/>
            <a:ext cx="2133600" cy="265112"/>
          </a:xfrm>
        </p:spPr>
        <p:txBody>
          <a:bodyPr anchor="b"/>
          <a:lstStyle/>
          <a:p>
            <a:pPr>
              <a:defRPr/>
            </a:pPr>
            <a:fld id="{2AB8C4A1-23CA-448E-A951-169A8DDFF0C4}" type="slidenum">
              <a:rPr lang="en-US" altLang="ko-KR" smtClean="0"/>
              <a:pPr>
                <a:defRPr/>
              </a:pPr>
              <a:t>178</a:t>
            </a:fld>
            <a:endParaRPr lang="en-US" altLang="ko-KR" dirty="0"/>
          </a:p>
        </p:txBody>
      </p:sp>
      <p:sp>
        <p:nvSpPr>
          <p:cNvPr id="37" name="Rectangle 3"/>
          <p:cNvSpPr>
            <a:spLocks noChangeArrowheads="1"/>
          </p:cNvSpPr>
          <p:nvPr/>
        </p:nvSpPr>
        <p:spPr bwMode="auto">
          <a:xfrm>
            <a:off x="6283181" y="1205110"/>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2648948888"/>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658813" y="14763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1075" name="Rectangle 3"/>
          <p:cNvSpPr>
            <a:spLocks noChangeArrowheads="1"/>
          </p:cNvSpPr>
          <p:nvPr/>
        </p:nvSpPr>
        <p:spPr bwMode="auto">
          <a:xfrm>
            <a:off x="735013" y="944563"/>
            <a:ext cx="64531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1076" name="AutoShape 2"/>
          <p:cNvSpPr>
            <a:spLocks noChangeArrowheads="1"/>
          </p:cNvSpPr>
          <p:nvPr/>
        </p:nvSpPr>
        <p:spPr bwMode="auto">
          <a:xfrm>
            <a:off x="3586163" y="287337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77" name="Text Box 3"/>
          <p:cNvSpPr txBox="1">
            <a:spLocks noChangeArrowheads="1"/>
          </p:cNvSpPr>
          <p:nvPr/>
        </p:nvSpPr>
        <p:spPr bwMode="auto">
          <a:xfrm>
            <a:off x="4078288" y="2917825"/>
            <a:ext cx="5318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31078" name="Line 4"/>
          <p:cNvSpPr>
            <a:spLocks noChangeShapeType="1"/>
          </p:cNvSpPr>
          <p:nvPr/>
        </p:nvSpPr>
        <p:spPr bwMode="auto">
          <a:xfrm>
            <a:off x="4340225" y="414972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79" name="AutoShape 5"/>
          <p:cNvSpPr>
            <a:spLocks noChangeArrowheads="1"/>
          </p:cNvSpPr>
          <p:nvPr/>
        </p:nvSpPr>
        <p:spPr bwMode="auto">
          <a:xfrm>
            <a:off x="3048000" y="431641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0" name="Rectangle 6"/>
          <p:cNvSpPr>
            <a:spLocks noChangeArrowheads="1"/>
          </p:cNvSpPr>
          <p:nvPr/>
        </p:nvSpPr>
        <p:spPr bwMode="auto">
          <a:xfrm>
            <a:off x="3346450" y="4422775"/>
            <a:ext cx="20208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Defrost Sensor is normal?</a:t>
            </a:r>
          </a:p>
          <a:p>
            <a:pPr algn="ctr" eaLnBrk="1" hangingPunct="1">
              <a:lnSpc>
                <a:spcPct val="70000"/>
              </a:lnSpc>
              <a:spcBef>
                <a:spcPct val="20000"/>
              </a:spcBef>
            </a:pPr>
            <a:r>
              <a:rPr lang="en-US" altLang="ko-KR" sz="1200" b="1">
                <a:latin typeface="Arial" charset="0"/>
              </a:rPr>
              <a:t>(Check it with Self-Diagnosis</a:t>
            </a:r>
          </a:p>
        </p:txBody>
      </p:sp>
      <p:sp>
        <p:nvSpPr>
          <p:cNvPr id="131081" name="Line 7"/>
          <p:cNvSpPr>
            <a:spLocks noChangeShapeType="1"/>
          </p:cNvSpPr>
          <p:nvPr/>
        </p:nvSpPr>
        <p:spPr bwMode="auto">
          <a:xfrm flipH="1">
            <a:off x="4340225" y="5081588"/>
            <a:ext cx="0" cy="9064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82" name="Text Box 11"/>
          <p:cNvSpPr txBox="1">
            <a:spLocks noChangeArrowheads="1"/>
          </p:cNvSpPr>
          <p:nvPr/>
        </p:nvSpPr>
        <p:spPr bwMode="auto">
          <a:xfrm>
            <a:off x="4376738" y="5310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1083" name="Rectangle 12"/>
          <p:cNvSpPr>
            <a:spLocks noChangeArrowheads="1"/>
          </p:cNvSpPr>
          <p:nvPr/>
        </p:nvSpPr>
        <p:spPr bwMode="auto">
          <a:xfrm>
            <a:off x="6467475" y="4546600"/>
            <a:ext cx="2374900" cy="2873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4" name="Line 13"/>
          <p:cNvSpPr>
            <a:spLocks noChangeShapeType="1"/>
          </p:cNvSpPr>
          <p:nvPr/>
        </p:nvSpPr>
        <p:spPr bwMode="auto">
          <a:xfrm>
            <a:off x="5632450" y="46942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85" name="Rectangle 14"/>
          <p:cNvSpPr>
            <a:spLocks noChangeArrowheads="1"/>
          </p:cNvSpPr>
          <p:nvPr/>
        </p:nvSpPr>
        <p:spPr bwMode="auto">
          <a:xfrm>
            <a:off x="6481763" y="4546600"/>
            <a:ext cx="23637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the Sensor</a:t>
            </a:r>
          </a:p>
        </p:txBody>
      </p:sp>
      <p:sp>
        <p:nvSpPr>
          <p:cNvPr id="131086" name="Text Box 15"/>
          <p:cNvSpPr txBox="1">
            <a:spLocks noChangeArrowheads="1"/>
          </p:cNvSpPr>
          <p:nvPr/>
        </p:nvSpPr>
        <p:spPr bwMode="auto">
          <a:xfrm>
            <a:off x="5459413" y="44592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1087" name="Rectangle 8"/>
          <p:cNvSpPr>
            <a:spLocks noChangeArrowheads="1"/>
          </p:cNvSpPr>
          <p:nvPr/>
        </p:nvSpPr>
        <p:spPr bwMode="auto">
          <a:xfrm>
            <a:off x="5780088" y="2197100"/>
            <a:ext cx="321310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176213" indent="-17621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a:latin typeface="Arial" charset="0"/>
                <a:ea typeface="돋움체" pitchFamily="49" charset="-127"/>
              </a:rPr>
              <a:t>☞ When checking with the Self Diagnosis</a:t>
            </a:r>
          </a:p>
        </p:txBody>
      </p:sp>
      <p:sp>
        <p:nvSpPr>
          <p:cNvPr id="131088" name="AutoShape 5"/>
          <p:cNvSpPr>
            <a:spLocks noChangeArrowheads="1"/>
          </p:cNvSpPr>
          <p:nvPr/>
        </p:nvSpPr>
        <p:spPr bwMode="auto">
          <a:xfrm>
            <a:off x="3048000" y="3402013"/>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89" name="Rectangle 6"/>
          <p:cNvSpPr>
            <a:spLocks noChangeArrowheads="1"/>
          </p:cNvSpPr>
          <p:nvPr/>
        </p:nvSpPr>
        <p:spPr bwMode="auto">
          <a:xfrm>
            <a:off x="3560763" y="3590925"/>
            <a:ext cx="1562100"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All Defrost Heaters</a:t>
            </a:r>
          </a:p>
          <a:p>
            <a:pPr algn="ctr" eaLnBrk="1" hangingPunct="1">
              <a:lnSpc>
                <a:spcPct val="70000"/>
              </a:lnSpc>
              <a:spcBef>
                <a:spcPct val="20000"/>
              </a:spcBef>
            </a:pPr>
            <a:r>
              <a:rPr lang="en-US" altLang="ko-KR" sz="1200" b="1">
                <a:latin typeface="Arial" charset="0"/>
              </a:rPr>
              <a:t>are normal?</a:t>
            </a:r>
          </a:p>
        </p:txBody>
      </p:sp>
      <p:sp>
        <p:nvSpPr>
          <p:cNvPr id="131090" name="Rectangle 12"/>
          <p:cNvSpPr>
            <a:spLocks noChangeArrowheads="1"/>
          </p:cNvSpPr>
          <p:nvPr/>
        </p:nvSpPr>
        <p:spPr bwMode="auto">
          <a:xfrm>
            <a:off x="6467475" y="3587750"/>
            <a:ext cx="2374900" cy="4318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091" name="Line 13"/>
          <p:cNvSpPr>
            <a:spLocks noChangeShapeType="1"/>
          </p:cNvSpPr>
          <p:nvPr/>
        </p:nvSpPr>
        <p:spPr bwMode="auto">
          <a:xfrm>
            <a:off x="5632450" y="3779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92" name="Rectangle 14"/>
          <p:cNvSpPr>
            <a:spLocks noChangeArrowheads="1"/>
          </p:cNvSpPr>
          <p:nvPr/>
        </p:nvSpPr>
        <p:spPr bwMode="auto">
          <a:xfrm>
            <a:off x="6446838" y="3560763"/>
            <a:ext cx="2398712"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200" b="1">
                <a:latin typeface="Arial" charset="0"/>
                <a:ea typeface="바탕" pitchFamily="18" charset="-127"/>
                <a:cs typeface="Arial" charset="0"/>
              </a:rPr>
              <a:t>Check Bimetal, Heater</a:t>
            </a:r>
          </a:p>
          <a:p>
            <a:pPr eaLnBrk="1" hangingPunct="1"/>
            <a:r>
              <a:rPr lang="en-US" altLang="ko-KR" sz="1200" b="1">
                <a:latin typeface="Arial" charset="0"/>
                <a:ea typeface="바탕" pitchFamily="18" charset="-127"/>
                <a:cs typeface="Arial" charset="0"/>
              </a:rPr>
              <a:t>Continuity or Wire Connection</a:t>
            </a:r>
          </a:p>
        </p:txBody>
      </p:sp>
      <p:sp>
        <p:nvSpPr>
          <p:cNvPr id="131093" name="Text Box 15"/>
          <p:cNvSpPr txBox="1">
            <a:spLocks noChangeArrowheads="1"/>
          </p:cNvSpPr>
          <p:nvPr/>
        </p:nvSpPr>
        <p:spPr bwMode="auto">
          <a:xfrm>
            <a:off x="5459413" y="35448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1094" name="Line 4"/>
          <p:cNvSpPr>
            <a:spLocks noChangeShapeType="1"/>
          </p:cNvSpPr>
          <p:nvPr/>
        </p:nvSpPr>
        <p:spPr bwMode="auto">
          <a:xfrm>
            <a:off x="4340225" y="3235325"/>
            <a:ext cx="0" cy="1793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095" name="Text Box 11"/>
          <p:cNvSpPr txBox="1">
            <a:spLocks noChangeArrowheads="1"/>
          </p:cNvSpPr>
          <p:nvPr/>
        </p:nvSpPr>
        <p:spPr bwMode="auto">
          <a:xfrm>
            <a:off x="4376738" y="41005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1096" name="Rectangle 8"/>
          <p:cNvSpPr>
            <a:spLocks noChangeArrowheads="1"/>
          </p:cNvSpPr>
          <p:nvPr/>
        </p:nvSpPr>
        <p:spPr bwMode="auto">
          <a:xfrm>
            <a:off x="800100" y="1573213"/>
            <a:ext cx="80454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92075" indent="-92075"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dirty="0">
                <a:latin typeface="Arial" charset="0"/>
                <a:ea typeface="돋움체" pitchFamily="49" charset="-127"/>
              </a:rPr>
              <a:t>- When there is a trouble in defrosting, select the Self-Diagnosis function before turning off the unit.</a:t>
            </a:r>
          </a:p>
          <a:p>
            <a:pPr eaLnBrk="1" hangingPunct="1"/>
            <a:r>
              <a:rPr lang="en-US" altLang="ko-KR" sz="1300" dirty="0">
                <a:latin typeface="Arial" charset="0"/>
                <a:ea typeface="돋움체" pitchFamily="49" charset="-127"/>
              </a:rPr>
              <a:t>   And, check if there is any defect in the Defrost Heater. If not, plug out the unit and do the Trouble-Shooting.</a:t>
            </a:r>
          </a:p>
          <a:p>
            <a:pPr eaLnBrk="1" hangingPunct="1"/>
            <a:r>
              <a:rPr lang="en-US" altLang="ko-KR" sz="1300" dirty="0">
                <a:latin typeface="Arial" charset="0"/>
                <a:ea typeface="돋움체" pitchFamily="49" charset="-127"/>
              </a:rPr>
              <a:t>   (Refer to the Self-Diagnosis function and check the details)</a:t>
            </a:r>
            <a:endParaRPr lang="en-US" altLang="ko-KR" sz="1400" dirty="0">
              <a:latin typeface="Arial" charset="0"/>
              <a:ea typeface="돋움체" pitchFamily="49" charset="-127"/>
            </a:endParaRPr>
          </a:p>
        </p:txBody>
      </p:sp>
      <p:sp>
        <p:nvSpPr>
          <p:cNvPr id="131097" name="Line 31"/>
          <p:cNvSpPr>
            <a:spLocks noChangeShapeType="1"/>
          </p:cNvSpPr>
          <p:nvPr/>
        </p:nvSpPr>
        <p:spPr bwMode="auto">
          <a:xfrm>
            <a:off x="2686050" y="3767138"/>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78" name="Group 105"/>
          <p:cNvGraphicFramePr>
            <a:graphicFrameLocks noGrp="1"/>
          </p:cNvGraphicFramePr>
          <p:nvPr>
            <p:extLst/>
          </p:nvPr>
        </p:nvGraphicFramePr>
        <p:xfrm>
          <a:off x="179388" y="2790825"/>
          <a:ext cx="2711450" cy="1096963"/>
        </p:xfrm>
        <a:graphic>
          <a:graphicData uri="http://schemas.openxmlformats.org/drawingml/2006/table">
            <a:tbl>
              <a:tblPr/>
              <a:tblGrid>
                <a:gridCol w="2711450">
                  <a:extLst>
                    <a:ext uri="{9D8B030D-6E8A-4147-A177-3AD203B41FA5}">
                      <a16:colId xmlns:a16="http://schemas.microsoft.com/office/drawing/2014/main" val="20000"/>
                    </a:ext>
                  </a:extLst>
                </a:gridCol>
              </a:tblGrid>
              <a:tr h="109696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Heater Resistance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Resistance between CN70 #3 (WHT) ↔CN70 #1 (BLK) should be 260 ohm ± 10%.</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0Ω : Short / ∞Ω : Open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(Bimetal / Thermal Fuse / Heater Defect)</a:t>
                      </a:r>
                    </a:p>
                  </a:txBody>
                  <a:tcPr marT="45656" marB="456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1104" name="Line 123"/>
          <p:cNvSpPr>
            <a:spLocks noChangeShapeType="1"/>
          </p:cNvSpPr>
          <p:nvPr/>
        </p:nvSpPr>
        <p:spPr bwMode="auto">
          <a:xfrm>
            <a:off x="2686050" y="4545013"/>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80" name="Group 135"/>
          <p:cNvGraphicFramePr>
            <a:graphicFrameLocks noGrp="1"/>
          </p:cNvGraphicFramePr>
          <p:nvPr>
            <p:extLst/>
          </p:nvPr>
        </p:nvGraphicFramePr>
        <p:xfrm>
          <a:off x="179388" y="3970338"/>
          <a:ext cx="2711450" cy="708025"/>
        </p:xfrm>
        <a:graphic>
          <a:graphicData uri="http://schemas.openxmlformats.org/drawingml/2006/table">
            <a:tbl>
              <a:tblPr/>
              <a:tblGrid>
                <a:gridCol w="2711450">
                  <a:extLst>
                    <a:ext uri="{9D8B030D-6E8A-4147-A177-3AD203B41FA5}">
                      <a16:colId xmlns:a16="http://schemas.microsoft.com/office/drawing/2014/main" val="20000"/>
                    </a:ext>
                  </a:extLst>
                </a:gridCol>
              </a:tblGrid>
              <a:tr h="708025">
                <a:tc>
                  <a:txBody>
                    <a:bodyPr/>
                    <a:lstStyle/>
                    <a:p>
                      <a:pPr algn="l"/>
                      <a:r>
                        <a:rPr lang="en-US" altLang="ko-KR" sz="1000" baseline="0" dirty="0" smtClean="0">
                          <a:latin typeface="Arial" pitchFamily="34" charset="0"/>
                          <a:cs typeface="Arial" pitchFamily="34" charset="0"/>
                        </a:rPr>
                        <a:t>** Sensor Resistance Reading Location **</a:t>
                      </a:r>
                    </a:p>
                    <a:p>
                      <a:pPr algn="l"/>
                      <a:r>
                        <a:rPr lang="en-US" altLang="ko-KR" sz="1000" baseline="0" dirty="0" smtClean="0">
                          <a:latin typeface="Arial" pitchFamily="34" charset="0"/>
                          <a:cs typeface="Arial" pitchFamily="34" charset="0"/>
                        </a:rPr>
                        <a:t>F-DEF : Between CN30 #6 (PRP) ↔ CN30 #7 (W/GRY)</a:t>
                      </a:r>
                    </a:p>
                    <a:p>
                      <a:pPr algn="l"/>
                      <a:r>
                        <a:rPr lang="en-US" altLang="ko-KR" sz="1000" baseline="0" dirty="0" smtClean="0">
                          <a:latin typeface="Arial" pitchFamily="34" charset="0"/>
                          <a:cs typeface="Arial" pitchFamily="34" charset="0"/>
                        </a:rPr>
                        <a:t>** 0Ω : Short / ∞Ω : Open</a:t>
                      </a: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T="45709" marB="4570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1111" name="Line 200"/>
          <p:cNvSpPr>
            <a:spLocks noChangeShapeType="1"/>
          </p:cNvSpPr>
          <p:nvPr/>
        </p:nvSpPr>
        <p:spPr bwMode="auto">
          <a:xfrm>
            <a:off x="2686050" y="5372100"/>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1112" name="Line 201"/>
          <p:cNvSpPr>
            <a:spLocks noChangeShapeType="1"/>
          </p:cNvSpPr>
          <p:nvPr/>
        </p:nvSpPr>
        <p:spPr bwMode="auto">
          <a:xfrm flipH="1" flipV="1">
            <a:off x="3065463" y="4552950"/>
            <a:ext cx="0" cy="80010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83" name="Group 234"/>
          <p:cNvGraphicFramePr>
            <a:graphicFrameLocks noGrp="1"/>
          </p:cNvGraphicFramePr>
          <p:nvPr/>
        </p:nvGraphicFramePr>
        <p:xfrm>
          <a:off x="217488" y="4765675"/>
          <a:ext cx="2533650" cy="1795464"/>
        </p:xfrm>
        <a:graphic>
          <a:graphicData uri="http://schemas.openxmlformats.org/drawingml/2006/table">
            <a:tbl>
              <a:tblPr/>
              <a:tblGrid>
                <a:gridCol w="503237">
                  <a:extLst>
                    <a:ext uri="{9D8B030D-6E8A-4147-A177-3AD203B41FA5}">
                      <a16:colId xmlns:a16="http://schemas.microsoft.com/office/drawing/2014/main" val="20000"/>
                    </a:ext>
                  </a:extLst>
                </a:gridCol>
                <a:gridCol w="649288">
                  <a:extLst>
                    <a:ext uri="{9D8B030D-6E8A-4147-A177-3AD203B41FA5}">
                      <a16:colId xmlns:a16="http://schemas.microsoft.com/office/drawing/2014/main" val="20001"/>
                    </a:ext>
                  </a:extLst>
                </a:gridCol>
                <a:gridCol w="1381125">
                  <a:extLst>
                    <a:ext uri="{9D8B030D-6E8A-4147-A177-3AD203B41FA5}">
                      <a16:colId xmlns:a16="http://schemas.microsoft.com/office/drawing/2014/main" val="20002"/>
                    </a:ext>
                  </a:extLst>
                </a:gridCol>
              </a:tblGrid>
              <a:tr h="224433">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Temp vs. Resistance Table</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4.22㏀</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7">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For more</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detail data,</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refer to</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DATA1. Temp</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Table</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6.05㏀</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2"/>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8.87㏀</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3"/>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13.29㏀</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4"/>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-10℃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20.42㏀</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5"/>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-20℃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32.23㏀</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6"/>
                  </a:ext>
                </a:extLst>
              </a:tr>
              <a:tr h="224433">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-30℃</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52.41㏀</a:t>
                      </a:r>
                    </a:p>
                  </a:txBody>
                  <a:tcPr marL="36000" marR="36000" marT="36005" marB="360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pPr latinLnBrk="1"/>
                      <a:endParaRPr lang="ko-KR" altLang="en-US"/>
                    </a:p>
                  </a:txBody>
                  <a:tcPr/>
                </a:tc>
                <a:extLst>
                  <a:ext uri="{0D108BD9-81ED-4DB2-BD59-A6C34878D82A}">
                    <a16:rowId xmlns:a16="http://schemas.microsoft.com/office/drawing/2014/main" val="10007"/>
                  </a:ext>
                </a:extLst>
              </a:tr>
            </a:tbl>
          </a:graphicData>
        </a:graphic>
      </p:graphicFrame>
      <p:sp>
        <p:nvSpPr>
          <p:cNvPr id="131144" name="Rectangle 12"/>
          <p:cNvSpPr>
            <a:spLocks noChangeArrowheads="1"/>
          </p:cNvSpPr>
          <p:nvPr/>
        </p:nvSpPr>
        <p:spPr bwMode="auto">
          <a:xfrm>
            <a:off x="6838950" y="4875213"/>
            <a:ext cx="2003425" cy="2476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1145" name="Rectangle 14"/>
          <p:cNvSpPr>
            <a:spLocks noChangeArrowheads="1"/>
          </p:cNvSpPr>
          <p:nvPr/>
        </p:nvSpPr>
        <p:spPr bwMode="auto">
          <a:xfrm>
            <a:off x="6853238" y="4875213"/>
            <a:ext cx="19716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Refer to Self-Diagnosis</a:t>
            </a:r>
          </a:p>
        </p:txBody>
      </p:sp>
      <p:sp>
        <p:nvSpPr>
          <p:cNvPr id="36" name="슬라이드 번호 개체 틀 16"/>
          <p:cNvSpPr>
            <a:spLocks noGrp="1"/>
          </p:cNvSpPr>
          <p:nvPr>
            <p:ph type="sldNum" sz="quarter" idx="12"/>
          </p:nvPr>
        </p:nvSpPr>
        <p:spPr>
          <a:xfrm>
            <a:off x="6553200" y="6472238"/>
            <a:ext cx="2133600" cy="265112"/>
          </a:xfrm>
        </p:spPr>
        <p:txBody>
          <a:bodyPr anchor="b"/>
          <a:lstStyle/>
          <a:p>
            <a:pPr>
              <a:defRPr/>
            </a:pPr>
            <a:fld id="{E5B06530-3B16-40A1-ADBC-55C420C8EB57}" type="slidenum">
              <a:rPr lang="en-US" altLang="ko-KR" smtClean="0"/>
              <a:pPr>
                <a:defRPr/>
              </a:pPr>
              <a:t>179</a:t>
            </a:fld>
            <a:endParaRPr lang="en-US" altLang="ko-KR" dirty="0"/>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39"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pic>
        <p:nvPicPr>
          <p:cNvPr id="41" name="그림 40"/>
          <p:cNvPicPr>
            <a:picLocks noChangeAspect="1"/>
          </p:cNvPicPr>
          <p:nvPr/>
        </p:nvPicPr>
        <p:blipFill>
          <a:blip r:embed="rId2"/>
          <a:stretch>
            <a:fillRect/>
          </a:stretch>
        </p:blipFill>
        <p:spPr>
          <a:xfrm>
            <a:off x="6905625" y="2499519"/>
            <a:ext cx="714375" cy="628650"/>
          </a:xfrm>
          <a:prstGeom prst="rect">
            <a:avLst/>
          </a:prstGeom>
        </p:spPr>
      </p:pic>
    </p:spTree>
    <p:extLst>
      <p:ext uri="{BB962C8B-B14F-4D97-AF65-F5344CB8AC3E}">
        <p14:creationId xmlns:p14="http://schemas.microsoft.com/office/powerpoint/2010/main" val="368085490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18</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a:solidFill>
                  <a:srgbClr val="006699"/>
                </a:solidFill>
                <a:latin typeface="Arial Black" panose="020B0A04020102020204" pitchFamily="34" charset="0"/>
                <a:ea typeface="헤드라인" pitchFamily="18" charset="-127"/>
              </a:rPr>
              <a:t>2020</a:t>
            </a:r>
            <a:r>
              <a:rPr lang="en-US" altLang="ko-KR" sz="1400" dirty="0">
                <a:solidFill>
                  <a:srgbClr val="000000"/>
                </a:solidFill>
                <a:latin typeface="Arial Black" panose="020B0A04020102020204" pitchFamily="34" charset="0"/>
                <a:ea typeface="헤드라인" pitchFamily="18" charset="-127"/>
              </a:rPr>
              <a:t> 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graphicFrame>
        <p:nvGraphicFramePr>
          <p:cNvPr id="19" name="Group 3"/>
          <p:cNvGraphicFramePr>
            <a:graphicFrameLocks noGrp="1"/>
          </p:cNvGraphicFramePr>
          <p:nvPr>
            <p:extLst>
              <p:ext uri="{D42A27DB-BD31-4B8C-83A1-F6EECF244321}">
                <p14:modId xmlns:p14="http://schemas.microsoft.com/office/powerpoint/2010/main" val="3565863659"/>
              </p:ext>
            </p:extLst>
          </p:nvPr>
        </p:nvGraphicFramePr>
        <p:xfrm>
          <a:off x="744538" y="1862138"/>
          <a:ext cx="7804150" cy="4610578"/>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17574">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Slide &amp; Fold Shelf</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2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Store large and bulky items much more effectively and minimize wasted fridge space. 2 Step Foldable Shelf slides in and out so you can store tall bottles and containers. And it can be easily folded in half to create room for big and bulky items, like a multi-tiered cake or a tower cooker. </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Easy Door Reversible</a:t>
                      </a:r>
                    </a:p>
                    <a:p>
                      <a:pPr marL="0" marR="0" lvl="0" indent="0" algn="l" defTabSz="914400" rtl="0" eaLnBrk="1" fontAlgn="base" latinLnBrk="1" hangingPunct="1">
                        <a:lnSpc>
                          <a:spcPct val="100000"/>
                        </a:lnSpc>
                        <a:spcBef>
                          <a:spcPct val="20000"/>
                        </a:spcBef>
                        <a:spcAft>
                          <a:spcPct val="0"/>
                        </a:spcAft>
                        <a:buClrTx/>
                        <a:buSzTx/>
                        <a:buFontTx/>
                        <a:buChar char="•"/>
                        <a:tabLst/>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Generally it is difficult to change the refrigerator door. It needs to be laid down or tilted because the bolts (or some other parts) on the bottom of the fridge must be replaced to reverse door hinge. However all hinges of RB7300T do not need to be laid down for replacement.</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BPA Free Water Tank Bin</a:t>
                      </a:r>
                    </a:p>
                    <a:p>
                      <a:pPr marL="0" marR="0" lvl="0" indent="0" algn="l" defTabSz="914400" rtl="0" eaLnBrk="1" fontAlgn="base" latinLnBrk="1" hangingPunct="1">
                        <a:lnSpc>
                          <a:spcPct val="100000"/>
                        </a:lnSpc>
                        <a:spcBef>
                          <a:spcPct val="20000"/>
                        </a:spcBef>
                        <a:spcAft>
                          <a:spcPct val="0"/>
                        </a:spcAft>
                        <a:buClrTx/>
                        <a:buSzTx/>
                        <a:buFontTx/>
                        <a:buChar char="•"/>
                        <a:tabLst/>
                        <a:defRPr/>
                      </a:pP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Eco-friendly water tank without detection of environmental hormone </a:t>
                      </a:r>
                      <a:r>
                        <a:rPr kumimoji="1" lang="en-US" altLang="ko-KR" sz="1300" b="1" i="0" u="none" strike="noStrike" cap="none" normalizeH="0" baseline="0" dirty="0" err="1" smtClean="0">
                          <a:ln>
                            <a:noFill/>
                          </a:ln>
                          <a:solidFill>
                            <a:srgbClr val="000000"/>
                          </a:solidFill>
                          <a:effectLst/>
                          <a:latin typeface="Arial" pitchFamily="34" charset="0"/>
                          <a:ea typeface="굴림" pitchFamily="50" charset="-127"/>
                          <a:cs typeface="Arial" pitchFamily="34" charset="0"/>
                        </a:rPr>
                        <a:t>Bisphenol</a:t>
                      </a:r>
                      <a:r>
                        <a:rPr kumimoji="1" lang="en-US" altLang="ko-KR" sz="130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 A.</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pic>
        <p:nvPicPr>
          <p:cNvPr id="21"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312" r="1" b="7313"/>
          <a:stretch/>
        </p:blipFill>
        <p:spPr bwMode="auto">
          <a:xfrm>
            <a:off x="987926" y="2219325"/>
            <a:ext cx="1764799" cy="13156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그림 23"/>
          <p:cNvPicPr>
            <a:picLocks noChangeAspect="1"/>
          </p:cNvPicPr>
          <p:nvPr/>
        </p:nvPicPr>
        <p:blipFill rotWithShape="1">
          <a:blip r:embed="rId4"/>
          <a:srcRect l="23164" t="8088" b="44116"/>
          <a:stretch/>
        </p:blipFill>
        <p:spPr>
          <a:xfrm>
            <a:off x="857250" y="5257799"/>
            <a:ext cx="1895475" cy="1047085"/>
          </a:xfrm>
          <a:prstGeom prst="rect">
            <a:avLst/>
          </a:prstGeom>
        </p:spPr>
      </p:pic>
      <p:pic>
        <p:nvPicPr>
          <p:cNvPr id="25" name="그림 24"/>
          <p:cNvPicPr>
            <a:picLocks noChangeAspect="1"/>
          </p:cNvPicPr>
          <p:nvPr/>
        </p:nvPicPr>
        <p:blipFill>
          <a:blip r:embed="rId5">
            <a:clrChange>
              <a:clrFrom>
                <a:srgbClr val="F7F7F7"/>
              </a:clrFrom>
              <a:clrTo>
                <a:srgbClr val="F7F7F7">
                  <a:alpha val="0"/>
                </a:srgbClr>
              </a:clrTo>
            </a:clrChange>
          </a:blip>
          <a:stretch>
            <a:fillRect/>
          </a:stretch>
        </p:blipFill>
        <p:spPr>
          <a:xfrm>
            <a:off x="5069828" y="5223635"/>
            <a:ext cx="533253" cy="453265"/>
          </a:xfrm>
          <a:prstGeom prst="rect">
            <a:avLst/>
          </a:prstGeom>
        </p:spPr>
      </p:pic>
      <p:sp>
        <p:nvSpPr>
          <p:cNvPr id="26" name="모서리가 둥근 직사각형 25"/>
          <p:cNvSpPr/>
          <p:nvPr/>
        </p:nvSpPr>
        <p:spPr bwMode="auto">
          <a:xfrm>
            <a:off x="857250" y="5686425"/>
            <a:ext cx="1895475" cy="523875"/>
          </a:xfrm>
          <a:prstGeom prst="roundRect">
            <a:avLst/>
          </a:prstGeom>
          <a:noFill/>
          <a:ln w="28575" cap="flat" cmpd="sng" algn="ctr">
            <a:solidFill>
              <a:srgbClr val="3366FF"/>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nvGrpSpPr>
          <p:cNvPr id="27" name="그룹 26"/>
          <p:cNvGrpSpPr/>
          <p:nvPr/>
        </p:nvGrpSpPr>
        <p:grpSpPr>
          <a:xfrm>
            <a:off x="835880" y="3892187"/>
            <a:ext cx="1938214" cy="890713"/>
            <a:chOff x="705926" y="2535367"/>
            <a:chExt cx="4267608" cy="1961193"/>
          </a:xfrm>
        </p:grpSpPr>
        <p:pic>
          <p:nvPicPr>
            <p:cNvPr id="28" name="그림 27"/>
            <p:cNvPicPr>
              <a:picLocks noChangeAspect="1"/>
            </p:cNvPicPr>
            <p:nvPr/>
          </p:nvPicPr>
          <p:blipFill>
            <a:blip r:embed="rId6"/>
            <a:stretch>
              <a:fillRect/>
            </a:stretch>
          </p:blipFill>
          <p:spPr>
            <a:xfrm>
              <a:off x="705926" y="2555240"/>
              <a:ext cx="2107645" cy="1941320"/>
            </a:xfrm>
            <a:prstGeom prst="rect">
              <a:avLst/>
            </a:prstGeom>
          </p:spPr>
        </p:pic>
        <p:pic>
          <p:nvPicPr>
            <p:cNvPr id="29" name="그림 28"/>
            <p:cNvPicPr>
              <a:picLocks noChangeAspect="1"/>
            </p:cNvPicPr>
            <p:nvPr/>
          </p:nvPicPr>
          <p:blipFill rotWithShape="1">
            <a:blip r:embed="rId7"/>
            <a:srcRect l="-1" t="32278" r="3049" b="593"/>
            <a:stretch/>
          </p:blipFill>
          <p:spPr>
            <a:xfrm>
              <a:off x="2865889" y="2535367"/>
              <a:ext cx="2107645" cy="1928192"/>
            </a:xfrm>
            <a:prstGeom prst="rect">
              <a:avLst/>
            </a:prstGeom>
          </p:spPr>
        </p:pic>
        <p:sp>
          <p:nvSpPr>
            <p:cNvPr id="30" name="직사각형 29"/>
            <p:cNvSpPr/>
            <p:nvPr/>
          </p:nvSpPr>
          <p:spPr>
            <a:xfrm>
              <a:off x="3154318" y="4097532"/>
              <a:ext cx="1731608" cy="268684"/>
            </a:xfrm>
            <a:prstGeom prst="rect">
              <a:avLst/>
            </a:prstGeom>
            <a:solidFill>
              <a:srgbClr val="5B9BD5"/>
            </a:solidFill>
            <a:ln w="6350" cap="flat" cmpd="sng" algn="ctr">
              <a:solidFill>
                <a:sysClr val="window" lastClr="FFFFFF"/>
              </a:solid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800" b="1" i="0" u="none" strike="noStrike" kern="0" cap="none" spc="0" normalizeH="0" baseline="0" noProof="0" dirty="0" smtClean="0">
                  <a:ln>
                    <a:noFill/>
                  </a:ln>
                  <a:solidFill>
                    <a:prstClr val="white"/>
                  </a:solidFill>
                  <a:effectLst/>
                  <a:uLnTx/>
                  <a:uFillTx/>
                  <a:latin typeface="Calibri"/>
                  <a:ea typeface="맑은 고딕" panose="020B0503020000020004" pitchFamily="50" charset="-127"/>
                  <a:cs typeface="Arial" panose="020B0604020202020204" pitchFamily="34" charset="0"/>
                </a:rPr>
                <a:t>Lower Hinge</a:t>
              </a:r>
            </a:p>
          </p:txBody>
        </p:sp>
        <p:sp>
          <p:nvSpPr>
            <p:cNvPr id="31" name="직사각형 30"/>
            <p:cNvSpPr/>
            <p:nvPr/>
          </p:nvSpPr>
          <p:spPr>
            <a:xfrm>
              <a:off x="905028" y="4130588"/>
              <a:ext cx="1820933" cy="268684"/>
            </a:xfrm>
            <a:prstGeom prst="rect">
              <a:avLst/>
            </a:prstGeom>
            <a:solidFill>
              <a:srgbClr val="5B9BD5"/>
            </a:solidFill>
            <a:ln w="6350" cap="flat" cmpd="sng" algn="ctr">
              <a:solidFill>
                <a:sysClr val="window" lastClr="FFFFFF"/>
              </a:solid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800" b="1" i="0" u="none" strike="noStrike" kern="0" cap="none" spc="0" normalizeH="0" baseline="0" noProof="0" dirty="0" smtClean="0">
                  <a:ln>
                    <a:noFill/>
                  </a:ln>
                  <a:solidFill>
                    <a:prstClr val="white"/>
                  </a:solidFill>
                  <a:effectLst/>
                  <a:uLnTx/>
                  <a:uFillTx/>
                  <a:latin typeface="Calibri"/>
                  <a:ea typeface="맑은 고딕" panose="020B0503020000020004" pitchFamily="50" charset="-127"/>
                  <a:cs typeface="Arial" panose="020B0604020202020204" pitchFamily="34" charset="0"/>
                </a:rPr>
                <a:t>Upper Hinge</a:t>
              </a:r>
            </a:p>
          </p:txBody>
        </p:sp>
      </p:grpSp>
    </p:spTree>
    <p:extLst>
      <p:ext uri="{BB962C8B-B14F-4D97-AF65-F5344CB8AC3E}">
        <p14:creationId xmlns:p14="http://schemas.microsoft.com/office/powerpoint/2010/main" val="1681034632"/>
      </p:ext>
    </p:extLst>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2"/>
          <p:cNvSpPr txBox="1">
            <a:spLocks noChangeArrowheads="1"/>
          </p:cNvSpPr>
          <p:nvPr/>
        </p:nvSpPr>
        <p:spPr bwMode="auto">
          <a:xfrm>
            <a:off x="733425" y="149225"/>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2099" name="Rectangle 3"/>
          <p:cNvSpPr>
            <a:spLocks noChangeArrowheads="1"/>
          </p:cNvSpPr>
          <p:nvPr/>
        </p:nvSpPr>
        <p:spPr bwMode="auto">
          <a:xfrm>
            <a:off x="809625" y="946150"/>
            <a:ext cx="6453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2100" name="Line 200"/>
          <p:cNvSpPr>
            <a:spLocks noChangeShapeType="1"/>
          </p:cNvSpPr>
          <p:nvPr/>
        </p:nvSpPr>
        <p:spPr bwMode="auto">
          <a:xfrm>
            <a:off x="3049588" y="2617788"/>
            <a:ext cx="388937"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1" name="Line 7"/>
          <p:cNvSpPr>
            <a:spLocks noChangeShapeType="1"/>
          </p:cNvSpPr>
          <p:nvPr/>
        </p:nvSpPr>
        <p:spPr bwMode="auto">
          <a:xfrm flipH="1">
            <a:off x="4414838" y="1330325"/>
            <a:ext cx="0" cy="9064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2" name="AutoShape 8"/>
          <p:cNvSpPr>
            <a:spLocks noChangeArrowheads="1"/>
          </p:cNvSpPr>
          <p:nvPr/>
        </p:nvSpPr>
        <p:spPr bwMode="auto">
          <a:xfrm>
            <a:off x="3122613" y="2246313"/>
            <a:ext cx="2584450" cy="7429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03" name="Line 10"/>
          <p:cNvSpPr>
            <a:spLocks noChangeShapeType="1"/>
          </p:cNvSpPr>
          <p:nvPr/>
        </p:nvSpPr>
        <p:spPr bwMode="auto">
          <a:xfrm>
            <a:off x="4414838" y="2989263"/>
            <a:ext cx="0" cy="109537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4" name="Text Box 11"/>
          <p:cNvSpPr txBox="1">
            <a:spLocks noChangeArrowheads="1"/>
          </p:cNvSpPr>
          <p:nvPr/>
        </p:nvSpPr>
        <p:spPr bwMode="auto">
          <a:xfrm>
            <a:off x="4451350" y="15589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05" name="Rectangle 17"/>
          <p:cNvSpPr>
            <a:spLocks noChangeArrowheads="1"/>
          </p:cNvSpPr>
          <p:nvPr/>
        </p:nvSpPr>
        <p:spPr bwMode="auto">
          <a:xfrm>
            <a:off x="6542088" y="24558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06" name="Line 18"/>
          <p:cNvSpPr>
            <a:spLocks noChangeShapeType="1"/>
          </p:cNvSpPr>
          <p:nvPr/>
        </p:nvSpPr>
        <p:spPr bwMode="auto">
          <a:xfrm>
            <a:off x="5707063" y="26177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07" name="Rectangle 19"/>
          <p:cNvSpPr>
            <a:spLocks noChangeArrowheads="1"/>
          </p:cNvSpPr>
          <p:nvPr/>
        </p:nvSpPr>
        <p:spPr bwMode="auto">
          <a:xfrm>
            <a:off x="6553200" y="24765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Forced Operation for a while</a:t>
            </a:r>
          </a:p>
        </p:txBody>
      </p:sp>
      <p:sp>
        <p:nvSpPr>
          <p:cNvPr id="132108" name="Text Box 20"/>
          <p:cNvSpPr txBox="1">
            <a:spLocks noChangeArrowheads="1"/>
          </p:cNvSpPr>
          <p:nvPr/>
        </p:nvSpPr>
        <p:spPr bwMode="auto">
          <a:xfrm>
            <a:off x="5534025" y="2382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2109" name="Rectangle 57"/>
          <p:cNvSpPr>
            <a:spLocks noChangeArrowheads="1"/>
          </p:cNvSpPr>
          <p:nvPr/>
        </p:nvSpPr>
        <p:spPr bwMode="auto">
          <a:xfrm>
            <a:off x="3400425" y="2301875"/>
            <a:ext cx="21844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Sensor </a:t>
            </a:r>
            <a:br>
              <a:rPr lang="en-US" altLang="ko-KR" sz="1200" b="1" dirty="0">
                <a:latin typeface="Arial" charset="0"/>
              </a:rPr>
            </a:br>
            <a:r>
              <a:rPr lang="en-US" altLang="ko-KR" sz="1200" b="1" dirty="0">
                <a:latin typeface="Arial" charset="0"/>
              </a:rPr>
              <a:t>Temperature Value</a:t>
            </a:r>
          </a:p>
          <a:p>
            <a:pPr algn="ctr" eaLnBrk="1" hangingPunct="1">
              <a:lnSpc>
                <a:spcPct val="80000"/>
              </a:lnSpc>
              <a:spcBef>
                <a:spcPct val="20000"/>
              </a:spcBef>
            </a:pPr>
            <a:r>
              <a:rPr lang="en-US" altLang="ko-KR" sz="1200" b="1" dirty="0">
                <a:latin typeface="Arial" charset="0"/>
              </a:rPr>
              <a:t>is lower than 8℃.</a:t>
            </a:r>
          </a:p>
        </p:txBody>
      </p:sp>
      <p:sp>
        <p:nvSpPr>
          <p:cNvPr id="132110" name="Text Box 63"/>
          <p:cNvSpPr txBox="1">
            <a:spLocks noChangeArrowheads="1"/>
          </p:cNvSpPr>
          <p:nvPr/>
        </p:nvSpPr>
        <p:spPr bwMode="auto">
          <a:xfrm>
            <a:off x="4451350" y="29987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11" name="Line 200"/>
          <p:cNvSpPr>
            <a:spLocks noChangeShapeType="1"/>
          </p:cNvSpPr>
          <p:nvPr/>
        </p:nvSpPr>
        <p:spPr bwMode="auto">
          <a:xfrm>
            <a:off x="2651125" y="3192463"/>
            <a:ext cx="388938"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2" name="Line 201"/>
          <p:cNvSpPr>
            <a:spLocks noChangeShapeType="1"/>
          </p:cNvSpPr>
          <p:nvPr/>
        </p:nvSpPr>
        <p:spPr bwMode="auto">
          <a:xfrm flipH="1" flipV="1">
            <a:off x="3030538" y="2601913"/>
            <a:ext cx="0" cy="576262"/>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3" name="Line 30"/>
          <p:cNvSpPr>
            <a:spLocks noChangeShapeType="1"/>
          </p:cNvSpPr>
          <p:nvPr/>
        </p:nvSpPr>
        <p:spPr bwMode="auto">
          <a:xfrm>
            <a:off x="7734300" y="2803525"/>
            <a:ext cx="0" cy="4794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2114" name="Line 31"/>
          <p:cNvSpPr>
            <a:spLocks noChangeShapeType="1"/>
          </p:cNvSpPr>
          <p:nvPr/>
        </p:nvSpPr>
        <p:spPr bwMode="auto">
          <a:xfrm flipH="1">
            <a:off x="4495800" y="3282950"/>
            <a:ext cx="3238500"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2115" name="Line 55"/>
          <p:cNvSpPr>
            <a:spLocks noChangeShapeType="1"/>
          </p:cNvSpPr>
          <p:nvPr/>
        </p:nvSpPr>
        <p:spPr bwMode="auto">
          <a:xfrm>
            <a:off x="2733675" y="4202113"/>
            <a:ext cx="552450"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16" name="Rectangle 74"/>
          <p:cNvSpPr>
            <a:spLocks noChangeArrowheads="1"/>
          </p:cNvSpPr>
          <p:nvPr/>
        </p:nvSpPr>
        <p:spPr bwMode="auto">
          <a:xfrm>
            <a:off x="3221038" y="4071938"/>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17" name="Rectangle 75"/>
          <p:cNvSpPr>
            <a:spLocks noChangeArrowheads="1"/>
          </p:cNvSpPr>
          <p:nvPr/>
        </p:nvSpPr>
        <p:spPr bwMode="auto">
          <a:xfrm>
            <a:off x="3232150" y="4092575"/>
            <a:ext cx="23637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Do Forced Defrost</a:t>
            </a:r>
          </a:p>
        </p:txBody>
      </p:sp>
      <p:sp>
        <p:nvSpPr>
          <p:cNvPr id="132118" name="AutoShape 83"/>
          <p:cNvSpPr>
            <a:spLocks noChangeArrowheads="1"/>
          </p:cNvSpPr>
          <p:nvPr/>
        </p:nvSpPr>
        <p:spPr bwMode="auto">
          <a:xfrm>
            <a:off x="3122613" y="4992688"/>
            <a:ext cx="2584450" cy="6064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2119" name="Rectangle 84"/>
          <p:cNvSpPr>
            <a:spLocks noChangeArrowheads="1"/>
          </p:cNvSpPr>
          <p:nvPr/>
        </p:nvSpPr>
        <p:spPr bwMode="auto">
          <a:xfrm>
            <a:off x="3621088" y="5072063"/>
            <a:ext cx="1587500"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Power is applied to</a:t>
            </a:r>
          </a:p>
          <a:p>
            <a:pPr algn="ctr" eaLnBrk="1" hangingPunct="1">
              <a:lnSpc>
                <a:spcPct val="70000"/>
              </a:lnSpc>
              <a:spcBef>
                <a:spcPct val="20000"/>
              </a:spcBef>
            </a:pPr>
            <a:r>
              <a:rPr lang="en-US" altLang="ko-KR" sz="1200" b="1">
                <a:latin typeface="Arial" charset="0"/>
              </a:rPr>
              <a:t>F-Defrost Heater.</a:t>
            </a:r>
          </a:p>
        </p:txBody>
      </p:sp>
      <p:sp>
        <p:nvSpPr>
          <p:cNvPr id="132120" name="Line 85"/>
          <p:cNvSpPr>
            <a:spLocks noChangeShapeType="1"/>
          </p:cNvSpPr>
          <p:nvPr/>
        </p:nvSpPr>
        <p:spPr bwMode="auto">
          <a:xfrm>
            <a:off x="4414838" y="5600700"/>
            <a:ext cx="0" cy="5794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1" name="Line 88"/>
          <p:cNvSpPr>
            <a:spLocks noChangeShapeType="1"/>
          </p:cNvSpPr>
          <p:nvPr/>
        </p:nvSpPr>
        <p:spPr bwMode="auto">
          <a:xfrm>
            <a:off x="5707063" y="5294313"/>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2" name="Text Box 90"/>
          <p:cNvSpPr txBox="1">
            <a:spLocks noChangeArrowheads="1"/>
          </p:cNvSpPr>
          <p:nvPr/>
        </p:nvSpPr>
        <p:spPr bwMode="auto">
          <a:xfrm>
            <a:off x="5534025" y="50593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2123" name="Line 91"/>
          <p:cNvSpPr>
            <a:spLocks noChangeShapeType="1"/>
          </p:cNvSpPr>
          <p:nvPr/>
        </p:nvSpPr>
        <p:spPr bwMode="auto">
          <a:xfrm>
            <a:off x="4414838" y="4349750"/>
            <a:ext cx="0" cy="6302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2124" name="Text Box 118"/>
          <p:cNvSpPr txBox="1">
            <a:spLocks noChangeArrowheads="1"/>
          </p:cNvSpPr>
          <p:nvPr/>
        </p:nvSpPr>
        <p:spPr bwMode="auto">
          <a:xfrm>
            <a:off x="4451350" y="55546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2125" name="Line 93"/>
          <p:cNvSpPr>
            <a:spLocks noChangeShapeType="1"/>
          </p:cNvSpPr>
          <p:nvPr/>
        </p:nvSpPr>
        <p:spPr bwMode="auto">
          <a:xfrm>
            <a:off x="6542088" y="5294313"/>
            <a:ext cx="0" cy="11017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graphicFrame>
        <p:nvGraphicFramePr>
          <p:cNvPr id="87" name="Group 135"/>
          <p:cNvGraphicFramePr>
            <a:graphicFrameLocks noGrp="1"/>
          </p:cNvGraphicFramePr>
          <p:nvPr>
            <p:extLst/>
          </p:nvPr>
        </p:nvGraphicFramePr>
        <p:xfrm>
          <a:off x="179388" y="2876550"/>
          <a:ext cx="2711450" cy="792316"/>
        </p:xfrm>
        <a:graphic>
          <a:graphicData uri="http://schemas.openxmlformats.org/drawingml/2006/table">
            <a:tbl>
              <a:tblPr/>
              <a:tblGrid>
                <a:gridCol w="2711450">
                  <a:extLst>
                    <a:ext uri="{9D8B030D-6E8A-4147-A177-3AD203B41FA5}">
                      <a16:colId xmlns:a16="http://schemas.microsoft.com/office/drawing/2014/main" val="20000"/>
                    </a:ext>
                  </a:extLst>
                </a:gridCol>
              </a:tblGrid>
              <a:tr h="79216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Sensor Voltage Reading Location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F-DEF : Between PCB COMMON Ground</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and CN30 #6 (or SEN_2)</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0V : Short / 5V : Open</a:t>
                      </a:r>
                    </a:p>
                  </a:txBody>
                  <a:tcPr marT="45638" marB="456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graphicFrame>
        <p:nvGraphicFramePr>
          <p:cNvPr id="88" name="Group 73"/>
          <p:cNvGraphicFramePr>
            <a:graphicFrameLocks noGrp="1"/>
          </p:cNvGraphicFramePr>
          <p:nvPr/>
        </p:nvGraphicFramePr>
        <p:xfrm>
          <a:off x="179388" y="3873500"/>
          <a:ext cx="2711450" cy="1432352"/>
        </p:xfrm>
        <a:graphic>
          <a:graphicData uri="http://schemas.openxmlformats.org/drawingml/2006/table">
            <a:tbl>
              <a:tblPr/>
              <a:tblGrid>
                <a:gridCol w="2711450">
                  <a:extLst>
                    <a:ext uri="{9D8B030D-6E8A-4147-A177-3AD203B41FA5}">
                      <a16:colId xmlns:a16="http://schemas.microsoft.com/office/drawing/2014/main" val="20000"/>
                    </a:ext>
                  </a:extLst>
                </a:gridCol>
              </a:tblGrid>
              <a:tr h="143192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After pressing the Freezer and the Fridge buttons simultaneously for 4 seconds, push the Freezer button to enter the Test Mode. And then, when any one of the buttons is pressed twice, the Forced Defrost will start and the relevant LED Lamp will light up on the display panel.</a:t>
                      </a:r>
                    </a:p>
                  </a:txBody>
                  <a:tcPr marT="45616" marB="456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33" name="슬라이드 번호 개체 틀 16"/>
          <p:cNvSpPr>
            <a:spLocks noGrp="1"/>
          </p:cNvSpPr>
          <p:nvPr>
            <p:ph type="sldNum" sz="quarter" idx="12"/>
          </p:nvPr>
        </p:nvSpPr>
        <p:spPr>
          <a:xfrm>
            <a:off x="6553200" y="6472238"/>
            <a:ext cx="2133600" cy="265112"/>
          </a:xfrm>
        </p:spPr>
        <p:txBody>
          <a:bodyPr anchor="b"/>
          <a:lstStyle/>
          <a:p>
            <a:pPr>
              <a:defRPr/>
            </a:pPr>
            <a:fld id="{3B4384B6-F224-4019-9606-8B5E359A472D}" type="slidenum">
              <a:rPr lang="en-US" altLang="ko-KR" smtClean="0"/>
              <a:pPr>
                <a:defRPr/>
              </a:pPr>
              <a:t>180</a:t>
            </a:fld>
            <a:endParaRPr lang="en-US" altLang="ko-KR" dirty="0"/>
          </a:p>
        </p:txBody>
      </p:sp>
      <p:sp>
        <p:nvSpPr>
          <p:cNvPr id="3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36"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1935685145"/>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ext Box 3"/>
          <p:cNvSpPr txBox="1">
            <a:spLocks noChangeArrowheads="1"/>
          </p:cNvSpPr>
          <p:nvPr/>
        </p:nvSpPr>
        <p:spPr bwMode="auto">
          <a:xfrm>
            <a:off x="625475" y="123825"/>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3123" name="Rectangle 3"/>
          <p:cNvSpPr>
            <a:spLocks noChangeArrowheads="1"/>
          </p:cNvSpPr>
          <p:nvPr/>
        </p:nvSpPr>
        <p:spPr bwMode="auto">
          <a:xfrm>
            <a:off x="701675" y="920750"/>
            <a:ext cx="6453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5-2-4. </a:t>
            </a:r>
            <a:r>
              <a:rPr lang="en-US" altLang="ko-KR" sz="1800" dirty="0">
                <a:solidFill>
                  <a:srgbClr val="006699"/>
                </a:solidFill>
                <a:latin typeface="Arial Black" pitchFamily="34" charset="0"/>
              </a:rPr>
              <a:t>When Defrost does not work (F DEF Heater)</a:t>
            </a:r>
          </a:p>
        </p:txBody>
      </p:sp>
      <p:sp>
        <p:nvSpPr>
          <p:cNvPr id="133124" name="Line 100"/>
          <p:cNvSpPr>
            <a:spLocks noChangeShapeType="1"/>
          </p:cNvSpPr>
          <p:nvPr/>
        </p:nvSpPr>
        <p:spPr bwMode="auto">
          <a:xfrm>
            <a:off x="2360613" y="2260600"/>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25" name="Line 93"/>
          <p:cNvSpPr>
            <a:spLocks noChangeShapeType="1"/>
          </p:cNvSpPr>
          <p:nvPr/>
        </p:nvSpPr>
        <p:spPr bwMode="auto">
          <a:xfrm>
            <a:off x="6434138" y="1362075"/>
            <a:ext cx="0" cy="18367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26" name="AutoShape 96"/>
          <p:cNvSpPr>
            <a:spLocks noChangeArrowheads="1"/>
          </p:cNvSpPr>
          <p:nvPr/>
        </p:nvSpPr>
        <p:spPr bwMode="auto">
          <a:xfrm>
            <a:off x="3014663" y="1882775"/>
            <a:ext cx="2584450" cy="7493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27" name="Rectangle 97"/>
          <p:cNvSpPr>
            <a:spLocks noChangeArrowheads="1"/>
          </p:cNvSpPr>
          <p:nvPr/>
        </p:nvSpPr>
        <p:spPr bwMode="auto">
          <a:xfrm>
            <a:off x="3252788" y="1985963"/>
            <a:ext cx="2109787"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latin typeface="Arial" charset="0"/>
              </a:rPr>
              <a:t>After heating up</a:t>
            </a:r>
          </a:p>
          <a:p>
            <a:pPr algn="ctr" eaLnBrk="1" hangingPunct="1">
              <a:lnSpc>
                <a:spcPct val="70000"/>
              </a:lnSpc>
              <a:spcBef>
                <a:spcPct val="20000"/>
              </a:spcBef>
            </a:pPr>
            <a:r>
              <a:rPr lang="en-US" altLang="ko-KR" sz="1200" b="1">
                <a:latin typeface="Arial" charset="0"/>
              </a:rPr>
              <a:t>for a while, it goes back to</a:t>
            </a:r>
          </a:p>
          <a:p>
            <a:pPr algn="ctr" eaLnBrk="1" hangingPunct="1">
              <a:lnSpc>
                <a:spcPct val="70000"/>
              </a:lnSpc>
              <a:spcBef>
                <a:spcPct val="20000"/>
              </a:spcBef>
            </a:pPr>
            <a:r>
              <a:rPr lang="en-US" altLang="ko-KR" sz="1200" b="1">
                <a:latin typeface="Arial" charset="0"/>
              </a:rPr>
              <a:t>Cooling Operation</a:t>
            </a:r>
          </a:p>
        </p:txBody>
      </p:sp>
      <p:sp>
        <p:nvSpPr>
          <p:cNvPr id="133128" name="Line 98"/>
          <p:cNvSpPr>
            <a:spLocks noChangeShapeType="1"/>
          </p:cNvSpPr>
          <p:nvPr/>
        </p:nvSpPr>
        <p:spPr bwMode="auto">
          <a:xfrm>
            <a:off x="4306888" y="26511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29" name="Text Box 99"/>
          <p:cNvSpPr txBox="1">
            <a:spLocks noChangeArrowheads="1"/>
          </p:cNvSpPr>
          <p:nvPr/>
        </p:nvSpPr>
        <p:spPr bwMode="auto">
          <a:xfrm>
            <a:off x="4343400" y="2620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3130" name="Text Box 101"/>
          <p:cNvSpPr txBox="1">
            <a:spLocks noChangeArrowheads="1"/>
          </p:cNvSpPr>
          <p:nvPr/>
        </p:nvSpPr>
        <p:spPr bwMode="auto">
          <a:xfrm>
            <a:off x="2187575" y="20256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3131" name="Line 105"/>
          <p:cNvSpPr>
            <a:spLocks noChangeShapeType="1"/>
          </p:cNvSpPr>
          <p:nvPr/>
        </p:nvSpPr>
        <p:spPr bwMode="auto">
          <a:xfrm>
            <a:off x="2366963" y="2259013"/>
            <a:ext cx="0" cy="1905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32" name="Rectangle 108"/>
          <p:cNvSpPr>
            <a:spLocks noChangeArrowheads="1"/>
          </p:cNvSpPr>
          <p:nvPr/>
        </p:nvSpPr>
        <p:spPr bwMode="auto">
          <a:xfrm>
            <a:off x="3113088" y="2879725"/>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3" name="Rectangle 109"/>
          <p:cNvSpPr>
            <a:spLocks noChangeArrowheads="1"/>
          </p:cNvSpPr>
          <p:nvPr/>
        </p:nvSpPr>
        <p:spPr bwMode="auto">
          <a:xfrm>
            <a:off x="3124200" y="2900363"/>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Normal</a:t>
            </a:r>
          </a:p>
        </p:txBody>
      </p:sp>
      <p:sp>
        <p:nvSpPr>
          <p:cNvPr id="133134" name="Line 110"/>
          <p:cNvSpPr>
            <a:spLocks noChangeShapeType="1"/>
          </p:cNvSpPr>
          <p:nvPr/>
        </p:nvSpPr>
        <p:spPr bwMode="auto">
          <a:xfrm>
            <a:off x="4303713" y="3203575"/>
            <a:ext cx="21304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35" name="Line 111"/>
          <p:cNvSpPr>
            <a:spLocks noChangeShapeType="1"/>
          </p:cNvSpPr>
          <p:nvPr/>
        </p:nvSpPr>
        <p:spPr bwMode="auto">
          <a:xfrm>
            <a:off x="4300538" y="3209925"/>
            <a:ext cx="0" cy="1793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33136" name="Rectangle 112"/>
          <p:cNvSpPr>
            <a:spLocks noChangeArrowheads="1"/>
          </p:cNvSpPr>
          <p:nvPr/>
        </p:nvSpPr>
        <p:spPr bwMode="auto">
          <a:xfrm>
            <a:off x="661988" y="2457450"/>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7" name="Rectangle 114"/>
          <p:cNvSpPr>
            <a:spLocks noChangeArrowheads="1"/>
          </p:cNvSpPr>
          <p:nvPr/>
        </p:nvSpPr>
        <p:spPr bwMode="auto">
          <a:xfrm>
            <a:off x="334963" y="3189288"/>
            <a:ext cx="2555875" cy="971550"/>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38" name="Rectangle 113"/>
          <p:cNvSpPr>
            <a:spLocks noChangeArrowheads="1"/>
          </p:cNvSpPr>
          <p:nvPr/>
        </p:nvSpPr>
        <p:spPr bwMode="auto">
          <a:xfrm>
            <a:off x="673100" y="247808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related sensors</a:t>
            </a:r>
          </a:p>
          <a:p>
            <a:pPr algn="ctr" eaLnBrk="1" hangingPunct="1">
              <a:spcBef>
                <a:spcPct val="20000"/>
              </a:spcBef>
            </a:pPr>
            <a:r>
              <a:rPr lang="en-US" altLang="ko-KR" sz="1200" b="1">
                <a:latin typeface="Arial" charset="0"/>
              </a:rPr>
              <a:t>if they are defective.</a:t>
            </a:r>
          </a:p>
        </p:txBody>
      </p:sp>
      <p:sp>
        <p:nvSpPr>
          <p:cNvPr id="133139" name="Rectangle 117"/>
          <p:cNvSpPr>
            <a:spLocks noChangeArrowheads="1"/>
          </p:cNvSpPr>
          <p:nvPr/>
        </p:nvSpPr>
        <p:spPr bwMode="auto">
          <a:xfrm>
            <a:off x="347663" y="3217863"/>
            <a:ext cx="2519362" cy="92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300"/>
              </a:lnSpc>
            </a:pPr>
            <a:r>
              <a:rPr lang="en-US" altLang="ko-KR" sz="1100">
                <a:solidFill>
                  <a:schemeClr val="tx1"/>
                </a:solidFill>
                <a:latin typeface="Arial" charset="0"/>
                <a:ea typeface="굴림체" pitchFamily="49" charset="-127"/>
              </a:rPr>
              <a:t>Note When the temperature of the F DEF Sensor goes over 8℃ with the Defrost Heater heating up, it stops heating and it goes back to Cooling Operation.</a:t>
            </a:r>
          </a:p>
        </p:txBody>
      </p:sp>
      <p:sp>
        <p:nvSpPr>
          <p:cNvPr id="133140" name="AutoShape 7"/>
          <p:cNvSpPr>
            <a:spLocks noChangeArrowheads="1"/>
          </p:cNvSpPr>
          <p:nvPr/>
        </p:nvSpPr>
        <p:spPr bwMode="auto">
          <a:xfrm>
            <a:off x="3014663" y="3400425"/>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1" name="Rectangle 8"/>
          <p:cNvSpPr>
            <a:spLocks noChangeArrowheads="1"/>
          </p:cNvSpPr>
          <p:nvPr/>
        </p:nvSpPr>
        <p:spPr bwMode="auto">
          <a:xfrm>
            <a:off x="3389313" y="3452813"/>
            <a:ext cx="185261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MAIN PCB</a:t>
            </a:r>
          </a:p>
          <a:p>
            <a:pPr algn="ctr" eaLnBrk="1" hangingPunct="1">
              <a:lnSpc>
                <a:spcPct val="80000"/>
              </a:lnSpc>
              <a:spcBef>
                <a:spcPct val="20000"/>
              </a:spcBef>
            </a:pPr>
            <a:r>
              <a:rPr lang="en-US" altLang="ko-KR" sz="1200" b="1">
                <a:latin typeface="Arial" charset="0"/>
              </a:rPr>
              <a:t>Connection is normal?</a:t>
            </a:r>
          </a:p>
        </p:txBody>
      </p:sp>
      <p:sp>
        <p:nvSpPr>
          <p:cNvPr id="133142" name="Rectangle 9"/>
          <p:cNvSpPr>
            <a:spLocks noChangeArrowheads="1"/>
          </p:cNvSpPr>
          <p:nvPr/>
        </p:nvSpPr>
        <p:spPr bwMode="auto">
          <a:xfrm>
            <a:off x="6434138" y="348297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3" name="Line 10"/>
          <p:cNvSpPr>
            <a:spLocks noChangeShapeType="1"/>
          </p:cNvSpPr>
          <p:nvPr/>
        </p:nvSpPr>
        <p:spPr bwMode="auto">
          <a:xfrm>
            <a:off x="5599113" y="36449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44" name="Rectangle 11"/>
          <p:cNvSpPr>
            <a:spLocks noChangeArrowheads="1"/>
          </p:cNvSpPr>
          <p:nvPr/>
        </p:nvSpPr>
        <p:spPr bwMode="auto">
          <a:xfrm>
            <a:off x="6445250" y="350361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Repair Connector</a:t>
            </a:r>
          </a:p>
        </p:txBody>
      </p:sp>
      <p:sp>
        <p:nvSpPr>
          <p:cNvPr id="133145" name="Text Box 12"/>
          <p:cNvSpPr txBox="1">
            <a:spLocks noChangeArrowheads="1"/>
          </p:cNvSpPr>
          <p:nvPr/>
        </p:nvSpPr>
        <p:spPr bwMode="auto">
          <a:xfrm>
            <a:off x="5541963" y="3395663"/>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rgbClr val="0099CC"/>
                </a:solidFill>
                <a:latin typeface="Arial" charset="0"/>
              </a:rPr>
              <a:t>NO</a:t>
            </a:r>
            <a:endParaRPr lang="en-US" altLang="ko-KR" b="1">
              <a:solidFill>
                <a:schemeClr val="tx1"/>
              </a:solidFill>
              <a:latin typeface="Arial" charset="0"/>
            </a:endParaRPr>
          </a:p>
        </p:txBody>
      </p:sp>
      <p:sp>
        <p:nvSpPr>
          <p:cNvPr id="133146" name="Line 16"/>
          <p:cNvSpPr>
            <a:spLocks noChangeShapeType="1"/>
          </p:cNvSpPr>
          <p:nvPr/>
        </p:nvSpPr>
        <p:spPr bwMode="auto">
          <a:xfrm>
            <a:off x="4306888" y="39084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47" name="Text Box 17"/>
          <p:cNvSpPr txBox="1">
            <a:spLocks noChangeArrowheads="1"/>
          </p:cNvSpPr>
          <p:nvPr/>
        </p:nvSpPr>
        <p:spPr bwMode="auto">
          <a:xfrm>
            <a:off x="4343400" y="38719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3148" name="Rectangle 54"/>
          <p:cNvSpPr>
            <a:spLocks noChangeArrowheads="1"/>
          </p:cNvSpPr>
          <p:nvPr/>
        </p:nvSpPr>
        <p:spPr bwMode="auto">
          <a:xfrm>
            <a:off x="3113088" y="4137025"/>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49" name="Rectangle 55"/>
          <p:cNvSpPr>
            <a:spLocks noChangeArrowheads="1"/>
          </p:cNvSpPr>
          <p:nvPr/>
        </p:nvSpPr>
        <p:spPr bwMode="auto">
          <a:xfrm>
            <a:off x="3124200" y="4167188"/>
            <a:ext cx="236378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Check Bimetal, Heater Wire Cut or Wire Contact</a:t>
            </a:r>
            <a:endParaRPr lang="en-US" altLang="ko-KR" sz="1200" b="1">
              <a:latin typeface="Arial" charset="0"/>
            </a:endParaRPr>
          </a:p>
        </p:txBody>
      </p:sp>
      <p:sp>
        <p:nvSpPr>
          <p:cNvPr id="133150" name="Line 56"/>
          <p:cNvSpPr>
            <a:spLocks noChangeShapeType="1"/>
          </p:cNvSpPr>
          <p:nvPr/>
        </p:nvSpPr>
        <p:spPr bwMode="auto">
          <a:xfrm>
            <a:off x="4306888" y="46132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51" name="Rectangle 58"/>
          <p:cNvSpPr>
            <a:spLocks noChangeArrowheads="1"/>
          </p:cNvSpPr>
          <p:nvPr/>
        </p:nvSpPr>
        <p:spPr bwMode="auto">
          <a:xfrm>
            <a:off x="3113088" y="4852988"/>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3152" name="Rectangle 59"/>
          <p:cNvSpPr>
            <a:spLocks noChangeArrowheads="1"/>
          </p:cNvSpPr>
          <p:nvPr/>
        </p:nvSpPr>
        <p:spPr bwMode="auto">
          <a:xfrm>
            <a:off x="3124200" y="4895850"/>
            <a:ext cx="23637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Repair Defective Relay or</a:t>
            </a:r>
          </a:p>
          <a:p>
            <a:pPr algn="ctr" eaLnBrk="1" hangingPunct="1">
              <a:lnSpc>
                <a:spcPct val="80000"/>
              </a:lnSpc>
              <a:spcBef>
                <a:spcPct val="20000"/>
              </a:spcBef>
            </a:pPr>
            <a:r>
              <a:rPr lang="en-US" altLang="ko-KR" sz="1200" b="1">
                <a:latin typeface="Arial" charset="0"/>
              </a:rPr>
              <a:t>replace PCB Assy</a:t>
            </a:r>
          </a:p>
        </p:txBody>
      </p:sp>
      <p:sp>
        <p:nvSpPr>
          <p:cNvPr id="133153" name="Line 85"/>
          <p:cNvSpPr>
            <a:spLocks noChangeShapeType="1"/>
          </p:cNvSpPr>
          <p:nvPr/>
        </p:nvSpPr>
        <p:spPr bwMode="auto">
          <a:xfrm>
            <a:off x="4306888" y="1497013"/>
            <a:ext cx="0" cy="390525"/>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3154" name="Text Box 118"/>
          <p:cNvSpPr txBox="1">
            <a:spLocks noChangeArrowheads="1"/>
          </p:cNvSpPr>
          <p:nvPr/>
        </p:nvSpPr>
        <p:spPr bwMode="auto">
          <a:xfrm>
            <a:off x="4343400" y="1500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36" name="슬라이드 번호 개체 틀 16"/>
          <p:cNvSpPr>
            <a:spLocks noGrp="1"/>
          </p:cNvSpPr>
          <p:nvPr>
            <p:ph type="sldNum" sz="quarter" idx="12"/>
          </p:nvPr>
        </p:nvSpPr>
        <p:spPr>
          <a:xfrm>
            <a:off x="6553200" y="6472238"/>
            <a:ext cx="2133600" cy="265112"/>
          </a:xfrm>
        </p:spPr>
        <p:txBody>
          <a:bodyPr anchor="b"/>
          <a:lstStyle/>
          <a:p>
            <a:pPr>
              <a:defRPr/>
            </a:pPr>
            <a:fld id="{2AB8C4A1-23CA-448E-A951-169A8DDFF0C4}" type="slidenum">
              <a:rPr lang="en-US" altLang="ko-KR" smtClean="0"/>
              <a:pPr>
                <a:defRPr/>
              </a:pPr>
              <a:t>181</a:t>
            </a:fld>
            <a:endParaRPr lang="en-US" altLang="ko-KR" dirty="0"/>
          </a:p>
        </p:txBody>
      </p:sp>
      <p:sp>
        <p:nvSpPr>
          <p:cNvPr id="38"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39" name="Rectangle 3"/>
          <p:cNvSpPr>
            <a:spLocks noChangeArrowheads="1"/>
          </p:cNvSpPr>
          <p:nvPr/>
        </p:nvSpPr>
        <p:spPr bwMode="auto">
          <a:xfrm>
            <a:off x="5529263" y="1256943"/>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2908945427"/>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4147" name="Rectangle 3"/>
          <p:cNvSpPr>
            <a:spLocks noChangeArrowheads="1"/>
          </p:cNvSpPr>
          <p:nvPr/>
        </p:nvSpPr>
        <p:spPr bwMode="auto">
          <a:xfrm>
            <a:off x="762000" y="938213"/>
            <a:ext cx="3979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5-2-5. </a:t>
            </a:r>
            <a:r>
              <a:rPr lang="en-US" altLang="ko-KR" sz="1800" dirty="0">
                <a:solidFill>
                  <a:srgbClr val="006699"/>
                </a:solidFill>
                <a:latin typeface="Arial Black" pitchFamily="34" charset="0"/>
              </a:rPr>
              <a:t>When there is No </a:t>
            </a:r>
            <a:r>
              <a:rPr lang="en-US" altLang="ko-KR" sz="1800" dirty="0" smtClean="0">
                <a:solidFill>
                  <a:srgbClr val="006699"/>
                </a:solidFill>
                <a:latin typeface="Arial Black" pitchFamily="34" charset="0"/>
              </a:rPr>
              <a:t>Power</a:t>
            </a:r>
            <a:endParaRPr lang="en-US" altLang="ko-KR" sz="1800" dirty="0">
              <a:solidFill>
                <a:srgbClr val="006699"/>
              </a:solidFill>
              <a:latin typeface="Arial Black" pitchFamily="34" charset="0"/>
            </a:endParaRPr>
          </a:p>
        </p:txBody>
      </p:sp>
      <p:sp>
        <p:nvSpPr>
          <p:cNvPr id="134148" name="AutoShape 117"/>
          <p:cNvSpPr>
            <a:spLocks noChangeArrowheads="1"/>
          </p:cNvSpPr>
          <p:nvPr/>
        </p:nvSpPr>
        <p:spPr bwMode="auto">
          <a:xfrm>
            <a:off x="3613150" y="153193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49" name="Text Box 118"/>
          <p:cNvSpPr txBox="1">
            <a:spLocks noChangeArrowheads="1"/>
          </p:cNvSpPr>
          <p:nvPr/>
        </p:nvSpPr>
        <p:spPr bwMode="auto">
          <a:xfrm>
            <a:off x="4105275" y="1576388"/>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34150" name="Line 119"/>
          <p:cNvSpPr>
            <a:spLocks noChangeShapeType="1"/>
          </p:cNvSpPr>
          <p:nvPr/>
        </p:nvSpPr>
        <p:spPr bwMode="auto">
          <a:xfrm>
            <a:off x="4367213" y="19034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1" name="AutoShape 120"/>
          <p:cNvSpPr>
            <a:spLocks noChangeArrowheads="1"/>
          </p:cNvSpPr>
          <p:nvPr/>
        </p:nvSpPr>
        <p:spPr bwMode="auto">
          <a:xfrm>
            <a:off x="3074988" y="2155825"/>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2" name="Rectangle 121"/>
          <p:cNvSpPr>
            <a:spLocks noChangeArrowheads="1"/>
          </p:cNvSpPr>
          <p:nvPr/>
        </p:nvSpPr>
        <p:spPr bwMode="auto">
          <a:xfrm>
            <a:off x="3432175" y="2308225"/>
            <a:ext cx="187483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The unit is plugged In?</a:t>
            </a:r>
            <a:endParaRPr lang="en-US" altLang="ko-KR" sz="1200" b="1">
              <a:latin typeface="Arial" charset="0"/>
            </a:endParaRPr>
          </a:p>
        </p:txBody>
      </p:sp>
      <p:sp>
        <p:nvSpPr>
          <p:cNvPr id="134153" name="Rectangle 122"/>
          <p:cNvSpPr>
            <a:spLocks noChangeArrowheads="1"/>
          </p:cNvSpPr>
          <p:nvPr/>
        </p:nvSpPr>
        <p:spPr bwMode="auto">
          <a:xfrm>
            <a:off x="6494463" y="2249488"/>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4" name="Line 123"/>
          <p:cNvSpPr>
            <a:spLocks noChangeShapeType="1"/>
          </p:cNvSpPr>
          <p:nvPr/>
        </p:nvSpPr>
        <p:spPr bwMode="auto">
          <a:xfrm>
            <a:off x="5659438" y="24114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5" name="Rectangle 124"/>
          <p:cNvSpPr>
            <a:spLocks noChangeArrowheads="1"/>
          </p:cNvSpPr>
          <p:nvPr/>
        </p:nvSpPr>
        <p:spPr bwMode="auto">
          <a:xfrm>
            <a:off x="6505575" y="22701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Plug in the unit</a:t>
            </a:r>
            <a:endParaRPr lang="en-US" altLang="ko-KR" sz="1200" b="1">
              <a:latin typeface="Arial" charset="0"/>
            </a:endParaRPr>
          </a:p>
        </p:txBody>
      </p:sp>
      <p:sp>
        <p:nvSpPr>
          <p:cNvPr id="134156" name="Text Box 125"/>
          <p:cNvSpPr txBox="1">
            <a:spLocks noChangeArrowheads="1"/>
          </p:cNvSpPr>
          <p:nvPr/>
        </p:nvSpPr>
        <p:spPr bwMode="auto">
          <a:xfrm>
            <a:off x="5486400" y="21764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57" name="Line 127"/>
          <p:cNvSpPr>
            <a:spLocks noChangeShapeType="1"/>
          </p:cNvSpPr>
          <p:nvPr/>
        </p:nvSpPr>
        <p:spPr bwMode="auto">
          <a:xfrm>
            <a:off x="4367213" y="27019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8" name="AutoShape 128"/>
          <p:cNvSpPr>
            <a:spLocks noChangeArrowheads="1"/>
          </p:cNvSpPr>
          <p:nvPr/>
        </p:nvSpPr>
        <p:spPr bwMode="auto">
          <a:xfrm>
            <a:off x="3074988" y="2949575"/>
            <a:ext cx="2584450" cy="54133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9" name="Line 130"/>
          <p:cNvSpPr>
            <a:spLocks noChangeShapeType="1"/>
          </p:cNvSpPr>
          <p:nvPr/>
        </p:nvSpPr>
        <p:spPr bwMode="auto">
          <a:xfrm>
            <a:off x="4367213" y="35131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0" name="AutoShape 131"/>
          <p:cNvSpPr>
            <a:spLocks noChangeArrowheads="1"/>
          </p:cNvSpPr>
          <p:nvPr/>
        </p:nvSpPr>
        <p:spPr bwMode="auto">
          <a:xfrm>
            <a:off x="3074988" y="37766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61" name="Rectangle 132"/>
          <p:cNvSpPr>
            <a:spLocks noChangeArrowheads="1"/>
          </p:cNvSpPr>
          <p:nvPr/>
        </p:nvSpPr>
        <p:spPr bwMode="auto">
          <a:xfrm>
            <a:off x="3321050" y="3932238"/>
            <a:ext cx="2100263"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MAIN PCB Fuse is blown?</a:t>
            </a:r>
          </a:p>
        </p:txBody>
      </p:sp>
      <p:sp>
        <p:nvSpPr>
          <p:cNvPr id="134162" name="Line 133"/>
          <p:cNvSpPr>
            <a:spLocks noChangeShapeType="1"/>
          </p:cNvSpPr>
          <p:nvPr/>
        </p:nvSpPr>
        <p:spPr bwMode="auto">
          <a:xfrm>
            <a:off x="4367213" y="43148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3" name="Text Box 134"/>
          <p:cNvSpPr txBox="1">
            <a:spLocks noChangeArrowheads="1"/>
          </p:cNvSpPr>
          <p:nvPr/>
        </p:nvSpPr>
        <p:spPr bwMode="auto">
          <a:xfrm>
            <a:off x="4403725" y="26876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64" name="Text Box 135"/>
          <p:cNvSpPr txBox="1">
            <a:spLocks noChangeArrowheads="1"/>
          </p:cNvSpPr>
          <p:nvPr/>
        </p:nvSpPr>
        <p:spPr bwMode="auto">
          <a:xfrm>
            <a:off x="4403725" y="35115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65" name="Rectangle 137"/>
          <p:cNvSpPr>
            <a:spLocks noChangeArrowheads="1"/>
          </p:cNvSpPr>
          <p:nvPr/>
        </p:nvSpPr>
        <p:spPr bwMode="auto">
          <a:xfrm>
            <a:off x="6494463" y="30543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66" name="Line 138"/>
          <p:cNvSpPr>
            <a:spLocks noChangeShapeType="1"/>
          </p:cNvSpPr>
          <p:nvPr/>
        </p:nvSpPr>
        <p:spPr bwMode="auto">
          <a:xfrm>
            <a:off x="5659438" y="32162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7" name="Rectangle 139"/>
          <p:cNvSpPr>
            <a:spLocks noChangeArrowheads="1"/>
          </p:cNvSpPr>
          <p:nvPr/>
        </p:nvSpPr>
        <p:spPr bwMode="auto">
          <a:xfrm>
            <a:off x="6505575" y="30749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connections</a:t>
            </a:r>
          </a:p>
        </p:txBody>
      </p:sp>
      <p:sp>
        <p:nvSpPr>
          <p:cNvPr id="134168" name="Text Box 140"/>
          <p:cNvSpPr txBox="1">
            <a:spLocks noChangeArrowheads="1"/>
          </p:cNvSpPr>
          <p:nvPr/>
        </p:nvSpPr>
        <p:spPr bwMode="auto">
          <a:xfrm>
            <a:off x="5486400" y="29813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69" name="AutoShape 141"/>
          <p:cNvSpPr>
            <a:spLocks noChangeArrowheads="1"/>
          </p:cNvSpPr>
          <p:nvPr/>
        </p:nvSpPr>
        <p:spPr bwMode="auto">
          <a:xfrm>
            <a:off x="3074988" y="4586288"/>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0" name="Rectangle 142"/>
          <p:cNvSpPr>
            <a:spLocks noChangeArrowheads="1"/>
          </p:cNvSpPr>
          <p:nvPr/>
        </p:nvSpPr>
        <p:spPr bwMode="auto">
          <a:xfrm>
            <a:off x="3309110" y="4622800"/>
            <a:ext cx="2241617"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DC310~340V is</a:t>
            </a:r>
          </a:p>
          <a:p>
            <a:pPr algn="ctr" eaLnBrk="1" hangingPunct="1">
              <a:lnSpc>
                <a:spcPct val="80000"/>
              </a:lnSpc>
              <a:spcBef>
                <a:spcPct val="20000"/>
              </a:spcBef>
            </a:pPr>
            <a:r>
              <a:rPr lang="en-US" altLang="ko-KR" sz="1200" b="1" dirty="0">
                <a:latin typeface="Arial" charset="0"/>
              </a:rPr>
              <a:t>applied at </a:t>
            </a:r>
            <a:r>
              <a:rPr lang="en-US" altLang="ko-KR" sz="1200" b="1" dirty="0" smtClean="0">
                <a:latin typeface="Arial" charset="0"/>
              </a:rPr>
              <a:t>BD101 </a:t>
            </a:r>
            <a:r>
              <a:rPr lang="en-US" altLang="ko-KR" sz="1200" b="1" dirty="0">
                <a:latin typeface="Arial" charset="0"/>
              </a:rPr>
              <a:t>terminals?</a:t>
            </a:r>
          </a:p>
        </p:txBody>
      </p:sp>
      <p:sp>
        <p:nvSpPr>
          <p:cNvPr id="134171" name="Line 143"/>
          <p:cNvSpPr>
            <a:spLocks noChangeShapeType="1"/>
          </p:cNvSpPr>
          <p:nvPr/>
        </p:nvSpPr>
        <p:spPr bwMode="auto">
          <a:xfrm flipH="1">
            <a:off x="4371975" y="51403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2" name="Text Box 144"/>
          <p:cNvSpPr txBox="1">
            <a:spLocks noChangeArrowheads="1"/>
          </p:cNvSpPr>
          <p:nvPr/>
        </p:nvSpPr>
        <p:spPr bwMode="auto">
          <a:xfrm>
            <a:off x="4403725" y="50990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73" name="Rectangle 145"/>
          <p:cNvSpPr>
            <a:spLocks noChangeArrowheads="1"/>
          </p:cNvSpPr>
          <p:nvPr/>
        </p:nvSpPr>
        <p:spPr bwMode="auto">
          <a:xfrm>
            <a:off x="6494463" y="3786188"/>
            <a:ext cx="2374900" cy="5111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4" name="Line 146"/>
          <p:cNvSpPr>
            <a:spLocks noChangeShapeType="1"/>
          </p:cNvSpPr>
          <p:nvPr/>
        </p:nvSpPr>
        <p:spPr bwMode="auto">
          <a:xfrm>
            <a:off x="5659438" y="40433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5" name="Rectangle 149"/>
          <p:cNvSpPr>
            <a:spLocks noChangeArrowheads="1"/>
          </p:cNvSpPr>
          <p:nvPr/>
        </p:nvSpPr>
        <p:spPr bwMode="auto">
          <a:xfrm>
            <a:off x="6494463" y="4719638"/>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6" name="Line 150"/>
          <p:cNvSpPr>
            <a:spLocks noChangeShapeType="1"/>
          </p:cNvSpPr>
          <p:nvPr/>
        </p:nvSpPr>
        <p:spPr bwMode="auto">
          <a:xfrm>
            <a:off x="5659438" y="48641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7" name="Text Box 152"/>
          <p:cNvSpPr txBox="1">
            <a:spLocks noChangeArrowheads="1"/>
          </p:cNvSpPr>
          <p:nvPr/>
        </p:nvSpPr>
        <p:spPr bwMode="auto">
          <a:xfrm>
            <a:off x="5486400" y="46291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78" name="Rectangle 160"/>
          <p:cNvSpPr>
            <a:spLocks noChangeArrowheads="1"/>
          </p:cNvSpPr>
          <p:nvPr/>
        </p:nvSpPr>
        <p:spPr bwMode="auto">
          <a:xfrm>
            <a:off x="3549650" y="2954338"/>
            <a:ext cx="16383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220~240V is applied</a:t>
            </a:r>
          </a:p>
          <a:p>
            <a:pPr algn="ctr" eaLnBrk="1" hangingPunct="1">
              <a:lnSpc>
                <a:spcPct val="80000"/>
              </a:lnSpc>
              <a:spcBef>
                <a:spcPct val="20000"/>
              </a:spcBef>
            </a:pPr>
            <a:r>
              <a:rPr lang="en-US" altLang="ko-KR" sz="1200" b="1" dirty="0">
                <a:latin typeface="Arial" charset="0"/>
              </a:rPr>
              <a:t>at MAIN PCB</a:t>
            </a:r>
          </a:p>
          <a:p>
            <a:pPr algn="ctr" eaLnBrk="1" hangingPunct="1">
              <a:lnSpc>
                <a:spcPct val="80000"/>
              </a:lnSpc>
              <a:spcBef>
                <a:spcPct val="20000"/>
              </a:spcBef>
            </a:pPr>
            <a:r>
              <a:rPr lang="en-US" altLang="ko-KR" sz="1200" b="1" dirty="0" smtClean="0">
                <a:latin typeface="Arial" charset="0"/>
              </a:rPr>
              <a:t>CN10 </a:t>
            </a:r>
            <a:r>
              <a:rPr lang="en-US" altLang="ko-KR" sz="1200" b="1" dirty="0">
                <a:latin typeface="Arial" charset="0"/>
              </a:rPr>
              <a:t>#1 and #3?</a:t>
            </a:r>
          </a:p>
        </p:txBody>
      </p:sp>
      <p:sp>
        <p:nvSpPr>
          <p:cNvPr id="134179" name="Rectangle 161"/>
          <p:cNvSpPr>
            <a:spLocks noChangeArrowheads="1"/>
          </p:cNvSpPr>
          <p:nvPr/>
        </p:nvSpPr>
        <p:spPr bwMode="auto">
          <a:xfrm>
            <a:off x="6462713" y="3789363"/>
            <a:ext cx="2468562"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ko-KR" sz="1100" b="1" dirty="0">
                <a:latin typeface="Arial" charset="0"/>
              </a:rPr>
              <a:t>1) Replace Fuse (AC 250V 6</a:t>
            </a:r>
            <a:r>
              <a:rPr lang="en-US" altLang="ko-KR" sz="1100" b="1" dirty="0" smtClean="0">
                <a:latin typeface="Arial" charset="0"/>
              </a:rPr>
              <a:t>.3A</a:t>
            </a:r>
            <a:r>
              <a:rPr lang="en-US" altLang="ko-KR" sz="1100" b="1" dirty="0">
                <a:latin typeface="Arial" charset="0"/>
              </a:rPr>
              <a:t>)</a:t>
            </a:r>
          </a:p>
          <a:p>
            <a:pPr eaLnBrk="1" hangingPunct="1">
              <a:spcBef>
                <a:spcPct val="20000"/>
              </a:spcBef>
            </a:pPr>
            <a:r>
              <a:rPr lang="en-US" altLang="ko-KR" sz="1100" b="1" dirty="0">
                <a:latin typeface="Arial" charset="0"/>
              </a:rPr>
              <a:t>2) Replace PCB ASS'Y</a:t>
            </a:r>
          </a:p>
        </p:txBody>
      </p:sp>
      <p:graphicFrame>
        <p:nvGraphicFramePr>
          <p:cNvPr id="76" name="Group 121"/>
          <p:cNvGraphicFramePr>
            <a:graphicFrameLocks noGrp="1"/>
          </p:cNvGraphicFramePr>
          <p:nvPr/>
        </p:nvGraphicFramePr>
        <p:xfrm>
          <a:off x="6497638" y="1465263"/>
          <a:ext cx="2405062" cy="731837"/>
        </p:xfrm>
        <a:graphic>
          <a:graphicData uri="http://schemas.openxmlformats.org/drawingml/2006/table">
            <a:tbl>
              <a:tblPr/>
              <a:tblGrid>
                <a:gridCol w="2405062">
                  <a:extLst>
                    <a:ext uri="{9D8B030D-6E8A-4147-A177-3AD203B41FA5}">
                      <a16:colId xmlns:a16="http://schemas.microsoft.com/office/drawing/2014/main" val="20000"/>
                    </a:ext>
                  </a:extLst>
                </a:gridCol>
              </a:tblGrid>
              <a:tr h="731837">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When checking the MAIN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PCB, refer to the Operation descriptions and the "Reference" section.</a:t>
                      </a:r>
                    </a:p>
                  </a:txBody>
                  <a:tcPr marL="91441" marR="91441" marT="45740" marB="4574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4186" name="Rectangle 151"/>
          <p:cNvSpPr>
            <a:spLocks noChangeArrowheads="1"/>
          </p:cNvSpPr>
          <p:nvPr/>
        </p:nvSpPr>
        <p:spPr bwMode="auto">
          <a:xfrm>
            <a:off x="6505575" y="47132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4187" name="AutoShape 131"/>
          <p:cNvSpPr>
            <a:spLocks noChangeArrowheads="1"/>
          </p:cNvSpPr>
          <p:nvPr/>
        </p:nvSpPr>
        <p:spPr bwMode="auto">
          <a:xfrm>
            <a:off x="3074988" y="5403850"/>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88" name="Rectangle 132"/>
          <p:cNvSpPr>
            <a:spLocks noChangeArrowheads="1"/>
          </p:cNvSpPr>
          <p:nvPr/>
        </p:nvSpPr>
        <p:spPr bwMode="auto">
          <a:xfrm>
            <a:off x="3089464" y="5486400"/>
            <a:ext cx="2688854"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 5</a:t>
            </a:r>
            <a:r>
              <a:rPr lang="en-US" altLang="ko-KR" sz="1200" b="1" dirty="0" smtClean="0">
                <a:latin typeface="Arial" charset="0"/>
              </a:rPr>
              <a:t>V </a:t>
            </a:r>
            <a:r>
              <a:rPr lang="en-US" altLang="ko-KR" sz="1200" b="1" dirty="0">
                <a:latin typeface="Arial" charset="0"/>
              </a:rPr>
              <a:t>is </a:t>
            </a:r>
            <a:r>
              <a:rPr lang="en-US" altLang="ko-KR" sz="1200" b="1" dirty="0" smtClean="0">
                <a:latin typeface="Arial" charset="0"/>
              </a:rPr>
              <a:t>supplied between PW101</a:t>
            </a:r>
          </a:p>
          <a:p>
            <a:pPr algn="ctr" eaLnBrk="1" hangingPunct="1">
              <a:lnSpc>
                <a:spcPct val="80000"/>
              </a:lnSpc>
              <a:spcBef>
                <a:spcPct val="20000"/>
              </a:spcBef>
            </a:pPr>
            <a:r>
              <a:rPr lang="en-US" altLang="ko-KR" sz="1200" b="1" dirty="0" smtClean="0">
                <a:latin typeface="Arial" charset="0"/>
              </a:rPr>
              <a:t>Terminals #14 - #16?</a:t>
            </a:r>
            <a:endParaRPr lang="en-US" altLang="ko-KR" sz="1200" b="1" dirty="0">
              <a:latin typeface="Arial" charset="0"/>
            </a:endParaRPr>
          </a:p>
        </p:txBody>
      </p:sp>
      <p:sp>
        <p:nvSpPr>
          <p:cNvPr id="134189" name="Line 133"/>
          <p:cNvSpPr>
            <a:spLocks noChangeShapeType="1"/>
          </p:cNvSpPr>
          <p:nvPr/>
        </p:nvSpPr>
        <p:spPr bwMode="auto">
          <a:xfrm>
            <a:off x="4367213" y="59404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4190" name="Text Box 136"/>
          <p:cNvSpPr txBox="1">
            <a:spLocks noChangeArrowheads="1"/>
          </p:cNvSpPr>
          <p:nvPr/>
        </p:nvSpPr>
        <p:spPr bwMode="auto">
          <a:xfrm>
            <a:off x="4403725" y="59134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4191" name="Line 146"/>
          <p:cNvSpPr>
            <a:spLocks noChangeShapeType="1"/>
          </p:cNvSpPr>
          <p:nvPr/>
        </p:nvSpPr>
        <p:spPr bwMode="auto">
          <a:xfrm>
            <a:off x="5659438" y="5670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4192" name="Text Box 148"/>
          <p:cNvSpPr txBox="1">
            <a:spLocks noChangeArrowheads="1"/>
          </p:cNvSpPr>
          <p:nvPr/>
        </p:nvSpPr>
        <p:spPr bwMode="auto">
          <a:xfrm>
            <a:off x="5486400" y="54356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4193" name="Rectangle 114"/>
          <p:cNvSpPr>
            <a:spLocks noChangeArrowheads="1"/>
          </p:cNvSpPr>
          <p:nvPr/>
        </p:nvSpPr>
        <p:spPr bwMode="auto">
          <a:xfrm>
            <a:off x="239713" y="1997075"/>
            <a:ext cx="2555875" cy="971550"/>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4" name="Rectangle 115"/>
          <p:cNvSpPr>
            <a:spLocks noChangeArrowheads="1"/>
          </p:cNvSpPr>
          <p:nvPr/>
        </p:nvSpPr>
        <p:spPr bwMode="auto">
          <a:xfrm>
            <a:off x="295275" y="1816100"/>
            <a:ext cx="684213" cy="252413"/>
          </a:xfrm>
          <a:prstGeom prst="rect">
            <a:avLst/>
          </a:prstGeom>
          <a:solidFill>
            <a:srgbClr val="FF9900"/>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5" name="Rectangle 117"/>
          <p:cNvSpPr>
            <a:spLocks noChangeArrowheads="1"/>
          </p:cNvSpPr>
          <p:nvPr/>
        </p:nvSpPr>
        <p:spPr bwMode="auto">
          <a:xfrm>
            <a:off x="252413" y="2054225"/>
            <a:ext cx="2519362"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300"/>
              </a:lnSpc>
            </a:pPr>
            <a:r>
              <a:rPr lang="en-US" altLang="ko-KR" sz="1100" dirty="0">
                <a:solidFill>
                  <a:schemeClr val="tx1"/>
                </a:solidFill>
                <a:latin typeface="Arial" charset="0"/>
                <a:ea typeface="굴림체" pitchFamily="49" charset="-127"/>
              </a:rPr>
              <a:t>There is AC220~240V or DC310~340V at the MAIN PCB</a:t>
            </a:r>
          </a:p>
          <a:p>
            <a:pPr eaLnBrk="1" hangingPunct="1">
              <a:lnSpc>
                <a:spcPts val="1300"/>
              </a:lnSpc>
            </a:pPr>
            <a:r>
              <a:rPr lang="en-US" altLang="ko-KR" sz="1100" dirty="0">
                <a:solidFill>
                  <a:schemeClr val="tx1"/>
                </a:solidFill>
                <a:latin typeface="Arial" charset="0"/>
                <a:ea typeface="굴림체" pitchFamily="49" charset="-127"/>
              </a:rPr>
              <a:t>Power Circuit. So, be cautious</a:t>
            </a:r>
          </a:p>
          <a:p>
            <a:pPr eaLnBrk="1" hangingPunct="1">
              <a:lnSpc>
                <a:spcPts val="1300"/>
              </a:lnSpc>
            </a:pPr>
            <a:r>
              <a:rPr lang="en-US" altLang="ko-KR" sz="1100" dirty="0">
                <a:solidFill>
                  <a:schemeClr val="tx1"/>
                </a:solidFill>
                <a:latin typeface="Arial" charset="0"/>
                <a:ea typeface="굴림체" pitchFamily="49" charset="-127"/>
              </a:rPr>
              <a:t>when repairing the unit or</a:t>
            </a:r>
          </a:p>
          <a:p>
            <a:pPr eaLnBrk="1" hangingPunct="1">
              <a:lnSpc>
                <a:spcPts val="1300"/>
              </a:lnSpc>
            </a:pPr>
            <a:r>
              <a:rPr lang="en-US" altLang="ko-KR" sz="1100" dirty="0">
                <a:solidFill>
                  <a:schemeClr val="tx1"/>
                </a:solidFill>
                <a:latin typeface="Arial" charset="0"/>
                <a:ea typeface="굴림체" pitchFamily="49" charset="-127"/>
              </a:rPr>
              <a:t>measuring values.</a:t>
            </a:r>
          </a:p>
        </p:txBody>
      </p:sp>
      <p:sp>
        <p:nvSpPr>
          <p:cNvPr id="134196" name="Rectangle 116"/>
          <p:cNvSpPr>
            <a:spLocks noChangeArrowheads="1"/>
          </p:cNvSpPr>
          <p:nvPr/>
        </p:nvSpPr>
        <p:spPr bwMode="auto">
          <a:xfrm>
            <a:off x="238125" y="1787525"/>
            <a:ext cx="785813"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200" b="1" dirty="0">
                <a:solidFill>
                  <a:schemeClr val="bg1"/>
                </a:solidFill>
                <a:ea typeface="굴림체" pitchFamily="49" charset="-127"/>
              </a:rPr>
              <a:t>Caution</a:t>
            </a:r>
          </a:p>
        </p:txBody>
      </p:sp>
      <p:sp>
        <p:nvSpPr>
          <p:cNvPr id="134197" name="Rectangle 114"/>
          <p:cNvSpPr>
            <a:spLocks noChangeArrowheads="1"/>
          </p:cNvSpPr>
          <p:nvPr/>
        </p:nvSpPr>
        <p:spPr bwMode="auto">
          <a:xfrm>
            <a:off x="3028950" y="2928938"/>
            <a:ext cx="2627313" cy="3348037"/>
          </a:xfrm>
          <a:prstGeom prst="rect">
            <a:avLst/>
          </a:prstGeom>
          <a:noFill/>
          <a:ln w="19050" algn="ctr">
            <a:solidFill>
              <a:schemeClr val="accent1"/>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8" name="Text Box 148"/>
          <p:cNvSpPr txBox="1">
            <a:spLocks noChangeArrowheads="1"/>
          </p:cNvSpPr>
          <p:nvPr/>
        </p:nvSpPr>
        <p:spPr bwMode="auto">
          <a:xfrm>
            <a:off x="4438650" y="4316413"/>
            <a:ext cx="390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4199" name="Text Box 136"/>
          <p:cNvSpPr txBox="1">
            <a:spLocks noChangeArrowheads="1"/>
          </p:cNvSpPr>
          <p:nvPr/>
        </p:nvSpPr>
        <p:spPr bwMode="auto">
          <a:xfrm>
            <a:off x="5572125" y="38068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4200" name="Rectangle 149"/>
          <p:cNvSpPr>
            <a:spLocks noChangeArrowheads="1"/>
          </p:cNvSpPr>
          <p:nvPr/>
        </p:nvSpPr>
        <p:spPr bwMode="auto">
          <a:xfrm>
            <a:off x="6494463" y="553720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201" name="Rectangle 151"/>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54" name="슬라이드 번호 개체 틀 16"/>
          <p:cNvSpPr>
            <a:spLocks noGrp="1"/>
          </p:cNvSpPr>
          <p:nvPr>
            <p:ph type="sldNum" sz="quarter" idx="12"/>
          </p:nvPr>
        </p:nvSpPr>
        <p:spPr>
          <a:xfrm>
            <a:off x="6553200" y="6472238"/>
            <a:ext cx="2133600" cy="265112"/>
          </a:xfrm>
        </p:spPr>
        <p:txBody>
          <a:bodyPr anchor="b"/>
          <a:lstStyle/>
          <a:p>
            <a:pPr>
              <a:defRPr/>
            </a:pPr>
            <a:fld id="{14F9EAC4-6F1A-4780-A1EC-700975B76683}" type="slidenum">
              <a:rPr lang="en-US" altLang="ko-KR" smtClean="0"/>
              <a:pPr>
                <a:defRPr/>
              </a:pPr>
              <a:t>182</a:t>
            </a:fld>
            <a:endParaRPr lang="en-US" altLang="ko-KR" dirty="0"/>
          </a:p>
        </p:txBody>
      </p:sp>
      <p:sp>
        <p:nvSpPr>
          <p:cNvPr id="55" name="Rectangle 3"/>
          <p:cNvSpPr>
            <a:spLocks noChangeArrowheads="1"/>
          </p:cNvSpPr>
          <p:nvPr/>
        </p:nvSpPr>
        <p:spPr bwMode="auto">
          <a:xfrm>
            <a:off x="4625831" y="975718"/>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202799479"/>
      </p:ext>
    </p:extLst>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35171" name="Rectangle 3"/>
          <p:cNvSpPr>
            <a:spLocks noChangeArrowheads="1"/>
          </p:cNvSpPr>
          <p:nvPr/>
        </p:nvSpPr>
        <p:spPr bwMode="auto">
          <a:xfrm>
            <a:off x="762000" y="938213"/>
            <a:ext cx="3979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5-2-5. </a:t>
            </a:r>
            <a:r>
              <a:rPr lang="en-US" altLang="ko-KR" sz="1800" dirty="0">
                <a:solidFill>
                  <a:srgbClr val="006699"/>
                </a:solidFill>
                <a:latin typeface="Arial Black" pitchFamily="34" charset="0"/>
              </a:rPr>
              <a:t>When there is No </a:t>
            </a:r>
            <a:r>
              <a:rPr lang="en-US" altLang="ko-KR" sz="1800" dirty="0" smtClean="0">
                <a:solidFill>
                  <a:srgbClr val="006699"/>
                </a:solidFill>
                <a:latin typeface="Arial Black" pitchFamily="34" charset="0"/>
              </a:rPr>
              <a:t>Power</a:t>
            </a:r>
            <a:endParaRPr lang="en-US" altLang="ko-KR" sz="1800" dirty="0">
              <a:solidFill>
                <a:srgbClr val="006699"/>
              </a:solidFill>
              <a:latin typeface="Arial Black" pitchFamily="34" charset="0"/>
            </a:endParaRPr>
          </a:p>
        </p:txBody>
      </p:sp>
      <p:sp>
        <p:nvSpPr>
          <p:cNvPr id="135172" name="Line 100"/>
          <p:cNvSpPr>
            <a:spLocks noChangeShapeType="1"/>
          </p:cNvSpPr>
          <p:nvPr/>
        </p:nvSpPr>
        <p:spPr bwMode="auto">
          <a:xfrm>
            <a:off x="2279650" y="3516313"/>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3" name="Line 127"/>
          <p:cNvSpPr>
            <a:spLocks noChangeShapeType="1"/>
          </p:cNvSpPr>
          <p:nvPr/>
        </p:nvSpPr>
        <p:spPr bwMode="auto">
          <a:xfrm>
            <a:off x="4367213" y="13684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4" name="AutoShape 128"/>
          <p:cNvSpPr>
            <a:spLocks noChangeArrowheads="1"/>
          </p:cNvSpPr>
          <p:nvPr/>
        </p:nvSpPr>
        <p:spPr bwMode="auto">
          <a:xfrm>
            <a:off x="3074988" y="1616075"/>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75" name="Line 130"/>
          <p:cNvSpPr>
            <a:spLocks noChangeShapeType="1"/>
          </p:cNvSpPr>
          <p:nvPr/>
        </p:nvSpPr>
        <p:spPr bwMode="auto">
          <a:xfrm>
            <a:off x="4367213" y="217805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6" name="AutoShape 131"/>
          <p:cNvSpPr>
            <a:spLocks noChangeArrowheads="1"/>
          </p:cNvSpPr>
          <p:nvPr/>
        </p:nvSpPr>
        <p:spPr bwMode="auto">
          <a:xfrm>
            <a:off x="3074988" y="24431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77" name="Rectangle 132"/>
          <p:cNvSpPr>
            <a:spLocks noChangeArrowheads="1"/>
          </p:cNvSpPr>
          <p:nvPr/>
        </p:nvSpPr>
        <p:spPr bwMode="auto">
          <a:xfrm>
            <a:off x="3683520" y="2525713"/>
            <a:ext cx="1470572"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5V is applied at</a:t>
            </a:r>
          </a:p>
          <a:p>
            <a:pPr algn="ctr" eaLnBrk="1" hangingPunct="1">
              <a:lnSpc>
                <a:spcPct val="80000"/>
              </a:lnSpc>
              <a:spcBef>
                <a:spcPct val="20000"/>
              </a:spcBef>
            </a:pPr>
            <a:r>
              <a:rPr lang="en-US" altLang="ko-KR" sz="1200" b="1" dirty="0" smtClean="0">
                <a:latin typeface="Arial" charset="0"/>
              </a:rPr>
              <a:t>CE105 </a:t>
            </a:r>
            <a:r>
              <a:rPr lang="en-US" altLang="ko-KR" sz="1200" b="1" dirty="0">
                <a:latin typeface="Arial" charset="0"/>
              </a:rPr>
              <a:t>terminals?</a:t>
            </a:r>
          </a:p>
        </p:txBody>
      </p:sp>
      <p:sp>
        <p:nvSpPr>
          <p:cNvPr id="135178" name="Line 133"/>
          <p:cNvSpPr>
            <a:spLocks noChangeShapeType="1"/>
          </p:cNvSpPr>
          <p:nvPr/>
        </p:nvSpPr>
        <p:spPr bwMode="auto">
          <a:xfrm>
            <a:off x="4367213" y="298926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9" name="Text Box 134"/>
          <p:cNvSpPr txBox="1">
            <a:spLocks noChangeArrowheads="1"/>
          </p:cNvSpPr>
          <p:nvPr/>
        </p:nvSpPr>
        <p:spPr bwMode="auto">
          <a:xfrm>
            <a:off x="4403725" y="13541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0" name="Text Box 135"/>
          <p:cNvSpPr txBox="1">
            <a:spLocks noChangeArrowheads="1"/>
          </p:cNvSpPr>
          <p:nvPr/>
        </p:nvSpPr>
        <p:spPr bwMode="auto">
          <a:xfrm>
            <a:off x="4403725" y="21764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1" name="Text Box 136"/>
          <p:cNvSpPr txBox="1">
            <a:spLocks noChangeArrowheads="1"/>
          </p:cNvSpPr>
          <p:nvPr/>
        </p:nvSpPr>
        <p:spPr bwMode="auto">
          <a:xfrm>
            <a:off x="4403725" y="29876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2" name="Line 138"/>
          <p:cNvSpPr>
            <a:spLocks noChangeShapeType="1"/>
          </p:cNvSpPr>
          <p:nvPr/>
        </p:nvSpPr>
        <p:spPr bwMode="auto">
          <a:xfrm>
            <a:off x="5659438" y="18827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83" name="Text Box 140"/>
          <p:cNvSpPr txBox="1">
            <a:spLocks noChangeArrowheads="1"/>
          </p:cNvSpPr>
          <p:nvPr/>
        </p:nvSpPr>
        <p:spPr bwMode="auto">
          <a:xfrm>
            <a:off x="5486400" y="16478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184" name="AutoShape 141"/>
          <p:cNvSpPr>
            <a:spLocks noChangeArrowheads="1"/>
          </p:cNvSpPr>
          <p:nvPr/>
        </p:nvSpPr>
        <p:spPr bwMode="auto">
          <a:xfrm>
            <a:off x="3074988" y="3251200"/>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85" name="Rectangle 142"/>
          <p:cNvSpPr>
            <a:spLocks noChangeArrowheads="1"/>
          </p:cNvSpPr>
          <p:nvPr/>
        </p:nvSpPr>
        <p:spPr bwMode="auto">
          <a:xfrm>
            <a:off x="3554413" y="3344863"/>
            <a:ext cx="187801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Panel PCB operates normally?</a:t>
            </a:r>
          </a:p>
        </p:txBody>
      </p:sp>
      <p:sp>
        <p:nvSpPr>
          <p:cNvPr id="135186" name="Line 143"/>
          <p:cNvSpPr>
            <a:spLocks noChangeShapeType="1"/>
          </p:cNvSpPr>
          <p:nvPr/>
        </p:nvSpPr>
        <p:spPr bwMode="auto">
          <a:xfrm flipH="1">
            <a:off x="4371975" y="38052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87" name="Text Box 144"/>
          <p:cNvSpPr txBox="1">
            <a:spLocks noChangeArrowheads="1"/>
          </p:cNvSpPr>
          <p:nvPr/>
        </p:nvSpPr>
        <p:spPr bwMode="auto">
          <a:xfrm>
            <a:off x="4403725" y="3763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8" name="Rectangle 160"/>
          <p:cNvSpPr>
            <a:spLocks noChangeArrowheads="1"/>
          </p:cNvSpPr>
          <p:nvPr/>
        </p:nvSpPr>
        <p:spPr bwMode="auto">
          <a:xfrm>
            <a:off x="3630613" y="1698625"/>
            <a:ext cx="165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 12V is applied at</a:t>
            </a:r>
          </a:p>
          <a:p>
            <a:pPr algn="ctr" eaLnBrk="1" hangingPunct="1">
              <a:lnSpc>
                <a:spcPct val="80000"/>
              </a:lnSpc>
              <a:spcBef>
                <a:spcPct val="20000"/>
              </a:spcBef>
            </a:pPr>
            <a:r>
              <a:rPr lang="en-US" altLang="ko-KR" sz="1200" b="1" dirty="0" smtClean="0">
                <a:latin typeface="Arial" charset="0"/>
              </a:rPr>
              <a:t>CE113 </a:t>
            </a:r>
            <a:r>
              <a:rPr lang="en-US" altLang="ko-KR" sz="1200" b="1" dirty="0">
                <a:latin typeface="Arial" charset="0"/>
              </a:rPr>
              <a:t>terminals?</a:t>
            </a:r>
          </a:p>
        </p:txBody>
      </p:sp>
      <p:sp>
        <p:nvSpPr>
          <p:cNvPr id="135189" name="AutoShape 131"/>
          <p:cNvSpPr>
            <a:spLocks noChangeArrowheads="1"/>
          </p:cNvSpPr>
          <p:nvPr/>
        </p:nvSpPr>
        <p:spPr bwMode="auto">
          <a:xfrm>
            <a:off x="3074988" y="40687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0" name="Rectangle 132"/>
          <p:cNvSpPr>
            <a:spLocks noChangeArrowheads="1"/>
          </p:cNvSpPr>
          <p:nvPr/>
        </p:nvSpPr>
        <p:spPr bwMode="auto">
          <a:xfrm>
            <a:off x="3522663" y="4162425"/>
            <a:ext cx="17033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Loads such as Relay</a:t>
            </a:r>
          </a:p>
          <a:p>
            <a:pPr algn="ctr" eaLnBrk="1" hangingPunct="1">
              <a:lnSpc>
                <a:spcPct val="80000"/>
              </a:lnSpc>
              <a:spcBef>
                <a:spcPct val="20000"/>
              </a:spcBef>
            </a:pPr>
            <a:r>
              <a:rPr lang="en-US" altLang="ko-KR" sz="1200" b="1" dirty="0">
                <a:latin typeface="Arial" charset="0"/>
              </a:rPr>
              <a:t>operate normally?</a:t>
            </a:r>
          </a:p>
        </p:txBody>
      </p:sp>
      <p:sp>
        <p:nvSpPr>
          <p:cNvPr id="135191" name="Line 133"/>
          <p:cNvSpPr>
            <a:spLocks noChangeShapeType="1"/>
          </p:cNvSpPr>
          <p:nvPr/>
        </p:nvSpPr>
        <p:spPr bwMode="auto">
          <a:xfrm>
            <a:off x="4367213" y="54054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92" name="Rectangle 47"/>
          <p:cNvSpPr>
            <a:spLocks noChangeArrowheads="1"/>
          </p:cNvSpPr>
          <p:nvPr/>
        </p:nvSpPr>
        <p:spPr bwMode="auto">
          <a:xfrm>
            <a:off x="3182938" y="5667375"/>
            <a:ext cx="2374900" cy="2873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3" name="Rectangle 48"/>
          <p:cNvSpPr>
            <a:spLocks noChangeArrowheads="1"/>
          </p:cNvSpPr>
          <p:nvPr/>
        </p:nvSpPr>
        <p:spPr bwMode="auto">
          <a:xfrm>
            <a:off x="3184525" y="56975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Normal (Check again)</a:t>
            </a:r>
          </a:p>
        </p:txBody>
      </p:sp>
      <p:sp>
        <p:nvSpPr>
          <p:cNvPr id="135194" name="Rectangle 114"/>
          <p:cNvSpPr>
            <a:spLocks noChangeArrowheads="1"/>
          </p:cNvSpPr>
          <p:nvPr/>
        </p:nvSpPr>
        <p:spPr bwMode="auto">
          <a:xfrm>
            <a:off x="3028950" y="1335088"/>
            <a:ext cx="2627313" cy="1692275"/>
          </a:xfrm>
          <a:prstGeom prst="rect">
            <a:avLst/>
          </a:prstGeom>
          <a:noFill/>
          <a:ln w="19050" algn="ctr">
            <a:solidFill>
              <a:schemeClr val="accent1"/>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5" name="Rectangle 149"/>
          <p:cNvSpPr>
            <a:spLocks noChangeArrowheads="1"/>
          </p:cNvSpPr>
          <p:nvPr/>
        </p:nvSpPr>
        <p:spPr bwMode="auto">
          <a:xfrm>
            <a:off x="6494463" y="175895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6" name="Rectangle 151"/>
          <p:cNvSpPr>
            <a:spLocks noChangeArrowheads="1"/>
          </p:cNvSpPr>
          <p:nvPr/>
        </p:nvSpPr>
        <p:spPr bwMode="auto">
          <a:xfrm>
            <a:off x="6505575" y="17526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5197" name="Text Box 148"/>
          <p:cNvSpPr txBox="1">
            <a:spLocks noChangeArrowheads="1"/>
          </p:cNvSpPr>
          <p:nvPr/>
        </p:nvSpPr>
        <p:spPr bwMode="auto">
          <a:xfrm>
            <a:off x="4438650" y="5400675"/>
            <a:ext cx="390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198" name="Line 105"/>
          <p:cNvSpPr>
            <a:spLocks noChangeShapeType="1"/>
          </p:cNvSpPr>
          <p:nvPr/>
        </p:nvSpPr>
        <p:spPr bwMode="auto">
          <a:xfrm>
            <a:off x="2286000" y="3514725"/>
            <a:ext cx="0" cy="1905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5199" name="Rectangle 112"/>
          <p:cNvSpPr>
            <a:spLocks noChangeArrowheads="1"/>
          </p:cNvSpPr>
          <p:nvPr/>
        </p:nvSpPr>
        <p:spPr bwMode="auto">
          <a:xfrm>
            <a:off x="581025" y="3713163"/>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0" name="Rectangle 113"/>
          <p:cNvSpPr>
            <a:spLocks noChangeArrowheads="1"/>
          </p:cNvSpPr>
          <p:nvPr/>
        </p:nvSpPr>
        <p:spPr bwMode="auto">
          <a:xfrm>
            <a:off x="592138" y="3716338"/>
            <a:ext cx="236378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 Check the connection of Door Panel PCB</a:t>
            </a:r>
          </a:p>
        </p:txBody>
      </p:sp>
      <p:sp>
        <p:nvSpPr>
          <p:cNvPr id="135201" name="Rectangle 145"/>
          <p:cNvSpPr>
            <a:spLocks noChangeArrowheads="1"/>
          </p:cNvSpPr>
          <p:nvPr/>
        </p:nvSpPr>
        <p:spPr bwMode="auto">
          <a:xfrm>
            <a:off x="6494463" y="3287713"/>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2" name="Line 146"/>
          <p:cNvSpPr>
            <a:spLocks noChangeShapeType="1"/>
          </p:cNvSpPr>
          <p:nvPr/>
        </p:nvSpPr>
        <p:spPr bwMode="auto">
          <a:xfrm>
            <a:off x="5659438" y="3525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3" name="Text Box 148"/>
          <p:cNvSpPr txBox="1">
            <a:spLocks noChangeArrowheads="1"/>
          </p:cNvSpPr>
          <p:nvPr/>
        </p:nvSpPr>
        <p:spPr bwMode="auto">
          <a:xfrm>
            <a:off x="5486400" y="3290888"/>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204" name="Rectangle 161"/>
          <p:cNvSpPr>
            <a:spLocks noChangeArrowheads="1"/>
          </p:cNvSpPr>
          <p:nvPr/>
        </p:nvSpPr>
        <p:spPr bwMode="auto">
          <a:xfrm>
            <a:off x="6483350" y="3289300"/>
            <a:ext cx="2557463"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Check the wire connections</a:t>
            </a:r>
          </a:p>
          <a:p>
            <a:pPr eaLnBrk="1" hangingPunct="1">
              <a:spcBef>
                <a:spcPct val="20000"/>
              </a:spcBef>
            </a:pPr>
            <a:r>
              <a:rPr lang="en-US" altLang="en-US" sz="1200" b="1" dirty="0">
                <a:latin typeface="Arial" charset="0"/>
              </a:rPr>
              <a:t>2) Replace Panel PCB</a:t>
            </a:r>
            <a:endParaRPr lang="en-US" altLang="ko-KR" sz="1200" b="1" dirty="0">
              <a:latin typeface="Arial" charset="0"/>
            </a:endParaRPr>
          </a:p>
        </p:txBody>
      </p:sp>
      <p:sp>
        <p:nvSpPr>
          <p:cNvPr id="135205" name="Rectangle 145"/>
          <p:cNvSpPr>
            <a:spLocks noChangeArrowheads="1"/>
          </p:cNvSpPr>
          <p:nvPr/>
        </p:nvSpPr>
        <p:spPr bwMode="auto">
          <a:xfrm>
            <a:off x="6494463" y="4098925"/>
            <a:ext cx="2374900" cy="8286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6" name="Line 146"/>
          <p:cNvSpPr>
            <a:spLocks noChangeShapeType="1"/>
          </p:cNvSpPr>
          <p:nvPr/>
        </p:nvSpPr>
        <p:spPr bwMode="auto">
          <a:xfrm>
            <a:off x="5659438" y="43370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7" name="Rectangle 161"/>
          <p:cNvSpPr>
            <a:spLocks noChangeArrowheads="1"/>
          </p:cNvSpPr>
          <p:nvPr/>
        </p:nvSpPr>
        <p:spPr bwMode="auto">
          <a:xfrm>
            <a:off x="6505575" y="4102100"/>
            <a:ext cx="2363788"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Check Lead Wire </a:t>
            </a:r>
            <a:br>
              <a:rPr lang="en-US" altLang="en-US" sz="1200" b="1" dirty="0">
                <a:latin typeface="Arial" charset="0"/>
              </a:rPr>
            </a:br>
            <a:r>
              <a:rPr lang="en-US" altLang="en-US" sz="1200" b="1" dirty="0">
                <a:latin typeface="Arial" charset="0"/>
              </a:rPr>
              <a:t>   connections</a:t>
            </a:r>
          </a:p>
          <a:p>
            <a:pPr eaLnBrk="1" hangingPunct="1">
              <a:spcBef>
                <a:spcPct val="20000"/>
              </a:spcBef>
            </a:pPr>
            <a:r>
              <a:rPr lang="en-US" altLang="en-US" sz="1200" b="1" dirty="0">
                <a:latin typeface="Arial" charset="0"/>
              </a:rPr>
              <a:t>2) Replace Relay or PCB </a:t>
            </a:r>
            <a:br>
              <a:rPr lang="en-US" altLang="en-US" sz="1200" b="1" dirty="0">
                <a:latin typeface="Arial" charset="0"/>
              </a:rPr>
            </a:br>
            <a:r>
              <a:rPr lang="en-US" altLang="en-US" sz="1200" b="1" dirty="0">
                <a:latin typeface="Arial" charset="0"/>
              </a:rPr>
              <a:t>   ASS'Y</a:t>
            </a:r>
            <a:endParaRPr lang="en-US" altLang="ko-KR" sz="1200" b="1" dirty="0">
              <a:latin typeface="Arial" charset="0"/>
            </a:endParaRPr>
          </a:p>
        </p:txBody>
      </p:sp>
      <p:sp>
        <p:nvSpPr>
          <p:cNvPr id="135208" name="Line 146"/>
          <p:cNvSpPr>
            <a:spLocks noChangeShapeType="1"/>
          </p:cNvSpPr>
          <p:nvPr/>
        </p:nvSpPr>
        <p:spPr bwMode="auto">
          <a:xfrm>
            <a:off x="5659438" y="27035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9" name="Text Box 148"/>
          <p:cNvSpPr txBox="1">
            <a:spLocks noChangeArrowheads="1"/>
          </p:cNvSpPr>
          <p:nvPr/>
        </p:nvSpPr>
        <p:spPr bwMode="auto">
          <a:xfrm>
            <a:off x="5486400" y="2468563"/>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210" name="Text Box 136"/>
          <p:cNvSpPr txBox="1">
            <a:spLocks noChangeArrowheads="1"/>
          </p:cNvSpPr>
          <p:nvPr/>
        </p:nvSpPr>
        <p:spPr bwMode="auto">
          <a:xfrm>
            <a:off x="5572125" y="4094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endParaRPr lang="en-US" altLang="ko-KR" b="1" dirty="0">
              <a:solidFill>
                <a:srgbClr val="CC3300"/>
              </a:solidFill>
              <a:latin typeface="Arial" charset="0"/>
            </a:endParaRPr>
          </a:p>
        </p:txBody>
      </p:sp>
      <p:sp>
        <p:nvSpPr>
          <p:cNvPr id="135211" name="Rectangle 149"/>
          <p:cNvSpPr>
            <a:spLocks noChangeArrowheads="1"/>
          </p:cNvSpPr>
          <p:nvPr/>
        </p:nvSpPr>
        <p:spPr bwMode="auto">
          <a:xfrm>
            <a:off x="6494463" y="2581275"/>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2" name="Rectangle 151"/>
          <p:cNvSpPr>
            <a:spLocks noChangeArrowheads="1"/>
          </p:cNvSpPr>
          <p:nvPr/>
        </p:nvSpPr>
        <p:spPr bwMode="auto">
          <a:xfrm>
            <a:off x="6505575" y="25749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5213" name="Line 143"/>
          <p:cNvSpPr>
            <a:spLocks noChangeShapeType="1"/>
          </p:cNvSpPr>
          <p:nvPr/>
        </p:nvSpPr>
        <p:spPr bwMode="auto">
          <a:xfrm flipH="1">
            <a:off x="4371975" y="46466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14" name="Text Box 144"/>
          <p:cNvSpPr txBox="1">
            <a:spLocks noChangeArrowheads="1"/>
          </p:cNvSpPr>
          <p:nvPr/>
        </p:nvSpPr>
        <p:spPr bwMode="auto">
          <a:xfrm>
            <a:off x="4403725" y="46053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215" name="AutoShape 131"/>
          <p:cNvSpPr>
            <a:spLocks noChangeArrowheads="1"/>
          </p:cNvSpPr>
          <p:nvPr/>
        </p:nvSpPr>
        <p:spPr bwMode="auto">
          <a:xfrm>
            <a:off x="3074988" y="4910138"/>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6" name="Rectangle 132"/>
          <p:cNvSpPr>
            <a:spLocks noChangeArrowheads="1"/>
          </p:cNvSpPr>
          <p:nvPr/>
        </p:nvSpPr>
        <p:spPr bwMode="auto">
          <a:xfrm>
            <a:off x="3603625" y="4984750"/>
            <a:ext cx="15414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Is there PCB Short</a:t>
            </a:r>
          </a:p>
          <a:p>
            <a:pPr algn="ctr" eaLnBrk="1" hangingPunct="1">
              <a:lnSpc>
                <a:spcPct val="80000"/>
              </a:lnSpc>
              <a:spcBef>
                <a:spcPct val="20000"/>
              </a:spcBef>
            </a:pPr>
            <a:r>
              <a:rPr lang="en-US" altLang="ko-KR" sz="1200" b="1" dirty="0">
                <a:latin typeface="Arial" charset="0"/>
              </a:rPr>
              <a:t>or breakage?</a:t>
            </a:r>
          </a:p>
        </p:txBody>
      </p:sp>
      <p:sp>
        <p:nvSpPr>
          <p:cNvPr id="135217" name="Rectangle 145"/>
          <p:cNvSpPr>
            <a:spLocks noChangeArrowheads="1"/>
          </p:cNvSpPr>
          <p:nvPr/>
        </p:nvSpPr>
        <p:spPr bwMode="auto">
          <a:xfrm>
            <a:off x="6494463" y="5045075"/>
            <a:ext cx="2374900" cy="5032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8" name="Line 146"/>
          <p:cNvSpPr>
            <a:spLocks noChangeShapeType="1"/>
          </p:cNvSpPr>
          <p:nvPr/>
        </p:nvSpPr>
        <p:spPr bwMode="auto">
          <a:xfrm>
            <a:off x="5659438" y="51593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19" name="Text Box 148"/>
          <p:cNvSpPr txBox="1">
            <a:spLocks noChangeArrowheads="1"/>
          </p:cNvSpPr>
          <p:nvPr/>
        </p:nvSpPr>
        <p:spPr bwMode="auto">
          <a:xfrm>
            <a:off x="5486400" y="492442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endParaRPr lang="en-US" altLang="ko-KR" b="1" dirty="0">
              <a:solidFill>
                <a:srgbClr val="0099CC"/>
              </a:solidFill>
              <a:latin typeface="Arial" charset="0"/>
            </a:endParaRPr>
          </a:p>
        </p:txBody>
      </p:sp>
      <p:sp>
        <p:nvSpPr>
          <p:cNvPr id="135220" name="Rectangle 161"/>
          <p:cNvSpPr>
            <a:spLocks noChangeArrowheads="1"/>
          </p:cNvSpPr>
          <p:nvPr/>
        </p:nvSpPr>
        <p:spPr bwMode="auto">
          <a:xfrm>
            <a:off x="6483350" y="5046663"/>
            <a:ext cx="255746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Do Re-soldering</a:t>
            </a:r>
          </a:p>
          <a:p>
            <a:pPr eaLnBrk="1" hangingPunct="1">
              <a:spcBef>
                <a:spcPct val="20000"/>
              </a:spcBef>
            </a:pPr>
            <a:r>
              <a:rPr lang="en-US" altLang="en-US" sz="1200" b="1" dirty="0">
                <a:latin typeface="Arial" charset="0"/>
              </a:rPr>
              <a:t>2) Replace PCB MAIN</a:t>
            </a:r>
            <a:endParaRPr lang="en-US" altLang="ko-KR" sz="1200" b="1" dirty="0">
              <a:latin typeface="Arial" charset="0"/>
            </a:endParaRPr>
          </a:p>
        </p:txBody>
      </p:sp>
      <p:sp>
        <p:nvSpPr>
          <p:cNvPr id="54" name="슬라이드 번호 개체 틀 16"/>
          <p:cNvSpPr>
            <a:spLocks noGrp="1"/>
          </p:cNvSpPr>
          <p:nvPr>
            <p:ph type="sldNum" sz="quarter" idx="12"/>
          </p:nvPr>
        </p:nvSpPr>
        <p:spPr>
          <a:xfrm>
            <a:off x="6553200" y="6472238"/>
            <a:ext cx="2133600" cy="265112"/>
          </a:xfrm>
        </p:spPr>
        <p:txBody>
          <a:bodyPr anchor="b"/>
          <a:lstStyle/>
          <a:p>
            <a:pPr>
              <a:defRPr/>
            </a:pPr>
            <a:fld id="{7E22DA8C-59B0-4DD0-8DF5-DEF9DBEA8E67}" type="slidenum">
              <a:rPr lang="en-US" altLang="ko-KR" smtClean="0"/>
              <a:pPr>
                <a:defRPr/>
              </a:pPr>
              <a:t>183</a:t>
            </a:fld>
            <a:endParaRPr lang="en-US" altLang="ko-KR" dirty="0"/>
          </a:p>
        </p:txBody>
      </p:sp>
      <p:sp>
        <p:nvSpPr>
          <p:cNvPr id="55" name="Rectangle 3"/>
          <p:cNvSpPr>
            <a:spLocks noChangeArrowheads="1"/>
          </p:cNvSpPr>
          <p:nvPr/>
        </p:nvSpPr>
        <p:spPr bwMode="auto">
          <a:xfrm>
            <a:off x="4625831" y="956211"/>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032992360"/>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3"/>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34147" name="Rectangle 3"/>
          <p:cNvSpPr>
            <a:spLocks noChangeArrowheads="1"/>
          </p:cNvSpPr>
          <p:nvPr/>
        </p:nvSpPr>
        <p:spPr bwMode="auto">
          <a:xfrm>
            <a:off x="762000" y="938213"/>
            <a:ext cx="3979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5-2-5. </a:t>
            </a:r>
            <a:r>
              <a:rPr lang="en-US" altLang="ko-KR" sz="1800" dirty="0">
                <a:solidFill>
                  <a:srgbClr val="006699"/>
                </a:solidFill>
                <a:latin typeface="Arial Black" pitchFamily="34" charset="0"/>
              </a:rPr>
              <a:t>When there is No </a:t>
            </a:r>
            <a:r>
              <a:rPr lang="en-US" altLang="ko-KR" sz="1800" dirty="0" smtClean="0">
                <a:solidFill>
                  <a:srgbClr val="006699"/>
                </a:solidFill>
                <a:latin typeface="Arial Black" pitchFamily="34" charset="0"/>
              </a:rPr>
              <a:t>Power</a:t>
            </a:r>
            <a:endParaRPr lang="en-US" altLang="ko-KR" sz="1800" dirty="0">
              <a:solidFill>
                <a:srgbClr val="006699"/>
              </a:solidFill>
              <a:latin typeface="Arial Black" pitchFamily="34" charset="0"/>
            </a:endParaRPr>
          </a:p>
        </p:txBody>
      </p:sp>
      <p:sp>
        <p:nvSpPr>
          <p:cNvPr id="134148" name="AutoShape 117"/>
          <p:cNvSpPr>
            <a:spLocks noChangeArrowheads="1"/>
          </p:cNvSpPr>
          <p:nvPr/>
        </p:nvSpPr>
        <p:spPr bwMode="auto">
          <a:xfrm>
            <a:off x="3613150" y="153193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49" name="Text Box 118"/>
          <p:cNvSpPr txBox="1">
            <a:spLocks noChangeArrowheads="1"/>
          </p:cNvSpPr>
          <p:nvPr/>
        </p:nvSpPr>
        <p:spPr bwMode="auto">
          <a:xfrm>
            <a:off x="4105275" y="1576388"/>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34150" name="Line 119"/>
          <p:cNvSpPr>
            <a:spLocks noChangeShapeType="1"/>
          </p:cNvSpPr>
          <p:nvPr/>
        </p:nvSpPr>
        <p:spPr bwMode="auto">
          <a:xfrm>
            <a:off x="4367213" y="19034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1" name="AutoShape 120"/>
          <p:cNvSpPr>
            <a:spLocks noChangeArrowheads="1"/>
          </p:cNvSpPr>
          <p:nvPr/>
        </p:nvSpPr>
        <p:spPr bwMode="auto">
          <a:xfrm>
            <a:off x="3074988" y="2155825"/>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2" name="Rectangle 121"/>
          <p:cNvSpPr>
            <a:spLocks noChangeArrowheads="1"/>
          </p:cNvSpPr>
          <p:nvPr/>
        </p:nvSpPr>
        <p:spPr bwMode="auto">
          <a:xfrm>
            <a:off x="3432175" y="2308225"/>
            <a:ext cx="187483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The unit is plugged In?</a:t>
            </a:r>
            <a:endParaRPr lang="en-US" altLang="ko-KR" sz="1200" b="1">
              <a:latin typeface="Arial" charset="0"/>
            </a:endParaRPr>
          </a:p>
        </p:txBody>
      </p:sp>
      <p:sp>
        <p:nvSpPr>
          <p:cNvPr id="134153" name="Rectangle 122"/>
          <p:cNvSpPr>
            <a:spLocks noChangeArrowheads="1"/>
          </p:cNvSpPr>
          <p:nvPr/>
        </p:nvSpPr>
        <p:spPr bwMode="auto">
          <a:xfrm>
            <a:off x="6494463" y="2249488"/>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4" name="Line 123"/>
          <p:cNvSpPr>
            <a:spLocks noChangeShapeType="1"/>
          </p:cNvSpPr>
          <p:nvPr/>
        </p:nvSpPr>
        <p:spPr bwMode="auto">
          <a:xfrm>
            <a:off x="5659438" y="24114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5" name="Rectangle 124"/>
          <p:cNvSpPr>
            <a:spLocks noChangeArrowheads="1"/>
          </p:cNvSpPr>
          <p:nvPr/>
        </p:nvSpPr>
        <p:spPr bwMode="auto">
          <a:xfrm>
            <a:off x="6505575" y="22701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Plug in the unit</a:t>
            </a:r>
            <a:endParaRPr lang="en-US" altLang="ko-KR" sz="1200" b="1">
              <a:latin typeface="Arial" charset="0"/>
            </a:endParaRPr>
          </a:p>
        </p:txBody>
      </p:sp>
      <p:sp>
        <p:nvSpPr>
          <p:cNvPr id="134156" name="Text Box 125"/>
          <p:cNvSpPr txBox="1">
            <a:spLocks noChangeArrowheads="1"/>
          </p:cNvSpPr>
          <p:nvPr/>
        </p:nvSpPr>
        <p:spPr bwMode="auto">
          <a:xfrm>
            <a:off x="5486400" y="21764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57" name="Line 127"/>
          <p:cNvSpPr>
            <a:spLocks noChangeShapeType="1"/>
          </p:cNvSpPr>
          <p:nvPr/>
        </p:nvSpPr>
        <p:spPr bwMode="auto">
          <a:xfrm>
            <a:off x="4367213" y="27019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58" name="AutoShape 128"/>
          <p:cNvSpPr>
            <a:spLocks noChangeArrowheads="1"/>
          </p:cNvSpPr>
          <p:nvPr/>
        </p:nvSpPr>
        <p:spPr bwMode="auto">
          <a:xfrm>
            <a:off x="3074988" y="2949575"/>
            <a:ext cx="2584450" cy="54133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59" name="Line 130"/>
          <p:cNvSpPr>
            <a:spLocks noChangeShapeType="1"/>
          </p:cNvSpPr>
          <p:nvPr/>
        </p:nvSpPr>
        <p:spPr bwMode="auto">
          <a:xfrm>
            <a:off x="4367213" y="35131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0" name="AutoShape 131"/>
          <p:cNvSpPr>
            <a:spLocks noChangeArrowheads="1"/>
          </p:cNvSpPr>
          <p:nvPr/>
        </p:nvSpPr>
        <p:spPr bwMode="auto">
          <a:xfrm>
            <a:off x="3074988" y="37766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61" name="Rectangle 132"/>
          <p:cNvSpPr>
            <a:spLocks noChangeArrowheads="1"/>
          </p:cNvSpPr>
          <p:nvPr/>
        </p:nvSpPr>
        <p:spPr bwMode="auto">
          <a:xfrm>
            <a:off x="3321050" y="3932238"/>
            <a:ext cx="2100263"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MAIN PCB Fuse is blown?</a:t>
            </a:r>
          </a:p>
        </p:txBody>
      </p:sp>
      <p:sp>
        <p:nvSpPr>
          <p:cNvPr id="134162" name="Line 133"/>
          <p:cNvSpPr>
            <a:spLocks noChangeShapeType="1"/>
          </p:cNvSpPr>
          <p:nvPr/>
        </p:nvSpPr>
        <p:spPr bwMode="auto">
          <a:xfrm>
            <a:off x="4367213" y="43148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3" name="Text Box 134"/>
          <p:cNvSpPr txBox="1">
            <a:spLocks noChangeArrowheads="1"/>
          </p:cNvSpPr>
          <p:nvPr/>
        </p:nvSpPr>
        <p:spPr bwMode="auto">
          <a:xfrm>
            <a:off x="4403725" y="26876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64" name="Text Box 135"/>
          <p:cNvSpPr txBox="1">
            <a:spLocks noChangeArrowheads="1"/>
          </p:cNvSpPr>
          <p:nvPr/>
        </p:nvSpPr>
        <p:spPr bwMode="auto">
          <a:xfrm>
            <a:off x="4403725" y="35115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65" name="Rectangle 137"/>
          <p:cNvSpPr>
            <a:spLocks noChangeArrowheads="1"/>
          </p:cNvSpPr>
          <p:nvPr/>
        </p:nvSpPr>
        <p:spPr bwMode="auto">
          <a:xfrm>
            <a:off x="6494463" y="30543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66" name="Line 138"/>
          <p:cNvSpPr>
            <a:spLocks noChangeShapeType="1"/>
          </p:cNvSpPr>
          <p:nvPr/>
        </p:nvSpPr>
        <p:spPr bwMode="auto">
          <a:xfrm>
            <a:off x="5659438" y="32162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67" name="Rectangle 139"/>
          <p:cNvSpPr>
            <a:spLocks noChangeArrowheads="1"/>
          </p:cNvSpPr>
          <p:nvPr/>
        </p:nvSpPr>
        <p:spPr bwMode="auto">
          <a:xfrm>
            <a:off x="6505575" y="30749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the wire connections</a:t>
            </a:r>
          </a:p>
        </p:txBody>
      </p:sp>
      <p:sp>
        <p:nvSpPr>
          <p:cNvPr id="134168" name="Text Box 140"/>
          <p:cNvSpPr txBox="1">
            <a:spLocks noChangeArrowheads="1"/>
          </p:cNvSpPr>
          <p:nvPr/>
        </p:nvSpPr>
        <p:spPr bwMode="auto">
          <a:xfrm>
            <a:off x="5486400" y="29813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69" name="AutoShape 141"/>
          <p:cNvSpPr>
            <a:spLocks noChangeArrowheads="1"/>
          </p:cNvSpPr>
          <p:nvPr/>
        </p:nvSpPr>
        <p:spPr bwMode="auto">
          <a:xfrm>
            <a:off x="3074988" y="4586288"/>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0" name="Rectangle 142"/>
          <p:cNvSpPr>
            <a:spLocks noChangeArrowheads="1"/>
          </p:cNvSpPr>
          <p:nvPr/>
        </p:nvSpPr>
        <p:spPr bwMode="auto">
          <a:xfrm>
            <a:off x="3309110" y="4622800"/>
            <a:ext cx="2241617"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DC310~340V is</a:t>
            </a:r>
          </a:p>
          <a:p>
            <a:pPr algn="ctr" eaLnBrk="1" hangingPunct="1">
              <a:lnSpc>
                <a:spcPct val="80000"/>
              </a:lnSpc>
              <a:spcBef>
                <a:spcPct val="20000"/>
              </a:spcBef>
            </a:pPr>
            <a:r>
              <a:rPr lang="en-US" altLang="ko-KR" sz="1200" b="1" dirty="0">
                <a:latin typeface="Arial" charset="0"/>
              </a:rPr>
              <a:t>applied at </a:t>
            </a:r>
            <a:r>
              <a:rPr lang="en-US" altLang="ko-KR" sz="1200" b="1" dirty="0" smtClean="0">
                <a:latin typeface="Arial" charset="0"/>
              </a:rPr>
              <a:t>BD101 </a:t>
            </a:r>
            <a:r>
              <a:rPr lang="en-US" altLang="ko-KR" sz="1200" b="1" dirty="0">
                <a:latin typeface="Arial" charset="0"/>
              </a:rPr>
              <a:t>terminals?</a:t>
            </a:r>
          </a:p>
        </p:txBody>
      </p:sp>
      <p:sp>
        <p:nvSpPr>
          <p:cNvPr id="134171" name="Line 143"/>
          <p:cNvSpPr>
            <a:spLocks noChangeShapeType="1"/>
          </p:cNvSpPr>
          <p:nvPr/>
        </p:nvSpPr>
        <p:spPr bwMode="auto">
          <a:xfrm flipH="1">
            <a:off x="4371975" y="51403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2" name="Text Box 144"/>
          <p:cNvSpPr txBox="1">
            <a:spLocks noChangeArrowheads="1"/>
          </p:cNvSpPr>
          <p:nvPr/>
        </p:nvSpPr>
        <p:spPr bwMode="auto">
          <a:xfrm>
            <a:off x="4403725" y="50990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34173" name="Rectangle 145"/>
          <p:cNvSpPr>
            <a:spLocks noChangeArrowheads="1"/>
          </p:cNvSpPr>
          <p:nvPr/>
        </p:nvSpPr>
        <p:spPr bwMode="auto">
          <a:xfrm>
            <a:off x="6494463" y="3786188"/>
            <a:ext cx="2374900" cy="5111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4" name="Line 146"/>
          <p:cNvSpPr>
            <a:spLocks noChangeShapeType="1"/>
          </p:cNvSpPr>
          <p:nvPr/>
        </p:nvSpPr>
        <p:spPr bwMode="auto">
          <a:xfrm>
            <a:off x="5659438" y="40433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5" name="Rectangle 149"/>
          <p:cNvSpPr>
            <a:spLocks noChangeArrowheads="1"/>
          </p:cNvSpPr>
          <p:nvPr/>
        </p:nvSpPr>
        <p:spPr bwMode="auto">
          <a:xfrm>
            <a:off x="6494463" y="4719638"/>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34176" name="Line 150"/>
          <p:cNvSpPr>
            <a:spLocks noChangeShapeType="1"/>
          </p:cNvSpPr>
          <p:nvPr/>
        </p:nvSpPr>
        <p:spPr bwMode="auto">
          <a:xfrm>
            <a:off x="5659438" y="486410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34177" name="Text Box 152"/>
          <p:cNvSpPr txBox="1">
            <a:spLocks noChangeArrowheads="1"/>
          </p:cNvSpPr>
          <p:nvPr/>
        </p:nvSpPr>
        <p:spPr bwMode="auto">
          <a:xfrm>
            <a:off x="5486400" y="46291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34178" name="Rectangle 160"/>
          <p:cNvSpPr>
            <a:spLocks noChangeArrowheads="1"/>
          </p:cNvSpPr>
          <p:nvPr/>
        </p:nvSpPr>
        <p:spPr bwMode="auto">
          <a:xfrm>
            <a:off x="3549650" y="2954338"/>
            <a:ext cx="163830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220~240V is applied</a:t>
            </a:r>
          </a:p>
          <a:p>
            <a:pPr algn="ctr" eaLnBrk="1" hangingPunct="1">
              <a:lnSpc>
                <a:spcPct val="80000"/>
              </a:lnSpc>
              <a:spcBef>
                <a:spcPct val="20000"/>
              </a:spcBef>
            </a:pPr>
            <a:r>
              <a:rPr lang="en-US" altLang="ko-KR" sz="1200" b="1" dirty="0">
                <a:latin typeface="Arial" charset="0"/>
              </a:rPr>
              <a:t>at MAIN PCB</a:t>
            </a:r>
          </a:p>
          <a:p>
            <a:pPr algn="ctr" eaLnBrk="1" hangingPunct="1">
              <a:lnSpc>
                <a:spcPct val="80000"/>
              </a:lnSpc>
              <a:spcBef>
                <a:spcPct val="20000"/>
              </a:spcBef>
            </a:pPr>
            <a:r>
              <a:rPr lang="en-US" altLang="ko-KR" sz="1200" b="1" dirty="0" smtClean="0">
                <a:latin typeface="Arial" charset="0"/>
              </a:rPr>
              <a:t>CN10 </a:t>
            </a:r>
            <a:r>
              <a:rPr lang="en-US" altLang="ko-KR" sz="1200" b="1" dirty="0">
                <a:latin typeface="Arial" charset="0"/>
              </a:rPr>
              <a:t>#1 and #3?</a:t>
            </a:r>
          </a:p>
        </p:txBody>
      </p:sp>
      <p:sp>
        <p:nvSpPr>
          <p:cNvPr id="134179" name="Rectangle 161"/>
          <p:cNvSpPr>
            <a:spLocks noChangeArrowheads="1"/>
          </p:cNvSpPr>
          <p:nvPr/>
        </p:nvSpPr>
        <p:spPr bwMode="auto">
          <a:xfrm>
            <a:off x="6462713" y="3789363"/>
            <a:ext cx="2468562"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ko-KR" sz="1100" b="1" dirty="0">
                <a:latin typeface="Arial" charset="0"/>
              </a:rPr>
              <a:t>1) Replace Fuse (AC 250V </a:t>
            </a:r>
            <a:r>
              <a:rPr lang="en-US" altLang="ko-KR" sz="1100" b="1" dirty="0" smtClean="0">
                <a:solidFill>
                  <a:srgbClr val="FF0000"/>
                </a:solidFill>
                <a:latin typeface="Arial" charset="0"/>
              </a:rPr>
              <a:t>6.3A</a:t>
            </a:r>
            <a:r>
              <a:rPr lang="en-US" altLang="ko-KR" sz="1100" b="1" dirty="0">
                <a:latin typeface="Arial" charset="0"/>
              </a:rPr>
              <a:t>)</a:t>
            </a:r>
          </a:p>
          <a:p>
            <a:pPr eaLnBrk="1" hangingPunct="1">
              <a:spcBef>
                <a:spcPct val="20000"/>
              </a:spcBef>
            </a:pPr>
            <a:r>
              <a:rPr lang="en-US" altLang="ko-KR" sz="1100" b="1" dirty="0">
                <a:latin typeface="Arial" charset="0"/>
              </a:rPr>
              <a:t>2) Replace PCB ASS'Y</a:t>
            </a:r>
          </a:p>
        </p:txBody>
      </p:sp>
      <p:graphicFrame>
        <p:nvGraphicFramePr>
          <p:cNvPr id="76" name="Group 121"/>
          <p:cNvGraphicFramePr>
            <a:graphicFrameLocks noGrp="1"/>
          </p:cNvGraphicFramePr>
          <p:nvPr/>
        </p:nvGraphicFramePr>
        <p:xfrm>
          <a:off x="6497638" y="1465263"/>
          <a:ext cx="2405062" cy="731837"/>
        </p:xfrm>
        <a:graphic>
          <a:graphicData uri="http://schemas.openxmlformats.org/drawingml/2006/table">
            <a:tbl>
              <a:tblPr/>
              <a:tblGrid>
                <a:gridCol w="2405062">
                  <a:extLst>
                    <a:ext uri="{9D8B030D-6E8A-4147-A177-3AD203B41FA5}">
                      <a16:colId xmlns:a16="http://schemas.microsoft.com/office/drawing/2014/main" val="20000"/>
                    </a:ext>
                  </a:extLst>
                </a:gridCol>
              </a:tblGrid>
              <a:tr h="731837">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When checking the MAIN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PCB, refer to the Operation descriptions and the "Reference" section.</a:t>
                      </a:r>
                    </a:p>
                  </a:txBody>
                  <a:tcPr marL="91441" marR="91441" marT="45740" marB="4574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4186" name="Rectangle 151"/>
          <p:cNvSpPr>
            <a:spLocks noChangeArrowheads="1"/>
          </p:cNvSpPr>
          <p:nvPr/>
        </p:nvSpPr>
        <p:spPr bwMode="auto">
          <a:xfrm>
            <a:off x="6505575" y="47132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4187" name="AutoShape 131"/>
          <p:cNvSpPr>
            <a:spLocks noChangeArrowheads="1"/>
          </p:cNvSpPr>
          <p:nvPr/>
        </p:nvSpPr>
        <p:spPr bwMode="auto">
          <a:xfrm>
            <a:off x="3074988" y="5403850"/>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88" name="Rectangle 132"/>
          <p:cNvSpPr>
            <a:spLocks noChangeArrowheads="1"/>
          </p:cNvSpPr>
          <p:nvPr/>
        </p:nvSpPr>
        <p:spPr bwMode="auto">
          <a:xfrm>
            <a:off x="3025344" y="5486400"/>
            <a:ext cx="2817095"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 6.2V is </a:t>
            </a:r>
            <a:r>
              <a:rPr lang="en-US" altLang="ko-KR" sz="1200" b="1" dirty="0" smtClean="0">
                <a:latin typeface="Arial" charset="0"/>
              </a:rPr>
              <a:t>supplied between PW101</a:t>
            </a:r>
          </a:p>
          <a:p>
            <a:pPr algn="ctr" eaLnBrk="1" hangingPunct="1">
              <a:lnSpc>
                <a:spcPct val="80000"/>
              </a:lnSpc>
              <a:spcBef>
                <a:spcPct val="20000"/>
              </a:spcBef>
            </a:pPr>
            <a:r>
              <a:rPr lang="en-US" altLang="ko-KR" sz="1200" b="1" dirty="0" smtClean="0">
                <a:latin typeface="Arial" charset="0"/>
              </a:rPr>
              <a:t>Terminals #3 - #12?</a:t>
            </a:r>
            <a:endParaRPr lang="en-US" altLang="ko-KR" sz="1200" b="1" dirty="0">
              <a:latin typeface="Arial" charset="0"/>
            </a:endParaRPr>
          </a:p>
        </p:txBody>
      </p:sp>
      <p:sp>
        <p:nvSpPr>
          <p:cNvPr id="134189" name="Line 133"/>
          <p:cNvSpPr>
            <a:spLocks noChangeShapeType="1"/>
          </p:cNvSpPr>
          <p:nvPr/>
        </p:nvSpPr>
        <p:spPr bwMode="auto">
          <a:xfrm>
            <a:off x="4367213" y="59404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4190" name="Text Box 136"/>
          <p:cNvSpPr txBox="1">
            <a:spLocks noChangeArrowheads="1"/>
          </p:cNvSpPr>
          <p:nvPr/>
        </p:nvSpPr>
        <p:spPr bwMode="auto">
          <a:xfrm>
            <a:off x="4403725" y="59134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4191" name="Line 146"/>
          <p:cNvSpPr>
            <a:spLocks noChangeShapeType="1"/>
          </p:cNvSpPr>
          <p:nvPr/>
        </p:nvSpPr>
        <p:spPr bwMode="auto">
          <a:xfrm>
            <a:off x="5659438" y="5670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4192" name="Text Box 148"/>
          <p:cNvSpPr txBox="1">
            <a:spLocks noChangeArrowheads="1"/>
          </p:cNvSpPr>
          <p:nvPr/>
        </p:nvSpPr>
        <p:spPr bwMode="auto">
          <a:xfrm>
            <a:off x="5486400" y="54356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4193" name="Rectangle 114"/>
          <p:cNvSpPr>
            <a:spLocks noChangeArrowheads="1"/>
          </p:cNvSpPr>
          <p:nvPr/>
        </p:nvSpPr>
        <p:spPr bwMode="auto">
          <a:xfrm>
            <a:off x="239713" y="1997075"/>
            <a:ext cx="2555875" cy="971550"/>
          </a:xfrm>
          <a:prstGeom prst="rect">
            <a:avLst/>
          </a:prstGeom>
          <a:solidFill>
            <a:schemeClr val="bg1"/>
          </a:solidFill>
          <a:ln w="12700" algn="ctr">
            <a:solidFill>
              <a:schemeClr val="tx1"/>
            </a:solidFill>
            <a:miter lim="800000"/>
            <a:headEnd/>
            <a:tailEnd/>
          </a:ln>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4" name="Rectangle 115"/>
          <p:cNvSpPr>
            <a:spLocks noChangeArrowheads="1"/>
          </p:cNvSpPr>
          <p:nvPr/>
        </p:nvSpPr>
        <p:spPr bwMode="auto">
          <a:xfrm>
            <a:off x="295275" y="1816100"/>
            <a:ext cx="684213" cy="252413"/>
          </a:xfrm>
          <a:prstGeom prst="rect">
            <a:avLst/>
          </a:prstGeom>
          <a:solidFill>
            <a:srgbClr val="FF9900"/>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5" name="Rectangle 117"/>
          <p:cNvSpPr>
            <a:spLocks noChangeArrowheads="1"/>
          </p:cNvSpPr>
          <p:nvPr/>
        </p:nvSpPr>
        <p:spPr bwMode="auto">
          <a:xfrm>
            <a:off x="252413" y="2054225"/>
            <a:ext cx="2519362"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300"/>
              </a:lnSpc>
            </a:pPr>
            <a:r>
              <a:rPr lang="en-US" altLang="ko-KR" sz="1100" dirty="0">
                <a:solidFill>
                  <a:schemeClr val="tx1"/>
                </a:solidFill>
                <a:latin typeface="Arial" charset="0"/>
                <a:ea typeface="굴림체" pitchFamily="49" charset="-127"/>
              </a:rPr>
              <a:t>There is AC220~240V or DC310~340V at the MAIN PCB</a:t>
            </a:r>
          </a:p>
          <a:p>
            <a:pPr eaLnBrk="1" hangingPunct="1">
              <a:lnSpc>
                <a:spcPts val="1300"/>
              </a:lnSpc>
            </a:pPr>
            <a:r>
              <a:rPr lang="en-US" altLang="ko-KR" sz="1100" dirty="0">
                <a:solidFill>
                  <a:schemeClr val="tx1"/>
                </a:solidFill>
                <a:latin typeface="Arial" charset="0"/>
                <a:ea typeface="굴림체" pitchFamily="49" charset="-127"/>
              </a:rPr>
              <a:t>Power Circuit. So, be cautious</a:t>
            </a:r>
          </a:p>
          <a:p>
            <a:pPr eaLnBrk="1" hangingPunct="1">
              <a:lnSpc>
                <a:spcPts val="1300"/>
              </a:lnSpc>
            </a:pPr>
            <a:r>
              <a:rPr lang="en-US" altLang="ko-KR" sz="1100" dirty="0">
                <a:solidFill>
                  <a:schemeClr val="tx1"/>
                </a:solidFill>
                <a:latin typeface="Arial" charset="0"/>
                <a:ea typeface="굴림체" pitchFamily="49" charset="-127"/>
              </a:rPr>
              <a:t>when repairing the unit or</a:t>
            </a:r>
          </a:p>
          <a:p>
            <a:pPr eaLnBrk="1" hangingPunct="1">
              <a:lnSpc>
                <a:spcPts val="1300"/>
              </a:lnSpc>
            </a:pPr>
            <a:r>
              <a:rPr lang="en-US" altLang="ko-KR" sz="1100" dirty="0">
                <a:solidFill>
                  <a:schemeClr val="tx1"/>
                </a:solidFill>
                <a:latin typeface="Arial" charset="0"/>
                <a:ea typeface="굴림체" pitchFamily="49" charset="-127"/>
              </a:rPr>
              <a:t>measuring values.</a:t>
            </a:r>
          </a:p>
        </p:txBody>
      </p:sp>
      <p:sp>
        <p:nvSpPr>
          <p:cNvPr id="134196" name="Rectangle 116"/>
          <p:cNvSpPr>
            <a:spLocks noChangeArrowheads="1"/>
          </p:cNvSpPr>
          <p:nvPr/>
        </p:nvSpPr>
        <p:spPr bwMode="auto">
          <a:xfrm>
            <a:off x="238125" y="1787525"/>
            <a:ext cx="785813"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200" b="1" dirty="0">
                <a:solidFill>
                  <a:schemeClr val="bg1"/>
                </a:solidFill>
                <a:ea typeface="굴림체" pitchFamily="49" charset="-127"/>
              </a:rPr>
              <a:t>Caution</a:t>
            </a:r>
          </a:p>
        </p:txBody>
      </p:sp>
      <p:sp>
        <p:nvSpPr>
          <p:cNvPr id="134197" name="Rectangle 114"/>
          <p:cNvSpPr>
            <a:spLocks noChangeArrowheads="1"/>
          </p:cNvSpPr>
          <p:nvPr/>
        </p:nvSpPr>
        <p:spPr bwMode="auto">
          <a:xfrm>
            <a:off x="3028950" y="2928938"/>
            <a:ext cx="2627313" cy="3348037"/>
          </a:xfrm>
          <a:prstGeom prst="rect">
            <a:avLst/>
          </a:prstGeom>
          <a:noFill/>
          <a:ln w="19050" algn="ctr">
            <a:solidFill>
              <a:schemeClr val="accent1"/>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198" name="Text Box 148"/>
          <p:cNvSpPr txBox="1">
            <a:spLocks noChangeArrowheads="1"/>
          </p:cNvSpPr>
          <p:nvPr/>
        </p:nvSpPr>
        <p:spPr bwMode="auto">
          <a:xfrm>
            <a:off x="4438650" y="4316413"/>
            <a:ext cx="390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4199" name="Text Box 136"/>
          <p:cNvSpPr txBox="1">
            <a:spLocks noChangeArrowheads="1"/>
          </p:cNvSpPr>
          <p:nvPr/>
        </p:nvSpPr>
        <p:spPr bwMode="auto">
          <a:xfrm>
            <a:off x="5572125" y="38068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4200" name="Rectangle 149"/>
          <p:cNvSpPr>
            <a:spLocks noChangeArrowheads="1"/>
          </p:cNvSpPr>
          <p:nvPr/>
        </p:nvSpPr>
        <p:spPr bwMode="auto">
          <a:xfrm>
            <a:off x="6494463" y="553720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4201" name="Rectangle 151"/>
          <p:cNvSpPr>
            <a:spLocks noChangeArrowheads="1"/>
          </p:cNvSpPr>
          <p:nvPr/>
        </p:nvSpPr>
        <p:spPr bwMode="auto">
          <a:xfrm>
            <a:off x="6505575" y="553085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54" name="슬라이드 번호 개체 틀 16"/>
          <p:cNvSpPr>
            <a:spLocks noGrp="1"/>
          </p:cNvSpPr>
          <p:nvPr>
            <p:ph type="sldNum" sz="quarter" idx="12"/>
          </p:nvPr>
        </p:nvSpPr>
        <p:spPr>
          <a:xfrm>
            <a:off x="6553200" y="6472238"/>
            <a:ext cx="2133600" cy="265112"/>
          </a:xfrm>
        </p:spPr>
        <p:txBody>
          <a:bodyPr anchor="b"/>
          <a:lstStyle/>
          <a:p>
            <a:pPr>
              <a:defRPr/>
            </a:pPr>
            <a:fld id="{14F9EAC4-6F1A-4780-A1EC-700975B76683}" type="slidenum">
              <a:rPr lang="en-US" altLang="ko-KR" smtClean="0"/>
              <a:pPr>
                <a:defRPr/>
              </a:pPr>
              <a:t>184</a:t>
            </a:fld>
            <a:endParaRPr lang="en-US" altLang="ko-KR" dirty="0"/>
          </a:p>
        </p:txBody>
      </p:sp>
      <p:sp>
        <p:nvSpPr>
          <p:cNvPr id="56"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57" name="Rectangle 3"/>
          <p:cNvSpPr>
            <a:spLocks noChangeArrowheads="1"/>
          </p:cNvSpPr>
          <p:nvPr/>
        </p:nvSpPr>
        <p:spPr bwMode="auto">
          <a:xfrm>
            <a:off x="4632325" y="97184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743835053"/>
      </p:ext>
    </p:extLst>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35171" name="Rectangle 3"/>
          <p:cNvSpPr>
            <a:spLocks noChangeArrowheads="1"/>
          </p:cNvSpPr>
          <p:nvPr/>
        </p:nvSpPr>
        <p:spPr bwMode="auto">
          <a:xfrm>
            <a:off x="762000" y="938213"/>
            <a:ext cx="4069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5-2-5. </a:t>
            </a:r>
            <a:r>
              <a:rPr lang="en-US" altLang="ko-KR" sz="1800" dirty="0">
                <a:solidFill>
                  <a:srgbClr val="006699"/>
                </a:solidFill>
                <a:latin typeface="Arial Black" pitchFamily="34" charset="0"/>
              </a:rPr>
              <a:t>When there is No </a:t>
            </a:r>
            <a:r>
              <a:rPr lang="en-US" altLang="ko-KR" sz="1800" dirty="0" smtClean="0">
                <a:solidFill>
                  <a:srgbClr val="006699"/>
                </a:solidFill>
                <a:latin typeface="Arial Black" pitchFamily="34" charset="0"/>
              </a:rPr>
              <a:t>Power</a:t>
            </a:r>
            <a:endParaRPr lang="en-US" altLang="ko-KR" sz="1800" dirty="0">
              <a:solidFill>
                <a:srgbClr val="006699"/>
              </a:solidFill>
              <a:latin typeface="Arial Black" pitchFamily="34" charset="0"/>
            </a:endParaRPr>
          </a:p>
        </p:txBody>
      </p:sp>
      <p:sp>
        <p:nvSpPr>
          <p:cNvPr id="135172" name="Line 100"/>
          <p:cNvSpPr>
            <a:spLocks noChangeShapeType="1"/>
          </p:cNvSpPr>
          <p:nvPr/>
        </p:nvSpPr>
        <p:spPr bwMode="auto">
          <a:xfrm>
            <a:off x="2279650" y="3516313"/>
            <a:ext cx="8350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3" name="Line 127"/>
          <p:cNvSpPr>
            <a:spLocks noChangeShapeType="1"/>
          </p:cNvSpPr>
          <p:nvPr/>
        </p:nvSpPr>
        <p:spPr bwMode="auto">
          <a:xfrm>
            <a:off x="4367213" y="13684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4" name="AutoShape 128"/>
          <p:cNvSpPr>
            <a:spLocks noChangeArrowheads="1"/>
          </p:cNvSpPr>
          <p:nvPr/>
        </p:nvSpPr>
        <p:spPr bwMode="auto">
          <a:xfrm>
            <a:off x="3074988" y="1616075"/>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75" name="Line 130"/>
          <p:cNvSpPr>
            <a:spLocks noChangeShapeType="1"/>
          </p:cNvSpPr>
          <p:nvPr/>
        </p:nvSpPr>
        <p:spPr bwMode="auto">
          <a:xfrm>
            <a:off x="4367213" y="217805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6" name="AutoShape 131"/>
          <p:cNvSpPr>
            <a:spLocks noChangeArrowheads="1"/>
          </p:cNvSpPr>
          <p:nvPr/>
        </p:nvSpPr>
        <p:spPr bwMode="auto">
          <a:xfrm>
            <a:off x="3074988" y="24431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77" name="Rectangle 132"/>
          <p:cNvSpPr>
            <a:spLocks noChangeArrowheads="1"/>
          </p:cNvSpPr>
          <p:nvPr/>
        </p:nvSpPr>
        <p:spPr bwMode="auto">
          <a:xfrm>
            <a:off x="3683520" y="2525713"/>
            <a:ext cx="1470572"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5V is applied at</a:t>
            </a:r>
          </a:p>
          <a:p>
            <a:pPr algn="ctr" eaLnBrk="1" hangingPunct="1">
              <a:lnSpc>
                <a:spcPct val="80000"/>
              </a:lnSpc>
              <a:spcBef>
                <a:spcPct val="20000"/>
              </a:spcBef>
            </a:pPr>
            <a:r>
              <a:rPr lang="en-US" altLang="ko-KR" sz="1200" b="1" dirty="0" smtClean="0">
                <a:latin typeface="Arial" charset="0"/>
              </a:rPr>
              <a:t>CE105 </a:t>
            </a:r>
            <a:r>
              <a:rPr lang="en-US" altLang="ko-KR" sz="1200" b="1" dirty="0">
                <a:latin typeface="Arial" charset="0"/>
              </a:rPr>
              <a:t>terminals?</a:t>
            </a:r>
          </a:p>
        </p:txBody>
      </p:sp>
      <p:sp>
        <p:nvSpPr>
          <p:cNvPr id="135178" name="Line 133"/>
          <p:cNvSpPr>
            <a:spLocks noChangeShapeType="1"/>
          </p:cNvSpPr>
          <p:nvPr/>
        </p:nvSpPr>
        <p:spPr bwMode="auto">
          <a:xfrm>
            <a:off x="4367213" y="298926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79" name="Text Box 134"/>
          <p:cNvSpPr txBox="1">
            <a:spLocks noChangeArrowheads="1"/>
          </p:cNvSpPr>
          <p:nvPr/>
        </p:nvSpPr>
        <p:spPr bwMode="auto">
          <a:xfrm>
            <a:off x="4403725" y="13541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0" name="Text Box 135"/>
          <p:cNvSpPr txBox="1">
            <a:spLocks noChangeArrowheads="1"/>
          </p:cNvSpPr>
          <p:nvPr/>
        </p:nvSpPr>
        <p:spPr bwMode="auto">
          <a:xfrm>
            <a:off x="4403725" y="21764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1" name="Text Box 136"/>
          <p:cNvSpPr txBox="1">
            <a:spLocks noChangeArrowheads="1"/>
          </p:cNvSpPr>
          <p:nvPr/>
        </p:nvSpPr>
        <p:spPr bwMode="auto">
          <a:xfrm>
            <a:off x="4403725" y="29876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2" name="Line 138"/>
          <p:cNvSpPr>
            <a:spLocks noChangeShapeType="1"/>
          </p:cNvSpPr>
          <p:nvPr/>
        </p:nvSpPr>
        <p:spPr bwMode="auto">
          <a:xfrm>
            <a:off x="5659438" y="18827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83" name="Text Box 140"/>
          <p:cNvSpPr txBox="1">
            <a:spLocks noChangeArrowheads="1"/>
          </p:cNvSpPr>
          <p:nvPr/>
        </p:nvSpPr>
        <p:spPr bwMode="auto">
          <a:xfrm>
            <a:off x="5486400" y="16478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184" name="AutoShape 141"/>
          <p:cNvSpPr>
            <a:spLocks noChangeArrowheads="1"/>
          </p:cNvSpPr>
          <p:nvPr/>
        </p:nvSpPr>
        <p:spPr bwMode="auto">
          <a:xfrm>
            <a:off x="3074988" y="3251200"/>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85" name="Rectangle 142"/>
          <p:cNvSpPr>
            <a:spLocks noChangeArrowheads="1"/>
          </p:cNvSpPr>
          <p:nvPr/>
        </p:nvSpPr>
        <p:spPr bwMode="auto">
          <a:xfrm>
            <a:off x="3554413" y="3344863"/>
            <a:ext cx="187801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Panel PCB operates normally?</a:t>
            </a:r>
          </a:p>
        </p:txBody>
      </p:sp>
      <p:sp>
        <p:nvSpPr>
          <p:cNvPr id="135186" name="Line 143"/>
          <p:cNvSpPr>
            <a:spLocks noChangeShapeType="1"/>
          </p:cNvSpPr>
          <p:nvPr/>
        </p:nvSpPr>
        <p:spPr bwMode="auto">
          <a:xfrm flipH="1">
            <a:off x="4371975" y="38052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87" name="Text Box 144"/>
          <p:cNvSpPr txBox="1">
            <a:spLocks noChangeArrowheads="1"/>
          </p:cNvSpPr>
          <p:nvPr/>
        </p:nvSpPr>
        <p:spPr bwMode="auto">
          <a:xfrm>
            <a:off x="4403725" y="3763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188" name="Rectangle 160"/>
          <p:cNvSpPr>
            <a:spLocks noChangeArrowheads="1"/>
          </p:cNvSpPr>
          <p:nvPr/>
        </p:nvSpPr>
        <p:spPr bwMode="auto">
          <a:xfrm>
            <a:off x="3630613" y="1698625"/>
            <a:ext cx="165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DC 12V is applied at</a:t>
            </a:r>
          </a:p>
          <a:p>
            <a:pPr algn="ctr" eaLnBrk="1" hangingPunct="1">
              <a:lnSpc>
                <a:spcPct val="80000"/>
              </a:lnSpc>
              <a:spcBef>
                <a:spcPct val="20000"/>
              </a:spcBef>
            </a:pPr>
            <a:r>
              <a:rPr lang="en-US" altLang="ko-KR" sz="1200" b="1" dirty="0" smtClean="0">
                <a:latin typeface="Arial" charset="0"/>
              </a:rPr>
              <a:t>CE113 </a:t>
            </a:r>
            <a:r>
              <a:rPr lang="en-US" altLang="ko-KR" sz="1200" b="1" dirty="0">
                <a:latin typeface="Arial" charset="0"/>
              </a:rPr>
              <a:t>terminals?</a:t>
            </a:r>
          </a:p>
        </p:txBody>
      </p:sp>
      <p:sp>
        <p:nvSpPr>
          <p:cNvPr id="135189" name="AutoShape 131"/>
          <p:cNvSpPr>
            <a:spLocks noChangeArrowheads="1"/>
          </p:cNvSpPr>
          <p:nvPr/>
        </p:nvSpPr>
        <p:spPr bwMode="auto">
          <a:xfrm>
            <a:off x="3074988" y="4068763"/>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0" name="Rectangle 132"/>
          <p:cNvSpPr>
            <a:spLocks noChangeArrowheads="1"/>
          </p:cNvSpPr>
          <p:nvPr/>
        </p:nvSpPr>
        <p:spPr bwMode="auto">
          <a:xfrm>
            <a:off x="3522663" y="4162425"/>
            <a:ext cx="17033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Loads such as Relay</a:t>
            </a:r>
          </a:p>
          <a:p>
            <a:pPr algn="ctr" eaLnBrk="1" hangingPunct="1">
              <a:lnSpc>
                <a:spcPct val="80000"/>
              </a:lnSpc>
              <a:spcBef>
                <a:spcPct val="20000"/>
              </a:spcBef>
            </a:pPr>
            <a:r>
              <a:rPr lang="en-US" altLang="ko-KR" sz="1200" b="1" dirty="0">
                <a:latin typeface="Arial" charset="0"/>
              </a:rPr>
              <a:t>operate normally?</a:t>
            </a:r>
          </a:p>
        </p:txBody>
      </p:sp>
      <p:sp>
        <p:nvSpPr>
          <p:cNvPr id="135191" name="Line 133"/>
          <p:cNvSpPr>
            <a:spLocks noChangeShapeType="1"/>
          </p:cNvSpPr>
          <p:nvPr/>
        </p:nvSpPr>
        <p:spPr bwMode="auto">
          <a:xfrm>
            <a:off x="4367213" y="540543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192" name="Rectangle 47"/>
          <p:cNvSpPr>
            <a:spLocks noChangeArrowheads="1"/>
          </p:cNvSpPr>
          <p:nvPr/>
        </p:nvSpPr>
        <p:spPr bwMode="auto">
          <a:xfrm>
            <a:off x="3182938" y="5667375"/>
            <a:ext cx="2374900" cy="2873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3" name="Rectangle 48"/>
          <p:cNvSpPr>
            <a:spLocks noChangeArrowheads="1"/>
          </p:cNvSpPr>
          <p:nvPr/>
        </p:nvSpPr>
        <p:spPr bwMode="auto">
          <a:xfrm>
            <a:off x="3184525" y="56975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Normal (Check again)</a:t>
            </a:r>
          </a:p>
        </p:txBody>
      </p:sp>
      <p:sp>
        <p:nvSpPr>
          <p:cNvPr id="135194" name="Rectangle 114"/>
          <p:cNvSpPr>
            <a:spLocks noChangeArrowheads="1"/>
          </p:cNvSpPr>
          <p:nvPr/>
        </p:nvSpPr>
        <p:spPr bwMode="auto">
          <a:xfrm>
            <a:off x="3028950" y="1335088"/>
            <a:ext cx="2627313" cy="1692275"/>
          </a:xfrm>
          <a:prstGeom prst="rect">
            <a:avLst/>
          </a:prstGeom>
          <a:noFill/>
          <a:ln w="19050" algn="ctr">
            <a:solidFill>
              <a:schemeClr val="accent1"/>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5" name="Rectangle 149"/>
          <p:cNvSpPr>
            <a:spLocks noChangeArrowheads="1"/>
          </p:cNvSpPr>
          <p:nvPr/>
        </p:nvSpPr>
        <p:spPr bwMode="auto">
          <a:xfrm>
            <a:off x="6494463" y="175895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196" name="Rectangle 151"/>
          <p:cNvSpPr>
            <a:spLocks noChangeArrowheads="1"/>
          </p:cNvSpPr>
          <p:nvPr/>
        </p:nvSpPr>
        <p:spPr bwMode="auto">
          <a:xfrm>
            <a:off x="6505575" y="17526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5197" name="Text Box 148"/>
          <p:cNvSpPr txBox="1">
            <a:spLocks noChangeArrowheads="1"/>
          </p:cNvSpPr>
          <p:nvPr/>
        </p:nvSpPr>
        <p:spPr bwMode="auto">
          <a:xfrm>
            <a:off x="4438650" y="5400675"/>
            <a:ext cx="390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198" name="Line 105"/>
          <p:cNvSpPr>
            <a:spLocks noChangeShapeType="1"/>
          </p:cNvSpPr>
          <p:nvPr/>
        </p:nvSpPr>
        <p:spPr bwMode="auto">
          <a:xfrm>
            <a:off x="2286000" y="3514725"/>
            <a:ext cx="0" cy="1905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5199" name="Rectangle 112"/>
          <p:cNvSpPr>
            <a:spLocks noChangeArrowheads="1"/>
          </p:cNvSpPr>
          <p:nvPr/>
        </p:nvSpPr>
        <p:spPr bwMode="auto">
          <a:xfrm>
            <a:off x="581025" y="3713163"/>
            <a:ext cx="2374900" cy="5048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0" name="Rectangle 113"/>
          <p:cNvSpPr>
            <a:spLocks noChangeArrowheads="1"/>
          </p:cNvSpPr>
          <p:nvPr/>
        </p:nvSpPr>
        <p:spPr bwMode="auto">
          <a:xfrm>
            <a:off x="592138" y="3716338"/>
            <a:ext cx="236378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 Check the connection of Door Panel PCB</a:t>
            </a:r>
          </a:p>
        </p:txBody>
      </p:sp>
      <p:sp>
        <p:nvSpPr>
          <p:cNvPr id="135201" name="Rectangle 145"/>
          <p:cNvSpPr>
            <a:spLocks noChangeArrowheads="1"/>
          </p:cNvSpPr>
          <p:nvPr/>
        </p:nvSpPr>
        <p:spPr bwMode="auto">
          <a:xfrm>
            <a:off x="6494463" y="3287713"/>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2" name="Line 146"/>
          <p:cNvSpPr>
            <a:spLocks noChangeShapeType="1"/>
          </p:cNvSpPr>
          <p:nvPr/>
        </p:nvSpPr>
        <p:spPr bwMode="auto">
          <a:xfrm>
            <a:off x="5659438" y="3525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3" name="Text Box 148"/>
          <p:cNvSpPr txBox="1">
            <a:spLocks noChangeArrowheads="1"/>
          </p:cNvSpPr>
          <p:nvPr/>
        </p:nvSpPr>
        <p:spPr bwMode="auto">
          <a:xfrm>
            <a:off x="5486400" y="3290888"/>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204" name="Rectangle 161"/>
          <p:cNvSpPr>
            <a:spLocks noChangeArrowheads="1"/>
          </p:cNvSpPr>
          <p:nvPr/>
        </p:nvSpPr>
        <p:spPr bwMode="auto">
          <a:xfrm>
            <a:off x="6483350" y="3289300"/>
            <a:ext cx="2557463"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Check the wire connections</a:t>
            </a:r>
          </a:p>
          <a:p>
            <a:pPr eaLnBrk="1" hangingPunct="1">
              <a:spcBef>
                <a:spcPct val="20000"/>
              </a:spcBef>
            </a:pPr>
            <a:r>
              <a:rPr lang="en-US" altLang="en-US" sz="1200" b="1" dirty="0">
                <a:latin typeface="Arial" charset="0"/>
              </a:rPr>
              <a:t>2) Replace Panel PCB</a:t>
            </a:r>
            <a:endParaRPr lang="en-US" altLang="ko-KR" sz="1200" b="1" dirty="0">
              <a:latin typeface="Arial" charset="0"/>
            </a:endParaRPr>
          </a:p>
        </p:txBody>
      </p:sp>
      <p:sp>
        <p:nvSpPr>
          <p:cNvPr id="135205" name="Rectangle 145"/>
          <p:cNvSpPr>
            <a:spLocks noChangeArrowheads="1"/>
          </p:cNvSpPr>
          <p:nvPr/>
        </p:nvSpPr>
        <p:spPr bwMode="auto">
          <a:xfrm>
            <a:off x="6494463" y="4098925"/>
            <a:ext cx="2374900" cy="8286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06" name="Line 146"/>
          <p:cNvSpPr>
            <a:spLocks noChangeShapeType="1"/>
          </p:cNvSpPr>
          <p:nvPr/>
        </p:nvSpPr>
        <p:spPr bwMode="auto">
          <a:xfrm>
            <a:off x="5659438" y="43370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7" name="Rectangle 161"/>
          <p:cNvSpPr>
            <a:spLocks noChangeArrowheads="1"/>
          </p:cNvSpPr>
          <p:nvPr/>
        </p:nvSpPr>
        <p:spPr bwMode="auto">
          <a:xfrm>
            <a:off x="6505575" y="4102100"/>
            <a:ext cx="2363788"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Check Lead Wire </a:t>
            </a:r>
            <a:br>
              <a:rPr lang="en-US" altLang="en-US" sz="1200" b="1" dirty="0">
                <a:latin typeface="Arial" charset="0"/>
              </a:rPr>
            </a:br>
            <a:r>
              <a:rPr lang="en-US" altLang="en-US" sz="1200" b="1" dirty="0">
                <a:latin typeface="Arial" charset="0"/>
              </a:rPr>
              <a:t>   connections</a:t>
            </a:r>
          </a:p>
          <a:p>
            <a:pPr eaLnBrk="1" hangingPunct="1">
              <a:spcBef>
                <a:spcPct val="20000"/>
              </a:spcBef>
            </a:pPr>
            <a:r>
              <a:rPr lang="en-US" altLang="en-US" sz="1200" b="1" dirty="0">
                <a:latin typeface="Arial" charset="0"/>
              </a:rPr>
              <a:t>2) Replace Relay or PCB </a:t>
            </a:r>
            <a:br>
              <a:rPr lang="en-US" altLang="en-US" sz="1200" b="1" dirty="0">
                <a:latin typeface="Arial" charset="0"/>
              </a:rPr>
            </a:br>
            <a:r>
              <a:rPr lang="en-US" altLang="en-US" sz="1200" b="1" dirty="0">
                <a:latin typeface="Arial" charset="0"/>
              </a:rPr>
              <a:t>   ASS'Y</a:t>
            </a:r>
            <a:endParaRPr lang="en-US" altLang="ko-KR" sz="1200" b="1" dirty="0">
              <a:latin typeface="Arial" charset="0"/>
            </a:endParaRPr>
          </a:p>
        </p:txBody>
      </p:sp>
      <p:sp>
        <p:nvSpPr>
          <p:cNvPr id="135208" name="Line 146"/>
          <p:cNvSpPr>
            <a:spLocks noChangeShapeType="1"/>
          </p:cNvSpPr>
          <p:nvPr/>
        </p:nvSpPr>
        <p:spPr bwMode="auto">
          <a:xfrm>
            <a:off x="5659438" y="27035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09" name="Text Box 148"/>
          <p:cNvSpPr txBox="1">
            <a:spLocks noChangeArrowheads="1"/>
          </p:cNvSpPr>
          <p:nvPr/>
        </p:nvSpPr>
        <p:spPr bwMode="auto">
          <a:xfrm>
            <a:off x="5486400" y="2468563"/>
            <a:ext cx="6096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p>
        </p:txBody>
      </p:sp>
      <p:sp>
        <p:nvSpPr>
          <p:cNvPr id="135210" name="Text Box 136"/>
          <p:cNvSpPr txBox="1">
            <a:spLocks noChangeArrowheads="1"/>
          </p:cNvSpPr>
          <p:nvPr/>
        </p:nvSpPr>
        <p:spPr bwMode="auto">
          <a:xfrm>
            <a:off x="5572125" y="4094163"/>
            <a:ext cx="457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rPr>
              <a:t>NO</a:t>
            </a:r>
            <a:endParaRPr lang="en-US" altLang="ko-KR" b="1" dirty="0">
              <a:solidFill>
                <a:srgbClr val="CC3300"/>
              </a:solidFill>
              <a:latin typeface="Arial" charset="0"/>
            </a:endParaRPr>
          </a:p>
        </p:txBody>
      </p:sp>
      <p:sp>
        <p:nvSpPr>
          <p:cNvPr id="135211" name="Rectangle 149"/>
          <p:cNvSpPr>
            <a:spLocks noChangeArrowheads="1"/>
          </p:cNvSpPr>
          <p:nvPr/>
        </p:nvSpPr>
        <p:spPr bwMode="auto">
          <a:xfrm>
            <a:off x="6494463" y="2581275"/>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2" name="Rectangle 151"/>
          <p:cNvSpPr>
            <a:spLocks noChangeArrowheads="1"/>
          </p:cNvSpPr>
          <p:nvPr/>
        </p:nvSpPr>
        <p:spPr bwMode="auto">
          <a:xfrm>
            <a:off x="6505575" y="25749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dirty="0">
                <a:latin typeface="Arial" charset="0"/>
              </a:rPr>
              <a:t>Replace PCB ASS'Y</a:t>
            </a:r>
            <a:endParaRPr lang="en-US" altLang="ko-KR" sz="1200" b="1" dirty="0">
              <a:latin typeface="Arial" charset="0"/>
            </a:endParaRPr>
          </a:p>
        </p:txBody>
      </p:sp>
      <p:sp>
        <p:nvSpPr>
          <p:cNvPr id="135213" name="Line 143"/>
          <p:cNvSpPr>
            <a:spLocks noChangeShapeType="1"/>
          </p:cNvSpPr>
          <p:nvPr/>
        </p:nvSpPr>
        <p:spPr bwMode="auto">
          <a:xfrm flipH="1">
            <a:off x="4371975" y="46466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14" name="Text Box 144"/>
          <p:cNvSpPr txBox="1">
            <a:spLocks noChangeArrowheads="1"/>
          </p:cNvSpPr>
          <p:nvPr/>
        </p:nvSpPr>
        <p:spPr bwMode="auto">
          <a:xfrm>
            <a:off x="4403725" y="46053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p>
        </p:txBody>
      </p:sp>
      <p:sp>
        <p:nvSpPr>
          <p:cNvPr id="135215" name="AutoShape 131"/>
          <p:cNvSpPr>
            <a:spLocks noChangeArrowheads="1"/>
          </p:cNvSpPr>
          <p:nvPr/>
        </p:nvSpPr>
        <p:spPr bwMode="auto">
          <a:xfrm>
            <a:off x="3074988" y="4910138"/>
            <a:ext cx="2584450"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6" name="Rectangle 132"/>
          <p:cNvSpPr>
            <a:spLocks noChangeArrowheads="1"/>
          </p:cNvSpPr>
          <p:nvPr/>
        </p:nvSpPr>
        <p:spPr bwMode="auto">
          <a:xfrm>
            <a:off x="3603625" y="4984750"/>
            <a:ext cx="15414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Is there PCB Short</a:t>
            </a:r>
          </a:p>
          <a:p>
            <a:pPr algn="ctr" eaLnBrk="1" hangingPunct="1">
              <a:lnSpc>
                <a:spcPct val="80000"/>
              </a:lnSpc>
              <a:spcBef>
                <a:spcPct val="20000"/>
              </a:spcBef>
            </a:pPr>
            <a:r>
              <a:rPr lang="en-US" altLang="ko-KR" sz="1200" b="1" dirty="0">
                <a:latin typeface="Arial" charset="0"/>
              </a:rPr>
              <a:t>or breakage?</a:t>
            </a:r>
          </a:p>
        </p:txBody>
      </p:sp>
      <p:sp>
        <p:nvSpPr>
          <p:cNvPr id="135217" name="Rectangle 145"/>
          <p:cNvSpPr>
            <a:spLocks noChangeArrowheads="1"/>
          </p:cNvSpPr>
          <p:nvPr/>
        </p:nvSpPr>
        <p:spPr bwMode="auto">
          <a:xfrm>
            <a:off x="6494463" y="5045075"/>
            <a:ext cx="2374900" cy="5032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dirty="0">
              <a:ea typeface="바탕" pitchFamily="18" charset="-127"/>
            </a:endParaRPr>
          </a:p>
        </p:txBody>
      </p:sp>
      <p:sp>
        <p:nvSpPr>
          <p:cNvPr id="135218" name="Line 146"/>
          <p:cNvSpPr>
            <a:spLocks noChangeShapeType="1"/>
          </p:cNvSpPr>
          <p:nvPr/>
        </p:nvSpPr>
        <p:spPr bwMode="auto">
          <a:xfrm>
            <a:off x="5659438" y="51593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5219" name="Text Box 148"/>
          <p:cNvSpPr txBox="1">
            <a:spLocks noChangeArrowheads="1"/>
          </p:cNvSpPr>
          <p:nvPr/>
        </p:nvSpPr>
        <p:spPr bwMode="auto">
          <a:xfrm>
            <a:off x="5486400" y="4924425"/>
            <a:ext cx="6096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rPr>
              <a:t>YES</a:t>
            </a:r>
            <a:endParaRPr lang="en-US" altLang="ko-KR" b="1" dirty="0">
              <a:solidFill>
                <a:srgbClr val="0099CC"/>
              </a:solidFill>
              <a:latin typeface="Arial" charset="0"/>
            </a:endParaRPr>
          </a:p>
        </p:txBody>
      </p:sp>
      <p:sp>
        <p:nvSpPr>
          <p:cNvPr id="135220" name="Rectangle 161"/>
          <p:cNvSpPr>
            <a:spLocks noChangeArrowheads="1"/>
          </p:cNvSpPr>
          <p:nvPr/>
        </p:nvSpPr>
        <p:spPr bwMode="auto">
          <a:xfrm>
            <a:off x="6483350" y="5046663"/>
            <a:ext cx="255746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20000"/>
              </a:spcBef>
            </a:pPr>
            <a:r>
              <a:rPr lang="en-US" altLang="en-US" sz="1200" b="1" dirty="0">
                <a:latin typeface="Arial" charset="0"/>
              </a:rPr>
              <a:t>1) Do Re-soldering</a:t>
            </a:r>
          </a:p>
          <a:p>
            <a:pPr eaLnBrk="1" hangingPunct="1">
              <a:spcBef>
                <a:spcPct val="20000"/>
              </a:spcBef>
            </a:pPr>
            <a:r>
              <a:rPr lang="en-US" altLang="en-US" sz="1200" b="1" dirty="0">
                <a:latin typeface="Arial" charset="0"/>
              </a:rPr>
              <a:t>2) Replace PCB MAIN</a:t>
            </a:r>
            <a:endParaRPr lang="en-US" altLang="ko-KR" sz="1200" b="1" dirty="0">
              <a:latin typeface="Arial" charset="0"/>
            </a:endParaRPr>
          </a:p>
        </p:txBody>
      </p:sp>
      <p:sp>
        <p:nvSpPr>
          <p:cNvPr id="54" name="슬라이드 번호 개체 틀 16"/>
          <p:cNvSpPr>
            <a:spLocks noGrp="1"/>
          </p:cNvSpPr>
          <p:nvPr>
            <p:ph type="sldNum" sz="quarter" idx="12"/>
          </p:nvPr>
        </p:nvSpPr>
        <p:spPr>
          <a:xfrm>
            <a:off x="6553200" y="6472238"/>
            <a:ext cx="2133600" cy="265112"/>
          </a:xfrm>
        </p:spPr>
        <p:txBody>
          <a:bodyPr anchor="b"/>
          <a:lstStyle/>
          <a:p>
            <a:pPr>
              <a:defRPr/>
            </a:pPr>
            <a:fld id="{7E22DA8C-59B0-4DD0-8DF5-DEF9DBEA8E67}" type="slidenum">
              <a:rPr lang="en-US" altLang="ko-KR" smtClean="0"/>
              <a:pPr>
                <a:defRPr/>
              </a:pPr>
              <a:t>185</a:t>
            </a:fld>
            <a:endParaRPr lang="en-US" altLang="ko-KR" dirty="0"/>
          </a:p>
        </p:txBody>
      </p:sp>
      <p:sp>
        <p:nvSpPr>
          <p:cNvPr id="56"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57" name="Rectangle 3"/>
          <p:cNvSpPr>
            <a:spLocks noChangeArrowheads="1"/>
          </p:cNvSpPr>
          <p:nvPr/>
        </p:nvSpPr>
        <p:spPr bwMode="auto">
          <a:xfrm>
            <a:off x="4632325" y="949621"/>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1147661162"/>
      </p:ext>
    </p:extLst>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76" name="Line 162"/>
          <p:cNvSpPr>
            <a:spLocks noChangeShapeType="1"/>
          </p:cNvSpPr>
          <p:nvPr/>
        </p:nvSpPr>
        <p:spPr bwMode="auto">
          <a:xfrm>
            <a:off x="4375150" y="5512379"/>
            <a:ext cx="0" cy="7200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4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38243" name="Rectangle 3"/>
          <p:cNvSpPr>
            <a:spLocks noChangeArrowheads="1"/>
          </p:cNvSpPr>
          <p:nvPr/>
        </p:nvSpPr>
        <p:spPr bwMode="auto">
          <a:xfrm>
            <a:off x="644525" y="938213"/>
            <a:ext cx="58423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5-2-6. </a:t>
            </a:r>
            <a:r>
              <a:rPr lang="en-US" altLang="ko-KR" sz="1800" dirty="0">
                <a:solidFill>
                  <a:srgbClr val="006699"/>
                </a:solidFill>
                <a:latin typeface="Arial Black" pitchFamily="34" charset="0"/>
              </a:rPr>
              <a:t>When the Compressor is not working </a:t>
            </a:r>
          </a:p>
        </p:txBody>
      </p:sp>
      <p:sp>
        <p:nvSpPr>
          <p:cNvPr id="138244" name="Line 137"/>
          <p:cNvSpPr>
            <a:spLocks noChangeShapeType="1"/>
          </p:cNvSpPr>
          <p:nvPr/>
        </p:nvSpPr>
        <p:spPr bwMode="auto">
          <a:xfrm>
            <a:off x="2835275" y="3992563"/>
            <a:ext cx="147637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spAutoFit/>
          </a:bodyPr>
          <a:lstStyle/>
          <a:p>
            <a:endParaRPr lang="ko-KR" altLang="en-US" dirty="0"/>
          </a:p>
        </p:txBody>
      </p:sp>
      <p:sp>
        <p:nvSpPr>
          <p:cNvPr id="138245" name="Line 215"/>
          <p:cNvSpPr>
            <a:spLocks noChangeShapeType="1"/>
          </p:cNvSpPr>
          <p:nvPr/>
        </p:nvSpPr>
        <p:spPr bwMode="auto">
          <a:xfrm>
            <a:off x="2049463" y="5568779"/>
            <a:ext cx="10795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ko-KR" altLang="en-US" dirty="0"/>
          </a:p>
        </p:txBody>
      </p:sp>
      <p:sp>
        <p:nvSpPr>
          <p:cNvPr id="138247" name="Line 181"/>
          <p:cNvSpPr>
            <a:spLocks noChangeShapeType="1"/>
          </p:cNvSpPr>
          <p:nvPr/>
        </p:nvSpPr>
        <p:spPr bwMode="auto">
          <a:xfrm flipH="1">
            <a:off x="2363788" y="3402013"/>
            <a:ext cx="7651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48" name="AutoShape 5"/>
          <p:cNvSpPr>
            <a:spLocks noChangeArrowheads="1"/>
          </p:cNvSpPr>
          <p:nvPr/>
        </p:nvSpPr>
        <p:spPr bwMode="auto">
          <a:xfrm>
            <a:off x="3613150" y="169862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ko-KR" dirty="0">
              <a:ea typeface="바탕" pitchFamily="18" charset="-127"/>
            </a:endParaRPr>
          </a:p>
        </p:txBody>
      </p:sp>
      <p:sp>
        <p:nvSpPr>
          <p:cNvPr id="138249" name="Text Box 6"/>
          <p:cNvSpPr txBox="1">
            <a:spLocks noChangeArrowheads="1"/>
          </p:cNvSpPr>
          <p:nvPr/>
        </p:nvSpPr>
        <p:spPr bwMode="auto">
          <a:xfrm>
            <a:off x="4103688" y="1743075"/>
            <a:ext cx="53022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solidFill>
                  <a:schemeClr val="tx1"/>
                </a:solidFill>
                <a:latin typeface="Arial" charset="0"/>
                <a:ea typeface="바탕" pitchFamily="18" charset="-127"/>
              </a:rPr>
              <a:t>Start</a:t>
            </a:r>
          </a:p>
        </p:txBody>
      </p:sp>
      <p:sp>
        <p:nvSpPr>
          <p:cNvPr id="138250" name="Line 7"/>
          <p:cNvSpPr>
            <a:spLocks noChangeShapeType="1"/>
          </p:cNvSpPr>
          <p:nvPr/>
        </p:nvSpPr>
        <p:spPr bwMode="auto">
          <a:xfrm>
            <a:off x="4367213" y="20701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51" name="Line 105"/>
          <p:cNvSpPr>
            <a:spLocks noChangeShapeType="1"/>
          </p:cNvSpPr>
          <p:nvPr/>
        </p:nvSpPr>
        <p:spPr bwMode="auto">
          <a:xfrm>
            <a:off x="6457950" y="5099050"/>
            <a:ext cx="0" cy="4603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52" name="Line 108"/>
          <p:cNvSpPr>
            <a:spLocks noChangeShapeType="1"/>
          </p:cNvSpPr>
          <p:nvPr/>
        </p:nvSpPr>
        <p:spPr bwMode="auto">
          <a:xfrm>
            <a:off x="6459538" y="4149725"/>
            <a:ext cx="0" cy="2524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3" name="AutoShape 109"/>
          <p:cNvSpPr>
            <a:spLocks noChangeArrowheads="1"/>
          </p:cNvSpPr>
          <p:nvPr/>
        </p:nvSpPr>
        <p:spPr bwMode="auto">
          <a:xfrm>
            <a:off x="5708650" y="4419600"/>
            <a:ext cx="1520825" cy="6842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grpSp>
        <p:nvGrpSpPr>
          <p:cNvPr id="138254" name="Group 110"/>
          <p:cNvGrpSpPr>
            <a:grpSpLocks/>
          </p:cNvGrpSpPr>
          <p:nvPr/>
        </p:nvGrpSpPr>
        <p:grpSpPr bwMode="auto">
          <a:xfrm>
            <a:off x="7202488" y="3913188"/>
            <a:ext cx="577850" cy="252412"/>
            <a:chOff x="3443" y="2174"/>
            <a:chExt cx="1297" cy="159"/>
          </a:xfrm>
        </p:grpSpPr>
        <p:sp>
          <p:nvSpPr>
            <p:cNvPr id="138320" name="Line 111"/>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21" name="Line 112"/>
            <p:cNvSpPr>
              <a:spLocks noChangeShapeType="1"/>
            </p:cNvSpPr>
            <p:nvPr/>
          </p:nvSpPr>
          <p:spPr bwMode="auto">
            <a:xfrm>
              <a:off x="4740" y="2174"/>
              <a:ext cx="0" cy="15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55" name="Line 114"/>
          <p:cNvSpPr>
            <a:spLocks noChangeShapeType="1"/>
          </p:cNvSpPr>
          <p:nvPr/>
        </p:nvSpPr>
        <p:spPr bwMode="auto">
          <a:xfrm>
            <a:off x="5408613" y="2554288"/>
            <a:ext cx="205898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6" name="Line 115"/>
          <p:cNvSpPr>
            <a:spLocks noChangeShapeType="1"/>
          </p:cNvSpPr>
          <p:nvPr/>
        </p:nvSpPr>
        <p:spPr bwMode="auto">
          <a:xfrm>
            <a:off x="7467600" y="2546350"/>
            <a:ext cx="0" cy="2508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7" name="AutoShape 116"/>
          <p:cNvSpPr>
            <a:spLocks noChangeArrowheads="1"/>
          </p:cNvSpPr>
          <p:nvPr/>
        </p:nvSpPr>
        <p:spPr bwMode="auto">
          <a:xfrm>
            <a:off x="3084513" y="2332038"/>
            <a:ext cx="2581275" cy="4587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58" name="Text Box 117"/>
          <p:cNvSpPr txBox="1">
            <a:spLocks noChangeArrowheads="1"/>
          </p:cNvSpPr>
          <p:nvPr/>
        </p:nvSpPr>
        <p:spPr bwMode="auto">
          <a:xfrm>
            <a:off x="3517900" y="2366963"/>
            <a:ext cx="18446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10 minutes have passed since COMP was off</a:t>
            </a:r>
          </a:p>
        </p:txBody>
      </p:sp>
      <p:sp>
        <p:nvSpPr>
          <p:cNvPr id="138259" name="Rectangle 118"/>
          <p:cNvSpPr>
            <a:spLocks noChangeArrowheads="1"/>
          </p:cNvSpPr>
          <p:nvPr/>
        </p:nvSpPr>
        <p:spPr bwMode="auto">
          <a:xfrm>
            <a:off x="6757988" y="2817813"/>
            <a:ext cx="1412875" cy="292100"/>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en-US" sz="1200" b="1" dirty="0">
                <a:solidFill>
                  <a:schemeClr val="tx1"/>
                </a:solidFill>
                <a:latin typeface="Arial" charset="0"/>
                <a:ea typeface="바탕" pitchFamily="18" charset="-127"/>
              </a:rPr>
              <a:t>Check in 10 Min</a:t>
            </a:r>
            <a:endParaRPr lang="en-US" altLang="ko-KR" sz="1200" b="1" dirty="0">
              <a:solidFill>
                <a:schemeClr val="tx1"/>
              </a:solidFill>
              <a:latin typeface="Arial" charset="0"/>
              <a:ea typeface="바탕" pitchFamily="18" charset="-127"/>
            </a:endParaRPr>
          </a:p>
        </p:txBody>
      </p:sp>
      <p:grpSp>
        <p:nvGrpSpPr>
          <p:cNvPr id="138260" name="Group 120"/>
          <p:cNvGrpSpPr>
            <a:grpSpLocks/>
          </p:cNvGrpSpPr>
          <p:nvPr/>
        </p:nvGrpSpPr>
        <p:grpSpPr bwMode="auto">
          <a:xfrm>
            <a:off x="5202238" y="3394075"/>
            <a:ext cx="1266825" cy="252413"/>
            <a:chOff x="3443" y="2174"/>
            <a:chExt cx="1297" cy="159"/>
          </a:xfrm>
        </p:grpSpPr>
        <p:sp>
          <p:nvSpPr>
            <p:cNvPr id="138318" name="Line 121"/>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19" name="Line 122"/>
            <p:cNvSpPr>
              <a:spLocks noChangeShapeType="1"/>
            </p:cNvSpPr>
            <p:nvPr/>
          </p:nvSpPr>
          <p:spPr bwMode="auto">
            <a:xfrm>
              <a:off x="4740" y="2174"/>
              <a:ext cx="0" cy="15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61" name="AutoShape 123"/>
          <p:cNvSpPr>
            <a:spLocks noChangeArrowheads="1"/>
          </p:cNvSpPr>
          <p:nvPr/>
        </p:nvSpPr>
        <p:spPr bwMode="auto">
          <a:xfrm>
            <a:off x="3089275" y="3165475"/>
            <a:ext cx="2581275" cy="4683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62" name="Line 124"/>
          <p:cNvSpPr>
            <a:spLocks noChangeShapeType="1"/>
          </p:cNvSpPr>
          <p:nvPr/>
        </p:nvSpPr>
        <p:spPr bwMode="auto">
          <a:xfrm>
            <a:off x="4379913" y="2778125"/>
            <a:ext cx="0" cy="3746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63" name="Line 125"/>
          <p:cNvSpPr>
            <a:spLocks noChangeShapeType="1"/>
          </p:cNvSpPr>
          <p:nvPr/>
        </p:nvSpPr>
        <p:spPr bwMode="auto">
          <a:xfrm flipH="1">
            <a:off x="4379913" y="2967038"/>
            <a:ext cx="2376487"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64" name="Text Box 127"/>
          <p:cNvSpPr txBox="1">
            <a:spLocks noChangeArrowheads="1"/>
          </p:cNvSpPr>
          <p:nvPr/>
        </p:nvSpPr>
        <p:spPr bwMode="auto">
          <a:xfrm>
            <a:off x="3319463" y="3111500"/>
            <a:ext cx="2149475"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When Forced Operation mode is activated, COMP </a:t>
            </a:r>
            <a:br>
              <a:rPr lang="en-US" altLang="en-US" sz="1200" b="1" dirty="0">
                <a:solidFill>
                  <a:schemeClr val="tx1"/>
                </a:solidFill>
                <a:latin typeface="Arial" charset="0"/>
                <a:ea typeface="바탕" pitchFamily="18" charset="-127"/>
              </a:rPr>
            </a:br>
            <a:r>
              <a:rPr lang="en-US" altLang="en-US" sz="1200" b="1" dirty="0">
                <a:solidFill>
                  <a:schemeClr val="tx1"/>
                </a:solidFill>
                <a:latin typeface="Arial" charset="0"/>
                <a:ea typeface="바탕" pitchFamily="18" charset="-127"/>
              </a:rPr>
              <a:t>operates</a:t>
            </a:r>
          </a:p>
        </p:txBody>
      </p:sp>
      <p:sp>
        <p:nvSpPr>
          <p:cNvPr id="138265" name="AutoShape 128"/>
          <p:cNvSpPr>
            <a:spLocks noChangeArrowheads="1"/>
          </p:cNvSpPr>
          <p:nvPr/>
        </p:nvSpPr>
        <p:spPr bwMode="auto">
          <a:xfrm>
            <a:off x="5708650" y="3678238"/>
            <a:ext cx="1520825" cy="4587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66" name="Text Box 129"/>
          <p:cNvSpPr txBox="1">
            <a:spLocks noChangeArrowheads="1"/>
          </p:cNvSpPr>
          <p:nvPr/>
        </p:nvSpPr>
        <p:spPr bwMode="auto">
          <a:xfrm>
            <a:off x="5818188" y="3636963"/>
            <a:ext cx="1336675"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a:solidFill>
                  <a:schemeClr val="tx1"/>
                </a:solidFill>
                <a:latin typeface="Arial" charset="0"/>
                <a:ea typeface="바탕" pitchFamily="18" charset="-127"/>
              </a:rPr>
              <a:t>Temperature Sensor is normal?</a:t>
            </a:r>
          </a:p>
        </p:txBody>
      </p:sp>
      <p:sp>
        <p:nvSpPr>
          <p:cNvPr id="138268" name="Line 134"/>
          <p:cNvSpPr>
            <a:spLocks noChangeShapeType="1"/>
          </p:cNvSpPr>
          <p:nvPr/>
        </p:nvSpPr>
        <p:spPr bwMode="auto">
          <a:xfrm>
            <a:off x="4375150" y="3635375"/>
            <a:ext cx="0" cy="154947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lIns="90000" tIns="46800" rIns="90000" bIns="46800">
            <a:spAutoFit/>
          </a:bodyPr>
          <a:lstStyle/>
          <a:p>
            <a:endParaRPr lang="ko-KR" altLang="en-US" dirty="0"/>
          </a:p>
        </p:txBody>
      </p:sp>
      <p:sp>
        <p:nvSpPr>
          <p:cNvPr id="138270" name="AutoShape 147"/>
          <p:cNvSpPr>
            <a:spLocks noChangeArrowheads="1"/>
          </p:cNvSpPr>
          <p:nvPr/>
        </p:nvSpPr>
        <p:spPr bwMode="auto">
          <a:xfrm>
            <a:off x="3084513" y="5248854"/>
            <a:ext cx="2581275" cy="6842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72" name="Text Box 149"/>
          <p:cNvSpPr txBox="1">
            <a:spLocks noChangeArrowheads="1"/>
          </p:cNvSpPr>
          <p:nvPr/>
        </p:nvSpPr>
        <p:spPr bwMode="auto">
          <a:xfrm>
            <a:off x="3232157" y="5464754"/>
            <a:ext cx="2263761" cy="276999"/>
          </a:xfrm>
          <a:prstGeom prst="rect">
            <a:avLst/>
          </a:prstGeom>
          <a:noFill/>
          <a:ln>
            <a:noFill/>
          </a:ln>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200" b="1" dirty="0">
                <a:solidFill>
                  <a:schemeClr val="tx1"/>
                </a:solidFill>
                <a:latin typeface="Arial" charset="0"/>
                <a:ea typeface="바탕" pitchFamily="18" charset="-127"/>
              </a:rPr>
              <a:t>Is DC </a:t>
            </a:r>
            <a:r>
              <a:rPr lang="en-US" altLang="en-US" sz="1200" b="1" dirty="0" smtClean="0">
                <a:solidFill>
                  <a:schemeClr val="tx1"/>
                </a:solidFill>
                <a:latin typeface="Arial" charset="0"/>
                <a:ea typeface="바탕" pitchFamily="18" charset="-127"/>
              </a:rPr>
              <a:t>15V </a:t>
            </a:r>
            <a:r>
              <a:rPr lang="en-US" altLang="en-US" sz="1200" b="1" dirty="0">
                <a:solidFill>
                  <a:schemeClr val="tx1"/>
                </a:solidFill>
                <a:latin typeface="Arial" charset="0"/>
                <a:ea typeface="바탕" pitchFamily="18" charset="-127"/>
              </a:rPr>
              <a:t>applied to </a:t>
            </a:r>
            <a:r>
              <a:rPr lang="en-US" altLang="en-US" sz="1200" b="1" dirty="0" smtClean="0">
                <a:solidFill>
                  <a:schemeClr val="tx1"/>
                </a:solidFill>
                <a:latin typeface="Arial" charset="0"/>
                <a:ea typeface="바탕" pitchFamily="18" charset="-127"/>
              </a:rPr>
              <a:t>TD501</a:t>
            </a:r>
            <a:r>
              <a:rPr lang="en-US" altLang="en-US" sz="1200" b="1" dirty="0">
                <a:solidFill>
                  <a:schemeClr val="tx1"/>
                </a:solidFill>
                <a:latin typeface="Arial" charset="0"/>
                <a:ea typeface="바탕" pitchFamily="18" charset="-127"/>
              </a:rPr>
              <a:t>?</a:t>
            </a:r>
          </a:p>
        </p:txBody>
      </p:sp>
      <p:sp>
        <p:nvSpPr>
          <p:cNvPr id="138273" name="Text Box 152"/>
          <p:cNvSpPr txBox="1">
            <a:spLocks noChangeArrowheads="1"/>
          </p:cNvSpPr>
          <p:nvPr/>
        </p:nvSpPr>
        <p:spPr bwMode="auto">
          <a:xfrm>
            <a:off x="5673725" y="4520738"/>
            <a:ext cx="1517650" cy="549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Temperature sensing part of MAIN PBA is Good</a:t>
            </a:r>
          </a:p>
        </p:txBody>
      </p:sp>
      <p:grpSp>
        <p:nvGrpSpPr>
          <p:cNvPr id="138274" name="Group 153"/>
          <p:cNvGrpSpPr>
            <a:grpSpLocks/>
          </p:cNvGrpSpPr>
          <p:nvPr/>
        </p:nvGrpSpPr>
        <p:grpSpPr bwMode="auto">
          <a:xfrm>
            <a:off x="7202488" y="4759325"/>
            <a:ext cx="577850" cy="179388"/>
            <a:chOff x="3443" y="2174"/>
            <a:chExt cx="1297" cy="113"/>
          </a:xfrm>
        </p:grpSpPr>
        <p:sp>
          <p:nvSpPr>
            <p:cNvPr id="138316" name="Line 154"/>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17" name="Line 155"/>
            <p:cNvSpPr>
              <a:spLocks noChangeShapeType="1"/>
            </p:cNvSpPr>
            <p:nvPr/>
          </p:nvSpPr>
          <p:spPr bwMode="auto">
            <a:xfrm>
              <a:off x="4740" y="2174"/>
              <a:ext cx="0" cy="1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75" name="Rectangle 158"/>
          <p:cNvSpPr>
            <a:spLocks noChangeArrowheads="1"/>
          </p:cNvSpPr>
          <p:nvPr/>
        </p:nvSpPr>
        <p:spPr bwMode="auto">
          <a:xfrm>
            <a:off x="5654675" y="5578475"/>
            <a:ext cx="1541463" cy="5492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Replace MAIN PBA or Repair the </a:t>
            </a:r>
            <a:br>
              <a:rPr lang="en-US" altLang="en-US" sz="1100" b="1" dirty="0">
                <a:solidFill>
                  <a:schemeClr val="tx1"/>
                </a:solidFill>
                <a:latin typeface="Arial" charset="0"/>
                <a:ea typeface="바탕" pitchFamily="18" charset="-127"/>
              </a:rPr>
            </a:br>
            <a:r>
              <a:rPr lang="en-US" altLang="en-US" sz="1100" b="1" dirty="0">
                <a:solidFill>
                  <a:schemeClr val="tx1"/>
                </a:solidFill>
                <a:latin typeface="Arial" charset="0"/>
                <a:ea typeface="바탕" pitchFamily="18" charset="-127"/>
              </a:rPr>
              <a:t>connection</a:t>
            </a:r>
          </a:p>
        </p:txBody>
      </p:sp>
      <p:sp>
        <p:nvSpPr>
          <p:cNvPr id="138277" name="Text Box 164"/>
          <p:cNvSpPr txBox="1">
            <a:spLocks noChangeArrowheads="1"/>
          </p:cNvSpPr>
          <p:nvPr/>
        </p:nvSpPr>
        <p:spPr bwMode="auto">
          <a:xfrm>
            <a:off x="4403725" y="27511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78" name="Text Box 165"/>
          <p:cNvSpPr txBox="1">
            <a:spLocks noChangeArrowheads="1"/>
          </p:cNvSpPr>
          <p:nvPr/>
        </p:nvSpPr>
        <p:spPr bwMode="auto">
          <a:xfrm>
            <a:off x="5486400" y="22828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79" name="Text Box 172"/>
          <p:cNvSpPr txBox="1">
            <a:spLocks noChangeArrowheads="1"/>
          </p:cNvSpPr>
          <p:nvPr/>
        </p:nvSpPr>
        <p:spPr bwMode="auto">
          <a:xfrm>
            <a:off x="5632450" y="3143250"/>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endParaRPr lang="en-US" altLang="ko-KR" b="1" dirty="0">
              <a:solidFill>
                <a:srgbClr val="CC3300"/>
              </a:solidFill>
              <a:latin typeface="Arial" charset="0"/>
              <a:ea typeface="바탕" pitchFamily="18" charset="-127"/>
            </a:endParaRPr>
          </a:p>
        </p:txBody>
      </p:sp>
      <p:sp>
        <p:nvSpPr>
          <p:cNvPr id="138280" name="Text Box 173"/>
          <p:cNvSpPr txBox="1">
            <a:spLocks noChangeArrowheads="1"/>
          </p:cNvSpPr>
          <p:nvPr/>
        </p:nvSpPr>
        <p:spPr bwMode="auto">
          <a:xfrm>
            <a:off x="7086600" y="3683000"/>
            <a:ext cx="6096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81" name="Text Box 174"/>
          <p:cNvSpPr txBox="1">
            <a:spLocks noChangeArrowheads="1"/>
          </p:cNvSpPr>
          <p:nvPr/>
        </p:nvSpPr>
        <p:spPr bwMode="auto">
          <a:xfrm>
            <a:off x="7105650" y="4540250"/>
            <a:ext cx="6096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82" name="Text Box 175"/>
          <p:cNvSpPr txBox="1">
            <a:spLocks noChangeArrowheads="1"/>
          </p:cNvSpPr>
          <p:nvPr/>
        </p:nvSpPr>
        <p:spPr bwMode="auto">
          <a:xfrm>
            <a:off x="6461125" y="4151313"/>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83" name="Text Box 176"/>
          <p:cNvSpPr txBox="1">
            <a:spLocks noChangeArrowheads="1"/>
          </p:cNvSpPr>
          <p:nvPr/>
        </p:nvSpPr>
        <p:spPr bwMode="auto">
          <a:xfrm>
            <a:off x="6461125" y="5116513"/>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84" name="Text Box 177"/>
          <p:cNvSpPr txBox="1">
            <a:spLocks noChangeArrowheads="1"/>
          </p:cNvSpPr>
          <p:nvPr/>
        </p:nvSpPr>
        <p:spPr bwMode="auto">
          <a:xfrm>
            <a:off x="4286250" y="36925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endParaRPr lang="en-US" altLang="ko-KR" b="1" dirty="0">
              <a:solidFill>
                <a:srgbClr val="0099CC"/>
              </a:solidFill>
              <a:latin typeface="Arial" charset="0"/>
              <a:ea typeface="바탕" pitchFamily="18" charset="-127"/>
            </a:endParaRPr>
          </a:p>
        </p:txBody>
      </p:sp>
      <p:sp>
        <p:nvSpPr>
          <p:cNvPr id="138286" name="Text Box 180"/>
          <p:cNvSpPr txBox="1">
            <a:spLocks noChangeArrowheads="1"/>
          </p:cNvSpPr>
          <p:nvPr/>
        </p:nvSpPr>
        <p:spPr bwMode="auto">
          <a:xfrm>
            <a:off x="4403725" y="5941004"/>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graphicFrame>
        <p:nvGraphicFramePr>
          <p:cNvPr id="105" name="Group 203"/>
          <p:cNvGraphicFramePr>
            <a:graphicFrameLocks noGrp="1"/>
          </p:cNvGraphicFramePr>
          <p:nvPr/>
        </p:nvGraphicFramePr>
        <p:xfrm>
          <a:off x="600075" y="3043238"/>
          <a:ext cx="2247900" cy="460375"/>
        </p:xfrm>
        <a:graphic>
          <a:graphicData uri="http://schemas.openxmlformats.org/drawingml/2006/table">
            <a:tbl>
              <a:tblPr/>
              <a:tblGrid>
                <a:gridCol w="2247900">
                  <a:extLst>
                    <a:ext uri="{9D8B030D-6E8A-4147-A177-3AD203B41FA5}">
                      <a16:colId xmlns:a16="http://schemas.microsoft.com/office/drawing/2014/main" val="20000"/>
                    </a:ext>
                  </a:extLst>
                </a:gridCol>
              </a:tblGrid>
              <a:tr h="46037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Refer to the TEST</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Function in this manual</a:t>
                      </a:r>
                    </a:p>
                  </a:txBody>
                  <a:tcPr marL="91427" marR="91427" marT="45733" marB="457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8295" name="Line 214"/>
          <p:cNvSpPr>
            <a:spLocks noChangeShapeType="1"/>
          </p:cNvSpPr>
          <p:nvPr/>
        </p:nvSpPr>
        <p:spPr bwMode="auto">
          <a:xfrm>
            <a:off x="2049463" y="5568779"/>
            <a:ext cx="0" cy="1793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96" name="Rectangle 158"/>
          <p:cNvSpPr>
            <a:spLocks noChangeArrowheads="1"/>
          </p:cNvSpPr>
          <p:nvPr/>
        </p:nvSpPr>
        <p:spPr bwMode="auto">
          <a:xfrm>
            <a:off x="7029450" y="4184650"/>
            <a:ext cx="1514475" cy="2444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Replace the Sensor</a:t>
            </a:r>
            <a:endParaRPr lang="en-US" altLang="ko-KR" sz="1100" b="1" dirty="0">
              <a:solidFill>
                <a:schemeClr val="tx1"/>
              </a:solidFill>
              <a:latin typeface="Arial" charset="0"/>
              <a:ea typeface="바탕" pitchFamily="18" charset="-127"/>
            </a:endParaRPr>
          </a:p>
        </p:txBody>
      </p:sp>
      <p:sp>
        <p:nvSpPr>
          <p:cNvPr id="138297" name="Rectangle 158"/>
          <p:cNvSpPr>
            <a:spLocks noChangeArrowheads="1"/>
          </p:cNvSpPr>
          <p:nvPr/>
        </p:nvSpPr>
        <p:spPr bwMode="auto">
          <a:xfrm>
            <a:off x="7048500" y="4903788"/>
            <a:ext cx="1684338" cy="5492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Repair the sensing</a:t>
            </a:r>
          </a:p>
          <a:p>
            <a:pPr algn="ctr" eaLnBrk="1" hangingPunct="1">
              <a:lnSpc>
                <a:spcPct val="90000"/>
              </a:lnSpc>
            </a:pPr>
            <a:r>
              <a:rPr lang="en-US" altLang="en-US" sz="1100" b="1" dirty="0">
                <a:solidFill>
                  <a:schemeClr val="tx1"/>
                </a:solidFill>
                <a:latin typeface="Arial" charset="0"/>
                <a:ea typeface="바탕" pitchFamily="18" charset="-127"/>
              </a:rPr>
              <a:t>part or Replace MAIN PBA</a:t>
            </a:r>
            <a:endParaRPr lang="en-US" altLang="ko-KR" sz="1100" b="1" dirty="0">
              <a:solidFill>
                <a:schemeClr val="tx1"/>
              </a:solidFill>
              <a:latin typeface="Arial" charset="0"/>
              <a:ea typeface="바탕" pitchFamily="18" charset="-127"/>
            </a:endParaRPr>
          </a:p>
        </p:txBody>
      </p:sp>
      <p:sp>
        <p:nvSpPr>
          <p:cNvPr id="138298" name="Text Box 211"/>
          <p:cNvSpPr txBox="1">
            <a:spLocks noChangeArrowheads="1"/>
          </p:cNvSpPr>
          <p:nvPr/>
        </p:nvSpPr>
        <p:spPr bwMode="auto">
          <a:xfrm>
            <a:off x="2674938" y="533537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99" name="Rectangle 213"/>
          <p:cNvSpPr>
            <a:spLocks noChangeArrowheads="1"/>
          </p:cNvSpPr>
          <p:nvPr/>
        </p:nvSpPr>
        <p:spPr bwMode="auto">
          <a:xfrm>
            <a:off x="593725" y="5759279"/>
            <a:ext cx="2265363" cy="276225"/>
          </a:xfrm>
          <a:prstGeom prst="rect">
            <a:avLst/>
          </a:prstGeom>
          <a:solidFill>
            <a:srgbClr val="99CC00"/>
          </a:solidFill>
          <a:ln>
            <a:noFill/>
          </a:ln>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200" b="1" dirty="0">
                <a:solidFill>
                  <a:schemeClr val="tx1"/>
                </a:solidFill>
                <a:latin typeface="Arial" charset="0"/>
                <a:ea typeface="바탕" pitchFamily="18" charset="-127"/>
              </a:rPr>
              <a:t>Replace </a:t>
            </a:r>
            <a:r>
              <a:rPr lang="en-US" altLang="en-US" sz="1200" b="1" dirty="0" smtClean="0">
                <a:solidFill>
                  <a:schemeClr val="tx1"/>
                </a:solidFill>
                <a:latin typeface="Arial" charset="0"/>
                <a:ea typeface="바탕" pitchFamily="18" charset="-127"/>
              </a:rPr>
              <a:t>MAIN </a:t>
            </a:r>
            <a:r>
              <a:rPr lang="en-US" altLang="en-US" sz="1200" b="1" dirty="0">
                <a:solidFill>
                  <a:schemeClr val="tx1"/>
                </a:solidFill>
                <a:latin typeface="Arial" charset="0"/>
                <a:ea typeface="바탕" pitchFamily="18" charset="-127"/>
              </a:rPr>
              <a:t>PBA</a:t>
            </a:r>
            <a:endParaRPr lang="en-US" altLang="ko-KR" sz="1200" b="1" dirty="0">
              <a:solidFill>
                <a:schemeClr val="tx1"/>
              </a:solidFill>
              <a:latin typeface="Arial" charset="0"/>
              <a:ea typeface="바탕" pitchFamily="18" charset="-127"/>
            </a:endParaRPr>
          </a:p>
        </p:txBody>
      </p:sp>
      <p:sp>
        <p:nvSpPr>
          <p:cNvPr id="138300" name="Rectangle 213"/>
          <p:cNvSpPr>
            <a:spLocks noChangeArrowheads="1"/>
          </p:cNvSpPr>
          <p:nvPr/>
        </p:nvSpPr>
        <p:spPr bwMode="auto">
          <a:xfrm>
            <a:off x="593725" y="3748088"/>
            <a:ext cx="2265363" cy="430213"/>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100" b="1" dirty="0">
                <a:solidFill>
                  <a:schemeClr val="tx1"/>
                </a:solidFill>
                <a:latin typeface="Arial" charset="0"/>
                <a:ea typeface="바탕" pitchFamily="18" charset="-127"/>
              </a:rPr>
              <a:t>Forced Operation signal sound should be checked</a:t>
            </a:r>
          </a:p>
        </p:txBody>
      </p:sp>
      <p:sp>
        <p:nvSpPr>
          <p:cNvPr id="138301" name="Text Box 164"/>
          <p:cNvSpPr txBox="1">
            <a:spLocks noChangeArrowheads="1"/>
          </p:cNvSpPr>
          <p:nvPr/>
        </p:nvSpPr>
        <p:spPr bwMode="auto">
          <a:xfrm>
            <a:off x="2857500" y="3778251"/>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graphicFrame>
        <p:nvGraphicFramePr>
          <p:cNvPr id="67" name="Group 203"/>
          <p:cNvGraphicFramePr>
            <a:graphicFrameLocks noGrp="1"/>
          </p:cNvGraphicFramePr>
          <p:nvPr>
            <p:extLst/>
          </p:nvPr>
        </p:nvGraphicFramePr>
        <p:xfrm>
          <a:off x="600075" y="1598613"/>
          <a:ext cx="2247900" cy="594360"/>
        </p:xfrm>
        <a:graphic>
          <a:graphicData uri="http://schemas.openxmlformats.org/drawingml/2006/table">
            <a:tbl>
              <a:tblPr/>
              <a:tblGrid>
                <a:gridCol w="2247900">
                  <a:extLst>
                    <a:ext uri="{9D8B030D-6E8A-4147-A177-3AD203B41FA5}">
                      <a16:colId xmlns:a16="http://schemas.microsoft.com/office/drawing/2014/main" val="20000"/>
                    </a:ext>
                  </a:extLst>
                </a:gridCol>
              </a:tblGrid>
              <a:tr h="2778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When the inverter LED is ON, it indicates that the compressor does operate normally</a:t>
                      </a:r>
                    </a:p>
                  </a:txBody>
                  <a:tcPr marL="91427" marR="914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68" name="슬라이드 번호 개체 틀 16"/>
          <p:cNvSpPr>
            <a:spLocks noGrp="1"/>
          </p:cNvSpPr>
          <p:nvPr>
            <p:ph type="sldNum" sz="quarter" idx="12"/>
          </p:nvPr>
        </p:nvSpPr>
        <p:spPr>
          <a:xfrm>
            <a:off x="6553200" y="6472238"/>
            <a:ext cx="2133600" cy="265112"/>
          </a:xfrm>
        </p:spPr>
        <p:txBody>
          <a:bodyPr anchor="b"/>
          <a:lstStyle/>
          <a:p>
            <a:pPr>
              <a:defRPr/>
            </a:pPr>
            <a:fld id="{031520A0-8804-42CA-977D-F37367B06E66}" type="slidenum">
              <a:rPr lang="en-US" altLang="ko-KR" smtClean="0"/>
              <a:pPr>
                <a:defRPr/>
              </a:pPr>
              <a:t>186</a:t>
            </a:fld>
            <a:endParaRPr lang="en-US" altLang="ko-KR" dirty="0"/>
          </a:p>
        </p:txBody>
      </p:sp>
      <p:sp>
        <p:nvSpPr>
          <p:cNvPr id="60" name="Rectangle 3"/>
          <p:cNvSpPr>
            <a:spLocks noChangeArrowheads="1"/>
          </p:cNvSpPr>
          <p:nvPr/>
        </p:nvSpPr>
        <p:spPr bwMode="auto">
          <a:xfrm>
            <a:off x="6096000" y="987167"/>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617605038"/>
      </p:ext>
    </p:extLst>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2"/>
          <p:cNvGrpSpPr>
            <a:grpSpLocks/>
          </p:cNvGrpSpPr>
          <p:nvPr/>
        </p:nvGrpSpPr>
        <p:grpSpPr bwMode="auto">
          <a:xfrm>
            <a:off x="5202238" y="3001963"/>
            <a:ext cx="1266825" cy="215900"/>
            <a:chOff x="3443" y="2174"/>
            <a:chExt cx="1297" cy="136"/>
          </a:xfrm>
        </p:grpSpPr>
        <p:sp>
          <p:nvSpPr>
            <p:cNvPr id="139296" name="Line 23"/>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9297" name="Line 24"/>
            <p:cNvSpPr>
              <a:spLocks noChangeShapeType="1"/>
            </p:cNvSpPr>
            <p:nvPr/>
          </p:nvSpPr>
          <p:spPr bwMode="auto">
            <a:xfrm>
              <a:off x="4740" y="2174"/>
              <a:ext cx="0" cy="13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9267"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grpSp>
        <p:nvGrpSpPr>
          <p:cNvPr id="139268" name="Group 22"/>
          <p:cNvGrpSpPr>
            <a:grpSpLocks/>
          </p:cNvGrpSpPr>
          <p:nvPr/>
        </p:nvGrpSpPr>
        <p:grpSpPr bwMode="auto">
          <a:xfrm>
            <a:off x="5202238" y="1878013"/>
            <a:ext cx="1266825" cy="215900"/>
            <a:chOff x="3443" y="2174"/>
            <a:chExt cx="1297" cy="136"/>
          </a:xfrm>
        </p:grpSpPr>
        <p:sp>
          <p:nvSpPr>
            <p:cNvPr id="139294" name="Line 23"/>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9295" name="Line 24"/>
            <p:cNvSpPr>
              <a:spLocks noChangeShapeType="1"/>
            </p:cNvSpPr>
            <p:nvPr/>
          </p:nvSpPr>
          <p:spPr bwMode="auto">
            <a:xfrm>
              <a:off x="4740" y="2174"/>
              <a:ext cx="0" cy="13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9269" name="AutoShape 25"/>
          <p:cNvSpPr>
            <a:spLocks noChangeArrowheads="1"/>
          </p:cNvSpPr>
          <p:nvPr/>
        </p:nvSpPr>
        <p:spPr bwMode="auto">
          <a:xfrm>
            <a:off x="3089275" y="1620838"/>
            <a:ext cx="2581275"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9270" name="Line 26"/>
          <p:cNvSpPr>
            <a:spLocks noChangeShapeType="1"/>
          </p:cNvSpPr>
          <p:nvPr/>
        </p:nvSpPr>
        <p:spPr bwMode="auto">
          <a:xfrm>
            <a:off x="4379913" y="1352550"/>
            <a:ext cx="0" cy="2524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71" name="Text Box 28"/>
          <p:cNvSpPr txBox="1">
            <a:spLocks noChangeArrowheads="1"/>
          </p:cNvSpPr>
          <p:nvPr/>
        </p:nvSpPr>
        <p:spPr bwMode="auto">
          <a:xfrm>
            <a:off x="3448050" y="1726193"/>
            <a:ext cx="1931988" cy="423862"/>
          </a:xfrm>
          <a:prstGeom prst="rect">
            <a:avLst/>
          </a:prstGeom>
          <a:noFill/>
          <a:ln>
            <a:noFill/>
          </a:ln>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smtClean="0">
                <a:solidFill>
                  <a:schemeClr val="tx1"/>
                </a:solidFill>
                <a:latin typeface="Arial" charset="0"/>
                <a:ea typeface="바탕" pitchFamily="18" charset="-127"/>
              </a:rPr>
              <a:t>CN10_1/CN102 </a:t>
            </a:r>
            <a:r>
              <a:rPr lang="en-US" altLang="ko-KR" sz="1200" b="1" dirty="0">
                <a:solidFill>
                  <a:schemeClr val="tx1"/>
                </a:solidFill>
                <a:latin typeface="Arial" charset="0"/>
                <a:ea typeface="바탕" pitchFamily="18" charset="-127"/>
              </a:rPr>
              <a:t>Connector is Good</a:t>
            </a:r>
          </a:p>
        </p:txBody>
      </p:sp>
      <p:sp>
        <p:nvSpPr>
          <p:cNvPr id="139272" name="Text Box 49"/>
          <p:cNvSpPr txBox="1">
            <a:spLocks noChangeArrowheads="1"/>
          </p:cNvSpPr>
          <p:nvPr/>
        </p:nvSpPr>
        <p:spPr bwMode="auto">
          <a:xfrm>
            <a:off x="4403725" y="13573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73" name="Text Box 74"/>
          <p:cNvSpPr txBox="1">
            <a:spLocks noChangeArrowheads="1"/>
          </p:cNvSpPr>
          <p:nvPr/>
        </p:nvSpPr>
        <p:spPr bwMode="auto">
          <a:xfrm>
            <a:off x="5514975" y="16621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9274" name="Line 33"/>
          <p:cNvSpPr>
            <a:spLocks noChangeShapeType="1"/>
          </p:cNvSpPr>
          <p:nvPr/>
        </p:nvSpPr>
        <p:spPr bwMode="auto">
          <a:xfrm>
            <a:off x="4375150" y="3286125"/>
            <a:ext cx="0" cy="2508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75" name="Rectangle 47"/>
          <p:cNvSpPr>
            <a:spLocks noChangeArrowheads="1"/>
          </p:cNvSpPr>
          <p:nvPr/>
        </p:nvSpPr>
        <p:spPr bwMode="auto">
          <a:xfrm>
            <a:off x="5943600" y="2120900"/>
            <a:ext cx="1928813" cy="590550"/>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Check the COMP wire</a:t>
            </a:r>
          </a:p>
          <a:p>
            <a:pPr algn="ctr" eaLnBrk="1" hangingPunct="1">
              <a:lnSpc>
                <a:spcPct val="90000"/>
              </a:lnSpc>
            </a:pPr>
            <a:r>
              <a:rPr lang="en-US" altLang="en-US" sz="1200" b="1" dirty="0">
                <a:solidFill>
                  <a:schemeClr val="tx1"/>
                </a:solidFill>
                <a:latin typeface="Arial" charset="0"/>
                <a:ea typeface="바탕" pitchFamily="18" charset="-127"/>
              </a:rPr>
              <a:t>Check the Compressor</a:t>
            </a:r>
          </a:p>
          <a:p>
            <a:pPr algn="ctr" eaLnBrk="1" hangingPunct="1">
              <a:lnSpc>
                <a:spcPct val="90000"/>
              </a:lnSpc>
            </a:pPr>
            <a:r>
              <a:rPr lang="en-US" altLang="en-US" sz="1200" b="1" dirty="0">
                <a:solidFill>
                  <a:schemeClr val="tx1"/>
                </a:solidFill>
                <a:latin typeface="Arial" charset="0"/>
                <a:ea typeface="바탕" pitchFamily="18" charset="-127"/>
              </a:rPr>
              <a:t>Check AC Power wire</a:t>
            </a:r>
          </a:p>
        </p:txBody>
      </p:sp>
      <p:sp>
        <p:nvSpPr>
          <p:cNvPr id="139276" name="Text Box 81"/>
          <p:cNvSpPr txBox="1">
            <a:spLocks noChangeArrowheads="1"/>
          </p:cNvSpPr>
          <p:nvPr/>
        </p:nvSpPr>
        <p:spPr bwMode="auto">
          <a:xfrm>
            <a:off x="4403725" y="327342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77" name="Rectangle 84"/>
          <p:cNvSpPr>
            <a:spLocks noChangeArrowheads="1"/>
          </p:cNvSpPr>
          <p:nvPr/>
        </p:nvSpPr>
        <p:spPr bwMode="auto">
          <a:xfrm>
            <a:off x="3173413" y="356235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ko-KR" dirty="0">
              <a:ea typeface="바탕" pitchFamily="18" charset="-127"/>
            </a:endParaRPr>
          </a:p>
        </p:txBody>
      </p:sp>
      <p:sp>
        <p:nvSpPr>
          <p:cNvPr id="139278" name="Rectangle 87"/>
          <p:cNvSpPr>
            <a:spLocks noChangeArrowheads="1"/>
          </p:cNvSpPr>
          <p:nvPr/>
        </p:nvSpPr>
        <p:spPr bwMode="auto">
          <a:xfrm>
            <a:off x="3184525" y="36020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solidFill>
                  <a:schemeClr val="tx1"/>
                </a:solidFill>
                <a:latin typeface="Arial" charset="0"/>
                <a:ea typeface="바탕" pitchFamily="18" charset="-127"/>
              </a:rPr>
              <a:t>NORMAL(Recheck)</a:t>
            </a:r>
          </a:p>
        </p:txBody>
      </p:sp>
      <p:graphicFrame>
        <p:nvGraphicFramePr>
          <p:cNvPr id="104" name="Group 40"/>
          <p:cNvGraphicFramePr>
            <a:graphicFrameLocks noGrp="1"/>
          </p:cNvGraphicFramePr>
          <p:nvPr>
            <p:extLst/>
          </p:nvPr>
        </p:nvGraphicFramePr>
        <p:xfrm>
          <a:off x="3060700" y="3963989"/>
          <a:ext cx="2700338" cy="1331912"/>
        </p:xfrm>
        <a:graphic>
          <a:graphicData uri="http://schemas.openxmlformats.org/drawingml/2006/table">
            <a:tbl>
              <a:tblPr/>
              <a:tblGrid>
                <a:gridCol w="2700338">
                  <a:extLst>
                    <a:ext uri="{9D8B030D-6E8A-4147-A177-3AD203B41FA5}">
                      <a16:colId xmlns:a16="http://schemas.microsoft.com/office/drawing/2014/main" val="20000"/>
                    </a:ext>
                  </a:extLst>
                </a:gridCol>
              </a:tblGrid>
              <a:tr h="1331912">
                <a:tc>
                  <a:txBody>
                    <a:bodyPr/>
                    <a:lstStyle/>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SMPS Primary Voltage checking : REG101, REG102</a:t>
                      </a:r>
                    </a:p>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Terminal(Input and GND) : DC15V±1.5V</a:t>
                      </a:r>
                    </a:p>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Terminal(Output and GND) : DC5V±0.25V</a:t>
                      </a:r>
                    </a:p>
                  </a:txBody>
                  <a:tcPr marL="71999"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9285" name="AutoShape 25"/>
          <p:cNvSpPr>
            <a:spLocks noChangeArrowheads="1"/>
          </p:cNvSpPr>
          <p:nvPr/>
        </p:nvSpPr>
        <p:spPr bwMode="auto">
          <a:xfrm>
            <a:off x="3089275" y="2744788"/>
            <a:ext cx="2581275"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9286" name="Line 26"/>
          <p:cNvSpPr>
            <a:spLocks noChangeShapeType="1"/>
          </p:cNvSpPr>
          <p:nvPr/>
        </p:nvSpPr>
        <p:spPr bwMode="auto">
          <a:xfrm>
            <a:off x="4379913" y="2166938"/>
            <a:ext cx="0" cy="5619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87" name="Text Box 28"/>
          <p:cNvSpPr txBox="1">
            <a:spLocks noChangeArrowheads="1"/>
          </p:cNvSpPr>
          <p:nvPr/>
        </p:nvSpPr>
        <p:spPr bwMode="auto">
          <a:xfrm>
            <a:off x="3511550" y="2890838"/>
            <a:ext cx="17526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a:solidFill>
                  <a:schemeClr val="tx1"/>
                </a:solidFill>
                <a:latin typeface="Arial" charset="0"/>
                <a:ea typeface="바탕" pitchFamily="18" charset="-127"/>
              </a:rPr>
              <a:t>COMP ASS'Y is Good</a:t>
            </a:r>
          </a:p>
        </p:txBody>
      </p:sp>
      <p:sp>
        <p:nvSpPr>
          <p:cNvPr id="139288" name="Text Box 49"/>
          <p:cNvSpPr txBox="1">
            <a:spLocks noChangeArrowheads="1"/>
          </p:cNvSpPr>
          <p:nvPr/>
        </p:nvSpPr>
        <p:spPr bwMode="auto">
          <a:xfrm>
            <a:off x="4403725" y="2481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89" name="Text Box 74"/>
          <p:cNvSpPr txBox="1">
            <a:spLocks noChangeArrowheads="1"/>
          </p:cNvSpPr>
          <p:nvPr/>
        </p:nvSpPr>
        <p:spPr bwMode="auto">
          <a:xfrm>
            <a:off x="5514975" y="27860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9290" name="Rectangle 47"/>
          <p:cNvSpPr>
            <a:spLocks noChangeArrowheads="1"/>
          </p:cNvSpPr>
          <p:nvPr/>
        </p:nvSpPr>
        <p:spPr bwMode="auto">
          <a:xfrm>
            <a:off x="5943600" y="3228975"/>
            <a:ext cx="1822450" cy="2571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Replace COMP ASS'Y</a:t>
            </a:r>
          </a:p>
        </p:txBody>
      </p:sp>
      <p:sp>
        <p:nvSpPr>
          <p:cNvPr id="139291" name="Rectangle 3"/>
          <p:cNvSpPr>
            <a:spLocks noChangeArrowheads="1"/>
          </p:cNvSpPr>
          <p:nvPr/>
        </p:nvSpPr>
        <p:spPr bwMode="auto">
          <a:xfrm>
            <a:off x="644525" y="938213"/>
            <a:ext cx="56115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5-2-6. </a:t>
            </a:r>
            <a:r>
              <a:rPr lang="en-US" altLang="ko-KR" sz="1800" dirty="0">
                <a:solidFill>
                  <a:srgbClr val="006699"/>
                </a:solidFill>
                <a:latin typeface="Arial Black" pitchFamily="34" charset="0"/>
              </a:rPr>
              <a:t>When the Compressor is not </a:t>
            </a:r>
            <a:r>
              <a:rPr lang="en-US" altLang="ko-KR" sz="1800" dirty="0" smtClean="0">
                <a:solidFill>
                  <a:srgbClr val="006699"/>
                </a:solidFill>
                <a:latin typeface="Arial Black" pitchFamily="34" charset="0"/>
              </a:rPr>
              <a:t>working</a:t>
            </a:r>
            <a:endParaRPr lang="en-US" altLang="ko-KR" sz="1800" dirty="0"/>
          </a:p>
        </p:txBody>
      </p:sp>
      <p:sp>
        <p:nvSpPr>
          <p:cNvPr id="29" name="슬라이드 번호 개체 틀 16"/>
          <p:cNvSpPr>
            <a:spLocks noGrp="1"/>
          </p:cNvSpPr>
          <p:nvPr>
            <p:ph type="sldNum" sz="quarter" idx="12"/>
          </p:nvPr>
        </p:nvSpPr>
        <p:spPr>
          <a:xfrm>
            <a:off x="6553200" y="6472238"/>
            <a:ext cx="2133600" cy="265112"/>
          </a:xfrm>
        </p:spPr>
        <p:txBody>
          <a:bodyPr anchor="b"/>
          <a:lstStyle/>
          <a:p>
            <a:pPr>
              <a:defRPr/>
            </a:pPr>
            <a:fld id="{6A79F4D0-231F-4413-93F4-FC5845A71C72}" type="slidenum">
              <a:rPr lang="en-US" altLang="ko-KR" smtClean="0"/>
              <a:pPr>
                <a:defRPr/>
              </a:pPr>
              <a:t>187</a:t>
            </a:fld>
            <a:endParaRPr lang="en-US" altLang="ko-KR" dirty="0"/>
          </a:p>
        </p:txBody>
      </p:sp>
      <p:sp>
        <p:nvSpPr>
          <p:cNvPr id="31" name="Rectangle 3"/>
          <p:cNvSpPr>
            <a:spLocks noChangeArrowheads="1"/>
          </p:cNvSpPr>
          <p:nvPr/>
        </p:nvSpPr>
        <p:spPr bwMode="auto">
          <a:xfrm>
            <a:off x="6045056" y="985242"/>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770395259"/>
      </p:ext>
    </p:extLst>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76" name="Line 162"/>
          <p:cNvSpPr>
            <a:spLocks noChangeShapeType="1"/>
          </p:cNvSpPr>
          <p:nvPr/>
        </p:nvSpPr>
        <p:spPr bwMode="auto">
          <a:xfrm>
            <a:off x="4375150" y="5512379"/>
            <a:ext cx="0" cy="7200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4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38243" name="Rectangle 3"/>
          <p:cNvSpPr>
            <a:spLocks noChangeArrowheads="1"/>
          </p:cNvSpPr>
          <p:nvPr/>
        </p:nvSpPr>
        <p:spPr bwMode="auto">
          <a:xfrm>
            <a:off x="644525" y="938213"/>
            <a:ext cx="56115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5-2-6. </a:t>
            </a:r>
            <a:r>
              <a:rPr lang="en-US" altLang="ko-KR" sz="1800" dirty="0">
                <a:solidFill>
                  <a:srgbClr val="006699"/>
                </a:solidFill>
                <a:latin typeface="Arial Black" pitchFamily="34" charset="0"/>
              </a:rPr>
              <a:t>When the Compressor is not </a:t>
            </a:r>
            <a:r>
              <a:rPr lang="en-US" altLang="ko-KR" sz="1800" dirty="0" smtClean="0">
                <a:solidFill>
                  <a:srgbClr val="006699"/>
                </a:solidFill>
                <a:latin typeface="Arial Black" pitchFamily="34" charset="0"/>
              </a:rPr>
              <a:t>working</a:t>
            </a:r>
            <a:endParaRPr lang="en-US" altLang="ko-KR" sz="1800" dirty="0">
              <a:solidFill>
                <a:srgbClr val="006699"/>
              </a:solidFill>
              <a:latin typeface="Arial Black" pitchFamily="34" charset="0"/>
            </a:endParaRPr>
          </a:p>
        </p:txBody>
      </p:sp>
      <p:sp>
        <p:nvSpPr>
          <p:cNvPr id="138244" name="Line 137"/>
          <p:cNvSpPr>
            <a:spLocks noChangeShapeType="1"/>
          </p:cNvSpPr>
          <p:nvPr/>
        </p:nvSpPr>
        <p:spPr bwMode="auto">
          <a:xfrm>
            <a:off x="2835275" y="3992563"/>
            <a:ext cx="147637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spAutoFit/>
          </a:bodyPr>
          <a:lstStyle/>
          <a:p>
            <a:endParaRPr lang="ko-KR" altLang="en-US" dirty="0"/>
          </a:p>
        </p:txBody>
      </p:sp>
      <p:sp>
        <p:nvSpPr>
          <p:cNvPr id="138245" name="Line 215"/>
          <p:cNvSpPr>
            <a:spLocks noChangeShapeType="1"/>
          </p:cNvSpPr>
          <p:nvPr/>
        </p:nvSpPr>
        <p:spPr bwMode="auto">
          <a:xfrm>
            <a:off x="2049463" y="5568779"/>
            <a:ext cx="10795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spAutoFit/>
          </a:bodyPr>
          <a:lstStyle/>
          <a:p>
            <a:endParaRPr lang="ko-KR" altLang="en-US" dirty="0"/>
          </a:p>
        </p:txBody>
      </p:sp>
      <p:sp>
        <p:nvSpPr>
          <p:cNvPr id="138247" name="Line 181"/>
          <p:cNvSpPr>
            <a:spLocks noChangeShapeType="1"/>
          </p:cNvSpPr>
          <p:nvPr/>
        </p:nvSpPr>
        <p:spPr bwMode="auto">
          <a:xfrm flipH="1">
            <a:off x="2363788" y="3402013"/>
            <a:ext cx="7651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48" name="AutoShape 5"/>
          <p:cNvSpPr>
            <a:spLocks noChangeArrowheads="1"/>
          </p:cNvSpPr>
          <p:nvPr/>
        </p:nvSpPr>
        <p:spPr bwMode="auto">
          <a:xfrm>
            <a:off x="3613150" y="1698625"/>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ko-KR" dirty="0">
              <a:ea typeface="바탕" pitchFamily="18" charset="-127"/>
            </a:endParaRPr>
          </a:p>
        </p:txBody>
      </p:sp>
      <p:sp>
        <p:nvSpPr>
          <p:cNvPr id="138249" name="Text Box 6"/>
          <p:cNvSpPr txBox="1">
            <a:spLocks noChangeArrowheads="1"/>
          </p:cNvSpPr>
          <p:nvPr/>
        </p:nvSpPr>
        <p:spPr bwMode="auto">
          <a:xfrm>
            <a:off x="4103688" y="1743075"/>
            <a:ext cx="53022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solidFill>
                  <a:schemeClr val="tx1"/>
                </a:solidFill>
                <a:latin typeface="Arial" charset="0"/>
                <a:ea typeface="바탕" pitchFamily="18" charset="-127"/>
              </a:rPr>
              <a:t>Start</a:t>
            </a:r>
          </a:p>
        </p:txBody>
      </p:sp>
      <p:sp>
        <p:nvSpPr>
          <p:cNvPr id="138250" name="Line 7"/>
          <p:cNvSpPr>
            <a:spLocks noChangeShapeType="1"/>
          </p:cNvSpPr>
          <p:nvPr/>
        </p:nvSpPr>
        <p:spPr bwMode="auto">
          <a:xfrm>
            <a:off x="4367213" y="20701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51" name="Line 105"/>
          <p:cNvSpPr>
            <a:spLocks noChangeShapeType="1"/>
          </p:cNvSpPr>
          <p:nvPr/>
        </p:nvSpPr>
        <p:spPr bwMode="auto">
          <a:xfrm>
            <a:off x="6457950" y="5099050"/>
            <a:ext cx="0" cy="4603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52" name="Line 108"/>
          <p:cNvSpPr>
            <a:spLocks noChangeShapeType="1"/>
          </p:cNvSpPr>
          <p:nvPr/>
        </p:nvSpPr>
        <p:spPr bwMode="auto">
          <a:xfrm>
            <a:off x="6459538" y="4149725"/>
            <a:ext cx="0" cy="2524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3" name="AutoShape 109"/>
          <p:cNvSpPr>
            <a:spLocks noChangeArrowheads="1"/>
          </p:cNvSpPr>
          <p:nvPr/>
        </p:nvSpPr>
        <p:spPr bwMode="auto">
          <a:xfrm>
            <a:off x="5708650" y="4419600"/>
            <a:ext cx="1520825" cy="6842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grpSp>
        <p:nvGrpSpPr>
          <p:cNvPr id="138254" name="Group 110"/>
          <p:cNvGrpSpPr>
            <a:grpSpLocks/>
          </p:cNvGrpSpPr>
          <p:nvPr/>
        </p:nvGrpSpPr>
        <p:grpSpPr bwMode="auto">
          <a:xfrm>
            <a:off x="7202488" y="3913188"/>
            <a:ext cx="577850" cy="252412"/>
            <a:chOff x="3443" y="2174"/>
            <a:chExt cx="1297" cy="159"/>
          </a:xfrm>
        </p:grpSpPr>
        <p:sp>
          <p:nvSpPr>
            <p:cNvPr id="138320" name="Line 111"/>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21" name="Line 112"/>
            <p:cNvSpPr>
              <a:spLocks noChangeShapeType="1"/>
            </p:cNvSpPr>
            <p:nvPr/>
          </p:nvSpPr>
          <p:spPr bwMode="auto">
            <a:xfrm>
              <a:off x="4740" y="2174"/>
              <a:ext cx="0" cy="15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55" name="Line 114"/>
          <p:cNvSpPr>
            <a:spLocks noChangeShapeType="1"/>
          </p:cNvSpPr>
          <p:nvPr/>
        </p:nvSpPr>
        <p:spPr bwMode="auto">
          <a:xfrm>
            <a:off x="5408613" y="2554288"/>
            <a:ext cx="205898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6" name="Line 115"/>
          <p:cNvSpPr>
            <a:spLocks noChangeShapeType="1"/>
          </p:cNvSpPr>
          <p:nvPr/>
        </p:nvSpPr>
        <p:spPr bwMode="auto">
          <a:xfrm>
            <a:off x="7467600" y="2546350"/>
            <a:ext cx="0" cy="2508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257" name="AutoShape 116"/>
          <p:cNvSpPr>
            <a:spLocks noChangeArrowheads="1"/>
          </p:cNvSpPr>
          <p:nvPr/>
        </p:nvSpPr>
        <p:spPr bwMode="auto">
          <a:xfrm>
            <a:off x="3084513" y="2332038"/>
            <a:ext cx="2581275" cy="4587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58" name="Text Box 117"/>
          <p:cNvSpPr txBox="1">
            <a:spLocks noChangeArrowheads="1"/>
          </p:cNvSpPr>
          <p:nvPr/>
        </p:nvSpPr>
        <p:spPr bwMode="auto">
          <a:xfrm>
            <a:off x="3517900" y="2366963"/>
            <a:ext cx="18446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10 minutes have passed since COMP was off</a:t>
            </a:r>
          </a:p>
        </p:txBody>
      </p:sp>
      <p:sp>
        <p:nvSpPr>
          <p:cNvPr id="138259" name="Rectangle 118"/>
          <p:cNvSpPr>
            <a:spLocks noChangeArrowheads="1"/>
          </p:cNvSpPr>
          <p:nvPr/>
        </p:nvSpPr>
        <p:spPr bwMode="auto">
          <a:xfrm>
            <a:off x="6757988" y="2817813"/>
            <a:ext cx="1412875" cy="292100"/>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r>
              <a:rPr lang="en-US" altLang="en-US" sz="1200" b="1" dirty="0">
                <a:solidFill>
                  <a:schemeClr val="tx1"/>
                </a:solidFill>
                <a:latin typeface="Arial" charset="0"/>
                <a:ea typeface="바탕" pitchFamily="18" charset="-127"/>
              </a:rPr>
              <a:t>Check in 10 Min</a:t>
            </a:r>
            <a:endParaRPr lang="en-US" altLang="ko-KR" sz="1200" b="1" dirty="0">
              <a:solidFill>
                <a:schemeClr val="tx1"/>
              </a:solidFill>
              <a:latin typeface="Arial" charset="0"/>
              <a:ea typeface="바탕" pitchFamily="18" charset="-127"/>
            </a:endParaRPr>
          </a:p>
        </p:txBody>
      </p:sp>
      <p:grpSp>
        <p:nvGrpSpPr>
          <p:cNvPr id="138260" name="Group 120"/>
          <p:cNvGrpSpPr>
            <a:grpSpLocks/>
          </p:cNvGrpSpPr>
          <p:nvPr/>
        </p:nvGrpSpPr>
        <p:grpSpPr bwMode="auto">
          <a:xfrm>
            <a:off x="5202238" y="3394075"/>
            <a:ext cx="1266825" cy="252413"/>
            <a:chOff x="3443" y="2174"/>
            <a:chExt cx="1297" cy="159"/>
          </a:xfrm>
        </p:grpSpPr>
        <p:sp>
          <p:nvSpPr>
            <p:cNvPr id="138318" name="Line 121"/>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19" name="Line 122"/>
            <p:cNvSpPr>
              <a:spLocks noChangeShapeType="1"/>
            </p:cNvSpPr>
            <p:nvPr/>
          </p:nvSpPr>
          <p:spPr bwMode="auto">
            <a:xfrm>
              <a:off x="4740" y="2174"/>
              <a:ext cx="0" cy="15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61" name="AutoShape 123"/>
          <p:cNvSpPr>
            <a:spLocks noChangeArrowheads="1"/>
          </p:cNvSpPr>
          <p:nvPr/>
        </p:nvSpPr>
        <p:spPr bwMode="auto">
          <a:xfrm>
            <a:off x="3089275" y="3165475"/>
            <a:ext cx="2581275" cy="4683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62" name="Line 124"/>
          <p:cNvSpPr>
            <a:spLocks noChangeShapeType="1"/>
          </p:cNvSpPr>
          <p:nvPr/>
        </p:nvSpPr>
        <p:spPr bwMode="auto">
          <a:xfrm>
            <a:off x="4379913" y="2778125"/>
            <a:ext cx="0" cy="3746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8263" name="Line 125"/>
          <p:cNvSpPr>
            <a:spLocks noChangeShapeType="1"/>
          </p:cNvSpPr>
          <p:nvPr/>
        </p:nvSpPr>
        <p:spPr bwMode="auto">
          <a:xfrm flipH="1">
            <a:off x="4379913" y="2967038"/>
            <a:ext cx="2376487"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64" name="Text Box 127"/>
          <p:cNvSpPr txBox="1">
            <a:spLocks noChangeArrowheads="1"/>
          </p:cNvSpPr>
          <p:nvPr/>
        </p:nvSpPr>
        <p:spPr bwMode="auto">
          <a:xfrm>
            <a:off x="3319463" y="3111500"/>
            <a:ext cx="2149475"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When Forced Operation mode is activated, COMP </a:t>
            </a:r>
            <a:br>
              <a:rPr lang="en-US" altLang="en-US" sz="1200" b="1" dirty="0">
                <a:solidFill>
                  <a:schemeClr val="tx1"/>
                </a:solidFill>
                <a:latin typeface="Arial" charset="0"/>
                <a:ea typeface="바탕" pitchFamily="18" charset="-127"/>
              </a:rPr>
            </a:br>
            <a:r>
              <a:rPr lang="en-US" altLang="en-US" sz="1200" b="1" dirty="0">
                <a:solidFill>
                  <a:schemeClr val="tx1"/>
                </a:solidFill>
                <a:latin typeface="Arial" charset="0"/>
                <a:ea typeface="바탕" pitchFamily="18" charset="-127"/>
              </a:rPr>
              <a:t>operates</a:t>
            </a:r>
          </a:p>
        </p:txBody>
      </p:sp>
      <p:sp>
        <p:nvSpPr>
          <p:cNvPr id="138265" name="AutoShape 128"/>
          <p:cNvSpPr>
            <a:spLocks noChangeArrowheads="1"/>
          </p:cNvSpPr>
          <p:nvPr/>
        </p:nvSpPr>
        <p:spPr bwMode="auto">
          <a:xfrm>
            <a:off x="5708650" y="3678238"/>
            <a:ext cx="1520825" cy="4587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66" name="Text Box 129"/>
          <p:cNvSpPr txBox="1">
            <a:spLocks noChangeArrowheads="1"/>
          </p:cNvSpPr>
          <p:nvPr/>
        </p:nvSpPr>
        <p:spPr bwMode="auto">
          <a:xfrm>
            <a:off x="5818188" y="3636963"/>
            <a:ext cx="1336675"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a:solidFill>
                  <a:schemeClr val="tx1"/>
                </a:solidFill>
                <a:latin typeface="Arial" charset="0"/>
                <a:ea typeface="바탕" pitchFamily="18" charset="-127"/>
              </a:rPr>
              <a:t>Temperature Sensor is normal?</a:t>
            </a:r>
          </a:p>
        </p:txBody>
      </p:sp>
      <p:sp>
        <p:nvSpPr>
          <p:cNvPr id="138268" name="Line 134"/>
          <p:cNvSpPr>
            <a:spLocks noChangeShapeType="1"/>
          </p:cNvSpPr>
          <p:nvPr/>
        </p:nvSpPr>
        <p:spPr bwMode="auto">
          <a:xfrm>
            <a:off x="4375150" y="3635375"/>
            <a:ext cx="0" cy="154947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lIns="90000" tIns="46800" rIns="90000" bIns="46800">
            <a:spAutoFit/>
          </a:bodyPr>
          <a:lstStyle/>
          <a:p>
            <a:endParaRPr lang="ko-KR" altLang="en-US" dirty="0"/>
          </a:p>
        </p:txBody>
      </p:sp>
      <p:sp>
        <p:nvSpPr>
          <p:cNvPr id="138270" name="AutoShape 147"/>
          <p:cNvSpPr>
            <a:spLocks noChangeArrowheads="1"/>
          </p:cNvSpPr>
          <p:nvPr/>
        </p:nvSpPr>
        <p:spPr bwMode="auto">
          <a:xfrm>
            <a:off x="3084513" y="5248854"/>
            <a:ext cx="2581275" cy="6842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8272" name="Text Box 149"/>
          <p:cNvSpPr txBox="1">
            <a:spLocks noChangeArrowheads="1"/>
          </p:cNvSpPr>
          <p:nvPr/>
        </p:nvSpPr>
        <p:spPr bwMode="auto">
          <a:xfrm>
            <a:off x="3232150" y="5464754"/>
            <a:ext cx="2263775" cy="276225"/>
          </a:xfrm>
          <a:prstGeom prst="rect">
            <a:avLst/>
          </a:prstGeom>
          <a:noFill/>
          <a:ln>
            <a:noFill/>
          </a:ln>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200" b="1" dirty="0">
                <a:solidFill>
                  <a:schemeClr val="tx1"/>
                </a:solidFill>
                <a:latin typeface="Arial" charset="0"/>
                <a:ea typeface="바탕" pitchFamily="18" charset="-127"/>
              </a:rPr>
              <a:t>Is DC </a:t>
            </a:r>
            <a:r>
              <a:rPr lang="en-US" altLang="en-US" sz="1200" b="1" dirty="0" smtClean="0">
                <a:solidFill>
                  <a:schemeClr val="tx1"/>
                </a:solidFill>
                <a:latin typeface="Arial" charset="0"/>
                <a:ea typeface="바탕" pitchFamily="18" charset="-127"/>
              </a:rPr>
              <a:t>15V </a:t>
            </a:r>
            <a:r>
              <a:rPr lang="en-US" altLang="en-US" sz="1200" b="1" dirty="0">
                <a:solidFill>
                  <a:schemeClr val="tx1"/>
                </a:solidFill>
                <a:latin typeface="Arial" charset="0"/>
                <a:ea typeface="바탕" pitchFamily="18" charset="-127"/>
              </a:rPr>
              <a:t>applied to ZD501?</a:t>
            </a:r>
          </a:p>
        </p:txBody>
      </p:sp>
      <p:sp>
        <p:nvSpPr>
          <p:cNvPr id="138273" name="Text Box 152"/>
          <p:cNvSpPr txBox="1">
            <a:spLocks noChangeArrowheads="1"/>
          </p:cNvSpPr>
          <p:nvPr/>
        </p:nvSpPr>
        <p:spPr bwMode="auto">
          <a:xfrm>
            <a:off x="5673725" y="4520738"/>
            <a:ext cx="1517650" cy="549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Temperature sensing part of MAIN PBA is Good</a:t>
            </a:r>
          </a:p>
        </p:txBody>
      </p:sp>
      <p:grpSp>
        <p:nvGrpSpPr>
          <p:cNvPr id="138274" name="Group 153"/>
          <p:cNvGrpSpPr>
            <a:grpSpLocks/>
          </p:cNvGrpSpPr>
          <p:nvPr/>
        </p:nvGrpSpPr>
        <p:grpSpPr bwMode="auto">
          <a:xfrm>
            <a:off x="7202488" y="4759325"/>
            <a:ext cx="577850" cy="179388"/>
            <a:chOff x="3443" y="2174"/>
            <a:chExt cx="1297" cy="113"/>
          </a:xfrm>
        </p:grpSpPr>
        <p:sp>
          <p:nvSpPr>
            <p:cNvPr id="138316" name="Line 154"/>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8317" name="Line 155"/>
            <p:cNvSpPr>
              <a:spLocks noChangeShapeType="1"/>
            </p:cNvSpPr>
            <p:nvPr/>
          </p:nvSpPr>
          <p:spPr bwMode="auto">
            <a:xfrm>
              <a:off x="4740" y="2174"/>
              <a:ext cx="0" cy="1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8275" name="Rectangle 158"/>
          <p:cNvSpPr>
            <a:spLocks noChangeArrowheads="1"/>
          </p:cNvSpPr>
          <p:nvPr/>
        </p:nvSpPr>
        <p:spPr bwMode="auto">
          <a:xfrm>
            <a:off x="5654675" y="5578475"/>
            <a:ext cx="1541463" cy="5492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Replace MAIN PBA or Repair the </a:t>
            </a:r>
            <a:br>
              <a:rPr lang="en-US" altLang="en-US" sz="1100" b="1" dirty="0">
                <a:solidFill>
                  <a:schemeClr val="tx1"/>
                </a:solidFill>
                <a:latin typeface="Arial" charset="0"/>
                <a:ea typeface="바탕" pitchFamily="18" charset="-127"/>
              </a:rPr>
            </a:br>
            <a:r>
              <a:rPr lang="en-US" altLang="en-US" sz="1100" b="1" dirty="0">
                <a:solidFill>
                  <a:schemeClr val="tx1"/>
                </a:solidFill>
                <a:latin typeface="Arial" charset="0"/>
                <a:ea typeface="바탕" pitchFamily="18" charset="-127"/>
              </a:rPr>
              <a:t>connection</a:t>
            </a:r>
          </a:p>
        </p:txBody>
      </p:sp>
      <p:sp>
        <p:nvSpPr>
          <p:cNvPr id="138277" name="Text Box 164"/>
          <p:cNvSpPr txBox="1">
            <a:spLocks noChangeArrowheads="1"/>
          </p:cNvSpPr>
          <p:nvPr/>
        </p:nvSpPr>
        <p:spPr bwMode="auto">
          <a:xfrm>
            <a:off x="4403725" y="27511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78" name="Text Box 165"/>
          <p:cNvSpPr txBox="1">
            <a:spLocks noChangeArrowheads="1"/>
          </p:cNvSpPr>
          <p:nvPr/>
        </p:nvSpPr>
        <p:spPr bwMode="auto">
          <a:xfrm>
            <a:off x="5486400" y="22828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79" name="Text Box 172"/>
          <p:cNvSpPr txBox="1">
            <a:spLocks noChangeArrowheads="1"/>
          </p:cNvSpPr>
          <p:nvPr/>
        </p:nvSpPr>
        <p:spPr bwMode="auto">
          <a:xfrm>
            <a:off x="5632450" y="3143250"/>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endParaRPr lang="en-US" altLang="ko-KR" b="1" dirty="0">
              <a:solidFill>
                <a:srgbClr val="CC3300"/>
              </a:solidFill>
              <a:latin typeface="Arial" charset="0"/>
              <a:ea typeface="바탕" pitchFamily="18" charset="-127"/>
            </a:endParaRPr>
          </a:p>
        </p:txBody>
      </p:sp>
      <p:sp>
        <p:nvSpPr>
          <p:cNvPr id="138280" name="Text Box 173"/>
          <p:cNvSpPr txBox="1">
            <a:spLocks noChangeArrowheads="1"/>
          </p:cNvSpPr>
          <p:nvPr/>
        </p:nvSpPr>
        <p:spPr bwMode="auto">
          <a:xfrm>
            <a:off x="7086600" y="3683000"/>
            <a:ext cx="6096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81" name="Text Box 174"/>
          <p:cNvSpPr txBox="1">
            <a:spLocks noChangeArrowheads="1"/>
          </p:cNvSpPr>
          <p:nvPr/>
        </p:nvSpPr>
        <p:spPr bwMode="auto">
          <a:xfrm>
            <a:off x="7105650" y="4540250"/>
            <a:ext cx="6096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82" name="Text Box 175"/>
          <p:cNvSpPr txBox="1">
            <a:spLocks noChangeArrowheads="1"/>
          </p:cNvSpPr>
          <p:nvPr/>
        </p:nvSpPr>
        <p:spPr bwMode="auto">
          <a:xfrm>
            <a:off x="6461125" y="4151313"/>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83" name="Text Box 176"/>
          <p:cNvSpPr txBox="1">
            <a:spLocks noChangeArrowheads="1"/>
          </p:cNvSpPr>
          <p:nvPr/>
        </p:nvSpPr>
        <p:spPr bwMode="auto">
          <a:xfrm>
            <a:off x="6461125" y="5116513"/>
            <a:ext cx="4572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8284" name="Text Box 177"/>
          <p:cNvSpPr txBox="1">
            <a:spLocks noChangeArrowheads="1"/>
          </p:cNvSpPr>
          <p:nvPr/>
        </p:nvSpPr>
        <p:spPr bwMode="auto">
          <a:xfrm>
            <a:off x="4286250" y="36925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endParaRPr lang="en-US" altLang="ko-KR" b="1" dirty="0">
              <a:solidFill>
                <a:srgbClr val="0099CC"/>
              </a:solidFill>
              <a:latin typeface="Arial" charset="0"/>
              <a:ea typeface="바탕" pitchFamily="18" charset="-127"/>
            </a:endParaRPr>
          </a:p>
        </p:txBody>
      </p:sp>
      <p:sp>
        <p:nvSpPr>
          <p:cNvPr id="138286" name="Text Box 180"/>
          <p:cNvSpPr txBox="1">
            <a:spLocks noChangeArrowheads="1"/>
          </p:cNvSpPr>
          <p:nvPr/>
        </p:nvSpPr>
        <p:spPr bwMode="auto">
          <a:xfrm>
            <a:off x="4403725" y="5941004"/>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graphicFrame>
        <p:nvGraphicFramePr>
          <p:cNvPr id="105" name="Group 203"/>
          <p:cNvGraphicFramePr>
            <a:graphicFrameLocks noGrp="1"/>
          </p:cNvGraphicFramePr>
          <p:nvPr/>
        </p:nvGraphicFramePr>
        <p:xfrm>
          <a:off x="600075" y="3043238"/>
          <a:ext cx="2247900" cy="460375"/>
        </p:xfrm>
        <a:graphic>
          <a:graphicData uri="http://schemas.openxmlformats.org/drawingml/2006/table">
            <a:tbl>
              <a:tblPr/>
              <a:tblGrid>
                <a:gridCol w="2247900">
                  <a:extLst>
                    <a:ext uri="{9D8B030D-6E8A-4147-A177-3AD203B41FA5}">
                      <a16:colId xmlns:a16="http://schemas.microsoft.com/office/drawing/2014/main" val="20000"/>
                    </a:ext>
                  </a:extLst>
                </a:gridCol>
              </a:tblGrid>
              <a:tr h="46037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Refer to the TEST</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Function in this manual</a:t>
                      </a:r>
                    </a:p>
                  </a:txBody>
                  <a:tcPr marL="91427" marR="91427" marT="45733" marB="457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8295" name="Line 214"/>
          <p:cNvSpPr>
            <a:spLocks noChangeShapeType="1"/>
          </p:cNvSpPr>
          <p:nvPr/>
        </p:nvSpPr>
        <p:spPr bwMode="auto">
          <a:xfrm>
            <a:off x="2049463" y="5568779"/>
            <a:ext cx="0" cy="1793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ko-KR" altLang="en-US" dirty="0"/>
          </a:p>
        </p:txBody>
      </p:sp>
      <p:sp>
        <p:nvSpPr>
          <p:cNvPr id="138296" name="Rectangle 158"/>
          <p:cNvSpPr>
            <a:spLocks noChangeArrowheads="1"/>
          </p:cNvSpPr>
          <p:nvPr/>
        </p:nvSpPr>
        <p:spPr bwMode="auto">
          <a:xfrm>
            <a:off x="7029450" y="4184650"/>
            <a:ext cx="1514475" cy="2444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Replace the Sensor</a:t>
            </a:r>
            <a:endParaRPr lang="en-US" altLang="ko-KR" sz="1100" b="1" dirty="0">
              <a:solidFill>
                <a:schemeClr val="tx1"/>
              </a:solidFill>
              <a:latin typeface="Arial" charset="0"/>
              <a:ea typeface="바탕" pitchFamily="18" charset="-127"/>
            </a:endParaRPr>
          </a:p>
        </p:txBody>
      </p:sp>
      <p:sp>
        <p:nvSpPr>
          <p:cNvPr id="138297" name="Rectangle 158"/>
          <p:cNvSpPr>
            <a:spLocks noChangeArrowheads="1"/>
          </p:cNvSpPr>
          <p:nvPr/>
        </p:nvSpPr>
        <p:spPr bwMode="auto">
          <a:xfrm>
            <a:off x="7048500" y="4903788"/>
            <a:ext cx="1684338" cy="5492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100" b="1" dirty="0">
                <a:solidFill>
                  <a:schemeClr val="tx1"/>
                </a:solidFill>
                <a:latin typeface="Arial" charset="0"/>
                <a:ea typeface="바탕" pitchFamily="18" charset="-127"/>
              </a:rPr>
              <a:t>Repair the sensing</a:t>
            </a:r>
          </a:p>
          <a:p>
            <a:pPr algn="ctr" eaLnBrk="1" hangingPunct="1">
              <a:lnSpc>
                <a:spcPct val="90000"/>
              </a:lnSpc>
            </a:pPr>
            <a:r>
              <a:rPr lang="en-US" altLang="en-US" sz="1100" b="1" dirty="0">
                <a:solidFill>
                  <a:schemeClr val="tx1"/>
                </a:solidFill>
                <a:latin typeface="Arial" charset="0"/>
                <a:ea typeface="바탕" pitchFamily="18" charset="-127"/>
              </a:rPr>
              <a:t>part or Replace MAIN PBA</a:t>
            </a:r>
            <a:endParaRPr lang="en-US" altLang="ko-KR" sz="1100" b="1" dirty="0">
              <a:solidFill>
                <a:schemeClr val="tx1"/>
              </a:solidFill>
              <a:latin typeface="Arial" charset="0"/>
              <a:ea typeface="바탕" pitchFamily="18" charset="-127"/>
            </a:endParaRPr>
          </a:p>
        </p:txBody>
      </p:sp>
      <p:sp>
        <p:nvSpPr>
          <p:cNvPr id="138298" name="Text Box 211"/>
          <p:cNvSpPr txBox="1">
            <a:spLocks noChangeArrowheads="1"/>
          </p:cNvSpPr>
          <p:nvPr/>
        </p:nvSpPr>
        <p:spPr bwMode="auto">
          <a:xfrm>
            <a:off x="2674938" y="533537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8299" name="Rectangle 213"/>
          <p:cNvSpPr>
            <a:spLocks noChangeArrowheads="1"/>
          </p:cNvSpPr>
          <p:nvPr/>
        </p:nvSpPr>
        <p:spPr bwMode="auto">
          <a:xfrm>
            <a:off x="593725" y="5759279"/>
            <a:ext cx="2265363" cy="276225"/>
          </a:xfrm>
          <a:prstGeom prst="rect">
            <a:avLst/>
          </a:prstGeom>
          <a:solidFill>
            <a:srgbClr val="99CC00"/>
          </a:solidFill>
          <a:ln>
            <a:noFill/>
          </a:ln>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200" b="1" dirty="0">
                <a:solidFill>
                  <a:schemeClr val="tx1"/>
                </a:solidFill>
                <a:latin typeface="Arial" charset="0"/>
                <a:ea typeface="바탕" pitchFamily="18" charset="-127"/>
              </a:rPr>
              <a:t>Replace </a:t>
            </a:r>
            <a:r>
              <a:rPr lang="en-US" altLang="en-US" sz="1200" b="1" dirty="0" smtClean="0">
                <a:solidFill>
                  <a:schemeClr val="tx1"/>
                </a:solidFill>
                <a:latin typeface="Arial" charset="0"/>
                <a:ea typeface="바탕" pitchFamily="18" charset="-127"/>
              </a:rPr>
              <a:t>MAIN </a:t>
            </a:r>
            <a:r>
              <a:rPr lang="en-US" altLang="en-US" sz="1200" b="1" dirty="0">
                <a:solidFill>
                  <a:schemeClr val="tx1"/>
                </a:solidFill>
                <a:latin typeface="Arial" charset="0"/>
                <a:ea typeface="바탕" pitchFamily="18" charset="-127"/>
              </a:rPr>
              <a:t>PBA</a:t>
            </a:r>
            <a:endParaRPr lang="en-US" altLang="ko-KR" sz="1200" b="1" dirty="0">
              <a:solidFill>
                <a:schemeClr val="tx1"/>
              </a:solidFill>
              <a:latin typeface="Arial" charset="0"/>
              <a:ea typeface="바탕" pitchFamily="18" charset="-127"/>
            </a:endParaRPr>
          </a:p>
        </p:txBody>
      </p:sp>
      <p:sp>
        <p:nvSpPr>
          <p:cNvPr id="138300" name="Rectangle 213"/>
          <p:cNvSpPr>
            <a:spLocks noChangeArrowheads="1"/>
          </p:cNvSpPr>
          <p:nvPr/>
        </p:nvSpPr>
        <p:spPr bwMode="auto">
          <a:xfrm>
            <a:off x="593725" y="3748088"/>
            <a:ext cx="2265363" cy="430213"/>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en-US" sz="1100" b="1" dirty="0">
                <a:solidFill>
                  <a:schemeClr val="tx1"/>
                </a:solidFill>
                <a:latin typeface="Arial" charset="0"/>
                <a:ea typeface="바탕" pitchFamily="18" charset="-127"/>
              </a:rPr>
              <a:t>Forced Operation signal sound should be checked</a:t>
            </a:r>
          </a:p>
        </p:txBody>
      </p:sp>
      <p:sp>
        <p:nvSpPr>
          <p:cNvPr id="138301" name="Text Box 164"/>
          <p:cNvSpPr txBox="1">
            <a:spLocks noChangeArrowheads="1"/>
          </p:cNvSpPr>
          <p:nvPr/>
        </p:nvSpPr>
        <p:spPr bwMode="auto">
          <a:xfrm>
            <a:off x="2857500" y="3778251"/>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graphicFrame>
        <p:nvGraphicFramePr>
          <p:cNvPr id="67" name="Group 203"/>
          <p:cNvGraphicFramePr>
            <a:graphicFrameLocks noGrp="1"/>
          </p:cNvGraphicFramePr>
          <p:nvPr>
            <p:extLst>
              <p:ext uri="{D42A27DB-BD31-4B8C-83A1-F6EECF244321}">
                <p14:modId xmlns:p14="http://schemas.microsoft.com/office/powerpoint/2010/main" val="451865083"/>
              </p:ext>
            </p:extLst>
          </p:nvPr>
        </p:nvGraphicFramePr>
        <p:xfrm>
          <a:off x="600075" y="1598613"/>
          <a:ext cx="2247900" cy="594360"/>
        </p:xfrm>
        <a:graphic>
          <a:graphicData uri="http://schemas.openxmlformats.org/drawingml/2006/table">
            <a:tbl>
              <a:tblPr/>
              <a:tblGrid>
                <a:gridCol w="2247900">
                  <a:extLst>
                    <a:ext uri="{9D8B030D-6E8A-4147-A177-3AD203B41FA5}">
                      <a16:colId xmlns:a16="http://schemas.microsoft.com/office/drawing/2014/main" val="20000"/>
                    </a:ext>
                  </a:extLst>
                </a:gridCol>
              </a:tblGrid>
              <a:tr h="2778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100" b="0" i="0" u="none" strike="noStrike" cap="none" normalizeH="0" baseline="0" dirty="0" smtClean="0">
                          <a:ln>
                            <a:noFill/>
                          </a:ln>
                          <a:solidFill>
                            <a:schemeClr val="tx1"/>
                          </a:solidFill>
                          <a:effectLst/>
                          <a:latin typeface="Arial" pitchFamily="34" charset="0"/>
                          <a:ea typeface="굴림" pitchFamily="50" charset="-127"/>
                        </a:rPr>
                        <a:t>When the inverter LED is ON, it indicates that the compressor does operate normally</a:t>
                      </a:r>
                    </a:p>
                  </a:txBody>
                  <a:tcPr marL="91427" marR="914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68" name="슬라이드 번호 개체 틀 16"/>
          <p:cNvSpPr>
            <a:spLocks noGrp="1"/>
          </p:cNvSpPr>
          <p:nvPr>
            <p:ph type="sldNum" sz="quarter" idx="12"/>
          </p:nvPr>
        </p:nvSpPr>
        <p:spPr>
          <a:xfrm>
            <a:off x="6553200" y="6472238"/>
            <a:ext cx="2133600" cy="265112"/>
          </a:xfrm>
        </p:spPr>
        <p:txBody>
          <a:bodyPr anchor="b"/>
          <a:lstStyle/>
          <a:p>
            <a:pPr>
              <a:defRPr/>
            </a:pPr>
            <a:fld id="{031520A0-8804-42CA-977D-F37367B06E66}" type="slidenum">
              <a:rPr lang="en-US" altLang="ko-KR" smtClean="0"/>
              <a:pPr>
                <a:defRPr/>
              </a:pPr>
              <a:t>188</a:t>
            </a:fld>
            <a:endParaRPr lang="en-US" altLang="ko-KR" dirty="0"/>
          </a:p>
        </p:txBody>
      </p:sp>
      <p:sp>
        <p:nvSpPr>
          <p:cNvPr id="5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61"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2122108009"/>
      </p:ext>
    </p:extLst>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2"/>
          <p:cNvGrpSpPr>
            <a:grpSpLocks/>
          </p:cNvGrpSpPr>
          <p:nvPr/>
        </p:nvGrpSpPr>
        <p:grpSpPr bwMode="auto">
          <a:xfrm>
            <a:off x="5202238" y="3001963"/>
            <a:ext cx="1266825" cy="215900"/>
            <a:chOff x="3443" y="2174"/>
            <a:chExt cx="1297" cy="136"/>
          </a:xfrm>
        </p:grpSpPr>
        <p:sp>
          <p:nvSpPr>
            <p:cNvPr id="139296" name="Line 23"/>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9297" name="Line 24"/>
            <p:cNvSpPr>
              <a:spLocks noChangeShapeType="1"/>
            </p:cNvSpPr>
            <p:nvPr/>
          </p:nvSpPr>
          <p:spPr bwMode="auto">
            <a:xfrm>
              <a:off x="4740" y="2174"/>
              <a:ext cx="0" cy="13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9267"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grpSp>
        <p:nvGrpSpPr>
          <p:cNvPr id="139268" name="Group 22"/>
          <p:cNvGrpSpPr>
            <a:grpSpLocks/>
          </p:cNvGrpSpPr>
          <p:nvPr/>
        </p:nvGrpSpPr>
        <p:grpSpPr bwMode="auto">
          <a:xfrm>
            <a:off x="5202238" y="1878013"/>
            <a:ext cx="1266825" cy="215900"/>
            <a:chOff x="3443" y="2174"/>
            <a:chExt cx="1297" cy="136"/>
          </a:xfrm>
        </p:grpSpPr>
        <p:sp>
          <p:nvSpPr>
            <p:cNvPr id="139294" name="Line 23"/>
            <p:cNvSpPr>
              <a:spLocks noChangeShapeType="1"/>
            </p:cNvSpPr>
            <p:nvPr/>
          </p:nvSpPr>
          <p:spPr bwMode="auto">
            <a:xfrm>
              <a:off x="3443" y="2174"/>
              <a:ext cx="129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sp>
          <p:nvSpPr>
            <p:cNvPr id="139295" name="Line 24"/>
            <p:cNvSpPr>
              <a:spLocks noChangeShapeType="1"/>
            </p:cNvSpPr>
            <p:nvPr/>
          </p:nvSpPr>
          <p:spPr bwMode="auto">
            <a:xfrm>
              <a:off x="4740" y="2174"/>
              <a:ext cx="0" cy="136"/>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lIns="90000" tIns="46800" rIns="90000" bIns="46800">
              <a:spAutoFit/>
            </a:bodyPr>
            <a:lstStyle/>
            <a:p>
              <a:endParaRPr lang="ko-KR" altLang="en-US" dirty="0"/>
            </a:p>
          </p:txBody>
        </p:sp>
      </p:grpSp>
      <p:sp>
        <p:nvSpPr>
          <p:cNvPr id="139269" name="AutoShape 25"/>
          <p:cNvSpPr>
            <a:spLocks noChangeArrowheads="1"/>
          </p:cNvSpPr>
          <p:nvPr/>
        </p:nvSpPr>
        <p:spPr bwMode="auto">
          <a:xfrm>
            <a:off x="3089275" y="1620838"/>
            <a:ext cx="2581275"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9270" name="Line 26"/>
          <p:cNvSpPr>
            <a:spLocks noChangeShapeType="1"/>
          </p:cNvSpPr>
          <p:nvPr/>
        </p:nvSpPr>
        <p:spPr bwMode="auto">
          <a:xfrm>
            <a:off x="4379913" y="1352550"/>
            <a:ext cx="0" cy="2524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71" name="Text Box 28"/>
          <p:cNvSpPr txBox="1">
            <a:spLocks noChangeArrowheads="1"/>
          </p:cNvSpPr>
          <p:nvPr/>
        </p:nvSpPr>
        <p:spPr bwMode="auto">
          <a:xfrm>
            <a:off x="3448050" y="1726193"/>
            <a:ext cx="1931988" cy="423862"/>
          </a:xfrm>
          <a:prstGeom prst="rect">
            <a:avLst/>
          </a:prstGeom>
          <a:noFill/>
          <a:ln>
            <a:noFill/>
          </a:ln>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smtClean="0">
                <a:solidFill>
                  <a:schemeClr val="tx1"/>
                </a:solidFill>
                <a:latin typeface="Arial" charset="0"/>
                <a:ea typeface="바탕" pitchFamily="18" charset="-127"/>
              </a:rPr>
              <a:t>CN11/CN102 </a:t>
            </a:r>
            <a:r>
              <a:rPr lang="en-US" altLang="ko-KR" sz="1200" b="1" dirty="0">
                <a:solidFill>
                  <a:schemeClr val="tx1"/>
                </a:solidFill>
                <a:latin typeface="Arial" charset="0"/>
                <a:ea typeface="바탕" pitchFamily="18" charset="-127"/>
              </a:rPr>
              <a:t>Connector is Good</a:t>
            </a:r>
          </a:p>
        </p:txBody>
      </p:sp>
      <p:sp>
        <p:nvSpPr>
          <p:cNvPr id="139272" name="Text Box 49"/>
          <p:cNvSpPr txBox="1">
            <a:spLocks noChangeArrowheads="1"/>
          </p:cNvSpPr>
          <p:nvPr/>
        </p:nvSpPr>
        <p:spPr bwMode="auto">
          <a:xfrm>
            <a:off x="4403725" y="13573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73" name="Text Box 74"/>
          <p:cNvSpPr txBox="1">
            <a:spLocks noChangeArrowheads="1"/>
          </p:cNvSpPr>
          <p:nvPr/>
        </p:nvSpPr>
        <p:spPr bwMode="auto">
          <a:xfrm>
            <a:off x="5514975" y="16621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9274" name="Line 33"/>
          <p:cNvSpPr>
            <a:spLocks noChangeShapeType="1"/>
          </p:cNvSpPr>
          <p:nvPr/>
        </p:nvSpPr>
        <p:spPr bwMode="auto">
          <a:xfrm>
            <a:off x="4375150" y="3286125"/>
            <a:ext cx="0" cy="2508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75" name="Rectangle 47"/>
          <p:cNvSpPr>
            <a:spLocks noChangeArrowheads="1"/>
          </p:cNvSpPr>
          <p:nvPr/>
        </p:nvSpPr>
        <p:spPr bwMode="auto">
          <a:xfrm>
            <a:off x="5943600" y="2120900"/>
            <a:ext cx="1928813" cy="590550"/>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Check the COMP wire</a:t>
            </a:r>
          </a:p>
          <a:p>
            <a:pPr algn="ctr" eaLnBrk="1" hangingPunct="1">
              <a:lnSpc>
                <a:spcPct val="90000"/>
              </a:lnSpc>
            </a:pPr>
            <a:r>
              <a:rPr lang="en-US" altLang="en-US" sz="1200" b="1" dirty="0">
                <a:solidFill>
                  <a:schemeClr val="tx1"/>
                </a:solidFill>
                <a:latin typeface="Arial" charset="0"/>
                <a:ea typeface="바탕" pitchFamily="18" charset="-127"/>
              </a:rPr>
              <a:t>Check the Compressor</a:t>
            </a:r>
          </a:p>
          <a:p>
            <a:pPr algn="ctr" eaLnBrk="1" hangingPunct="1">
              <a:lnSpc>
                <a:spcPct val="90000"/>
              </a:lnSpc>
            </a:pPr>
            <a:r>
              <a:rPr lang="en-US" altLang="en-US" sz="1200" b="1" dirty="0">
                <a:solidFill>
                  <a:schemeClr val="tx1"/>
                </a:solidFill>
                <a:latin typeface="Arial" charset="0"/>
                <a:ea typeface="바탕" pitchFamily="18" charset="-127"/>
              </a:rPr>
              <a:t>Check AC Power wire</a:t>
            </a:r>
          </a:p>
        </p:txBody>
      </p:sp>
      <p:sp>
        <p:nvSpPr>
          <p:cNvPr id="139276" name="Text Box 81"/>
          <p:cNvSpPr txBox="1">
            <a:spLocks noChangeArrowheads="1"/>
          </p:cNvSpPr>
          <p:nvPr/>
        </p:nvSpPr>
        <p:spPr bwMode="auto">
          <a:xfrm>
            <a:off x="4403725" y="3273425"/>
            <a:ext cx="4572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77" name="Rectangle 84"/>
          <p:cNvSpPr>
            <a:spLocks noChangeArrowheads="1"/>
          </p:cNvSpPr>
          <p:nvPr/>
        </p:nvSpPr>
        <p:spPr bwMode="auto">
          <a:xfrm>
            <a:off x="3173413" y="3562350"/>
            <a:ext cx="2374900" cy="2889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ko-KR" dirty="0">
              <a:ea typeface="바탕" pitchFamily="18" charset="-127"/>
            </a:endParaRPr>
          </a:p>
        </p:txBody>
      </p:sp>
      <p:sp>
        <p:nvSpPr>
          <p:cNvPr id="139278" name="Rectangle 87"/>
          <p:cNvSpPr>
            <a:spLocks noChangeArrowheads="1"/>
          </p:cNvSpPr>
          <p:nvPr/>
        </p:nvSpPr>
        <p:spPr bwMode="auto">
          <a:xfrm>
            <a:off x="3184525" y="36020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solidFill>
                  <a:schemeClr val="tx1"/>
                </a:solidFill>
                <a:latin typeface="Arial" charset="0"/>
                <a:ea typeface="바탕" pitchFamily="18" charset="-127"/>
              </a:rPr>
              <a:t>NORMAL(Recheck)</a:t>
            </a:r>
          </a:p>
        </p:txBody>
      </p:sp>
      <p:graphicFrame>
        <p:nvGraphicFramePr>
          <p:cNvPr id="104" name="Group 40"/>
          <p:cNvGraphicFramePr>
            <a:graphicFrameLocks noGrp="1"/>
          </p:cNvGraphicFramePr>
          <p:nvPr>
            <p:extLst>
              <p:ext uri="{D42A27DB-BD31-4B8C-83A1-F6EECF244321}">
                <p14:modId xmlns:p14="http://schemas.microsoft.com/office/powerpoint/2010/main" val="1408483852"/>
              </p:ext>
            </p:extLst>
          </p:nvPr>
        </p:nvGraphicFramePr>
        <p:xfrm>
          <a:off x="3060700" y="3963989"/>
          <a:ext cx="2700338" cy="1331912"/>
        </p:xfrm>
        <a:graphic>
          <a:graphicData uri="http://schemas.openxmlformats.org/drawingml/2006/table">
            <a:tbl>
              <a:tblPr/>
              <a:tblGrid>
                <a:gridCol w="2700338">
                  <a:extLst>
                    <a:ext uri="{9D8B030D-6E8A-4147-A177-3AD203B41FA5}">
                      <a16:colId xmlns:a16="http://schemas.microsoft.com/office/drawing/2014/main" val="20000"/>
                    </a:ext>
                  </a:extLst>
                </a:gridCol>
              </a:tblGrid>
              <a:tr h="1331912">
                <a:tc>
                  <a:txBody>
                    <a:bodyPr/>
                    <a:lstStyle/>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SMPS Primary Voltage checking : REG103</a:t>
                      </a:r>
                    </a:p>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Terminal(Input and GND) : DC15V±1.5V</a:t>
                      </a:r>
                    </a:p>
                    <a:p>
                      <a:pPr marL="193675" marR="0" lvl="0" indent="-193675" algn="l"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굴림" pitchFamily="50" charset="-127"/>
                          <a:ea typeface="굴림" pitchFamily="50" charset="-127"/>
                        </a:rPr>
                        <a:t>    Terminal(Output and GND) : DC5V±0.25V</a:t>
                      </a:r>
                    </a:p>
                  </a:txBody>
                  <a:tcPr marL="71999"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39285" name="AutoShape 25"/>
          <p:cNvSpPr>
            <a:spLocks noChangeArrowheads="1"/>
          </p:cNvSpPr>
          <p:nvPr/>
        </p:nvSpPr>
        <p:spPr bwMode="auto">
          <a:xfrm>
            <a:off x="3089275" y="2744788"/>
            <a:ext cx="2581275" cy="5397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120000"/>
              </a:lnSpc>
            </a:pPr>
            <a:endParaRPr lang="ko-KR" altLang="ko-KR" dirty="0">
              <a:latin typeface="Arial" charset="0"/>
              <a:ea typeface="굴림체" pitchFamily="49" charset="-127"/>
            </a:endParaRPr>
          </a:p>
        </p:txBody>
      </p:sp>
      <p:sp>
        <p:nvSpPr>
          <p:cNvPr id="139286" name="Line 26"/>
          <p:cNvSpPr>
            <a:spLocks noChangeShapeType="1"/>
          </p:cNvSpPr>
          <p:nvPr/>
        </p:nvSpPr>
        <p:spPr bwMode="auto">
          <a:xfrm>
            <a:off x="4379913" y="2166938"/>
            <a:ext cx="0" cy="5619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p>
        </p:txBody>
      </p:sp>
      <p:sp>
        <p:nvSpPr>
          <p:cNvPr id="139287" name="Text Box 28"/>
          <p:cNvSpPr txBox="1">
            <a:spLocks noChangeArrowheads="1"/>
          </p:cNvSpPr>
          <p:nvPr/>
        </p:nvSpPr>
        <p:spPr bwMode="auto">
          <a:xfrm>
            <a:off x="3511550" y="2890838"/>
            <a:ext cx="17526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ko-KR" sz="1200" b="1" dirty="0">
                <a:solidFill>
                  <a:schemeClr val="tx1"/>
                </a:solidFill>
                <a:latin typeface="Arial" charset="0"/>
                <a:ea typeface="바탕" pitchFamily="18" charset="-127"/>
              </a:rPr>
              <a:t>COMP ASS'Y is Good</a:t>
            </a:r>
          </a:p>
        </p:txBody>
      </p:sp>
      <p:sp>
        <p:nvSpPr>
          <p:cNvPr id="139288" name="Text Box 49"/>
          <p:cNvSpPr txBox="1">
            <a:spLocks noChangeArrowheads="1"/>
          </p:cNvSpPr>
          <p:nvPr/>
        </p:nvSpPr>
        <p:spPr bwMode="auto">
          <a:xfrm>
            <a:off x="4403725" y="2481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CC3300"/>
                </a:solidFill>
                <a:latin typeface="Arial" charset="0"/>
                <a:ea typeface="바탕" pitchFamily="18" charset="-127"/>
              </a:rPr>
              <a:t>YES</a:t>
            </a:r>
          </a:p>
        </p:txBody>
      </p:sp>
      <p:sp>
        <p:nvSpPr>
          <p:cNvPr id="139289" name="Text Box 74"/>
          <p:cNvSpPr txBox="1">
            <a:spLocks noChangeArrowheads="1"/>
          </p:cNvSpPr>
          <p:nvPr/>
        </p:nvSpPr>
        <p:spPr bwMode="auto">
          <a:xfrm>
            <a:off x="5514975" y="27860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dirty="0">
                <a:solidFill>
                  <a:srgbClr val="0099CC"/>
                </a:solidFill>
                <a:latin typeface="Arial" charset="0"/>
                <a:ea typeface="바탕" pitchFamily="18" charset="-127"/>
              </a:rPr>
              <a:t>NO</a:t>
            </a:r>
          </a:p>
        </p:txBody>
      </p:sp>
      <p:sp>
        <p:nvSpPr>
          <p:cNvPr id="139290" name="Rectangle 47"/>
          <p:cNvSpPr>
            <a:spLocks noChangeArrowheads="1"/>
          </p:cNvSpPr>
          <p:nvPr/>
        </p:nvSpPr>
        <p:spPr bwMode="auto">
          <a:xfrm>
            <a:off x="5943600" y="3228975"/>
            <a:ext cx="1822450" cy="257175"/>
          </a:xfrm>
          <a:prstGeom prst="rect">
            <a:avLst/>
          </a:prstGeom>
          <a:solidFill>
            <a:schemeClr val="folHlink"/>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pPr>
            <a:r>
              <a:rPr lang="en-US" altLang="en-US" sz="1200" b="1" dirty="0">
                <a:solidFill>
                  <a:schemeClr val="tx1"/>
                </a:solidFill>
                <a:latin typeface="Arial" charset="0"/>
                <a:ea typeface="바탕" pitchFamily="18" charset="-127"/>
              </a:rPr>
              <a:t>Replace COMP ASS'Y</a:t>
            </a:r>
          </a:p>
        </p:txBody>
      </p:sp>
      <p:sp>
        <p:nvSpPr>
          <p:cNvPr id="139291" name="Rectangle 3"/>
          <p:cNvSpPr>
            <a:spLocks noChangeArrowheads="1"/>
          </p:cNvSpPr>
          <p:nvPr/>
        </p:nvSpPr>
        <p:spPr bwMode="auto">
          <a:xfrm>
            <a:off x="644525" y="938213"/>
            <a:ext cx="57013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5-2-6. </a:t>
            </a:r>
            <a:r>
              <a:rPr lang="en-US" altLang="ko-KR" sz="1800" dirty="0">
                <a:solidFill>
                  <a:srgbClr val="006699"/>
                </a:solidFill>
                <a:latin typeface="Arial Black" pitchFamily="34" charset="0"/>
              </a:rPr>
              <a:t>When the Compressor is not </a:t>
            </a:r>
            <a:r>
              <a:rPr lang="en-US" altLang="ko-KR" sz="1800" dirty="0" smtClean="0">
                <a:solidFill>
                  <a:srgbClr val="006699"/>
                </a:solidFill>
                <a:latin typeface="Arial Black" pitchFamily="34" charset="0"/>
              </a:rPr>
              <a:t>working</a:t>
            </a:r>
            <a:endParaRPr lang="en-US" altLang="ko-KR" sz="1800" dirty="0"/>
          </a:p>
        </p:txBody>
      </p:sp>
      <p:sp>
        <p:nvSpPr>
          <p:cNvPr id="29" name="슬라이드 번호 개체 틀 16"/>
          <p:cNvSpPr>
            <a:spLocks noGrp="1"/>
          </p:cNvSpPr>
          <p:nvPr>
            <p:ph type="sldNum" sz="quarter" idx="12"/>
          </p:nvPr>
        </p:nvSpPr>
        <p:spPr>
          <a:xfrm>
            <a:off x="6553200" y="6472238"/>
            <a:ext cx="2133600" cy="265112"/>
          </a:xfrm>
        </p:spPr>
        <p:txBody>
          <a:bodyPr anchor="b"/>
          <a:lstStyle/>
          <a:p>
            <a:pPr>
              <a:defRPr/>
            </a:pPr>
            <a:fld id="{6A79F4D0-231F-4413-93F4-FC5845A71C72}" type="slidenum">
              <a:rPr lang="en-US" altLang="ko-KR" smtClean="0"/>
              <a:pPr>
                <a:defRPr/>
              </a:pPr>
              <a:t>189</a:t>
            </a:fld>
            <a:endParaRPr lang="en-US" altLang="ko-KR" dirty="0"/>
          </a:p>
        </p:txBody>
      </p:sp>
      <p:sp>
        <p:nvSpPr>
          <p:cNvPr id="30"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32"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738302469"/>
      </p:ext>
    </p:extLst>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19</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smtClean="0">
                <a:solidFill>
                  <a:srgbClr val="006699"/>
                </a:solidFill>
                <a:latin typeface="Arial Black" panose="020B0A04020102020204" pitchFamily="34" charset="0"/>
                <a:ea typeface="헤드라인" pitchFamily="18" charset="-127"/>
              </a:rPr>
              <a:t>2021</a:t>
            </a:r>
            <a:r>
              <a:rPr lang="en-US" altLang="ko-KR" sz="1400" dirty="0" smtClean="0">
                <a:solidFill>
                  <a:srgbClr val="000000"/>
                </a:solidFill>
                <a:latin typeface="Arial Black" panose="020B0A04020102020204" pitchFamily="34" charset="0"/>
                <a:ea typeface="헤드라인" pitchFamily="18" charset="-127"/>
              </a:rPr>
              <a:t> </a:t>
            </a:r>
            <a:r>
              <a:rPr lang="en-US" altLang="ko-KR" sz="1400" dirty="0">
                <a:solidFill>
                  <a:srgbClr val="000000"/>
                </a:solidFill>
                <a:latin typeface="Arial Black" panose="020B0A04020102020204" pitchFamily="34" charset="0"/>
                <a:ea typeface="헤드라인" pitchFamily="18" charset="-127"/>
              </a:rPr>
              <a:t>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graphicFrame>
        <p:nvGraphicFramePr>
          <p:cNvPr id="23" name="Group 3"/>
          <p:cNvGraphicFramePr>
            <a:graphicFrameLocks noGrp="1"/>
          </p:cNvGraphicFramePr>
          <p:nvPr>
            <p:extLst/>
          </p:nvPr>
        </p:nvGraphicFramePr>
        <p:xfrm>
          <a:off x="744538" y="1862138"/>
          <a:ext cx="7804150" cy="4749976"/>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BESPOKE – Customizable Design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5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Create a beautifully stylish and unique kitchen space that really stands out. The refrigerator has a customizable design, so you can choose a finish that will blend harmoniously with your kitchen furniture and fittings. It is available in a choice of 6 materials: Satin Glass, Glam Glass, Clean Glass, Cotta Metal, Real Stainless and Steel Metal. And you can combine these with various stylish door colors options to suit your kitchen design and personal taste.</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BESPOKE – Customizable Inner Space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5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Upgrade your refrigerator to suit your lifestyle with a customizable inner space. A multi-functional Rack &amp; Shelf™ with a wider and flatter shape holds thicker wine bottles or food like pizza. And a 2 Step Foldable Shelf slides in and out and folds in half to store tall bottles and bulky items.</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08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Twin Cooling Plus</a:t>
                      </a:r>
                      <a:r>
                        <a:rPr kumimoji="1" lang="ko-KR" altLang="en-US"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a:t>
                      </a:r>
                      <a:endPar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endParaRPr>
                    </a:p>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5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Ensure that your food stays moister and fresher for longer*. Twin Cooling Plus™ quickly optimizes the temperature and humidity in the fridge and freezer with independent cooling. It preserves food in the best conditions and protects its natural flavor and aroma by preventing odors from mixing.</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pic>
        <p:nvPicPr>
          <p:cNvPr id="32" name="그림 31"/>
          <p:cNvPicPr>
            <a:picLocks noChangeAspect="1"/>
          </p:cNvPicPr>
          <p:nvPr/>
        </p:nvPicPr>
        <p:blipFill>
          <a:blip r:embed="rId3"/>
          <a:stretch>
            <a:fillRect/>
          </a:stretch>
        </p:blipFill>
        <p:spPr>
          <a:xfrm>
            <a:off x="1010252" y="5334952"/>
            <a:ext cx="1671444" cy="1113473"/>
          </a:xfrm>
          <a:prstGeom prst="rect">
            <a:avLst/>
          </a:prstGeom>
        </p:spPr>
      </p:pic>
      <p:grpSp>
        <p:nvGrpSpPr>
          <p:cNvPr id="33" name="그룹 32"/>
          <p:cNvGrpSpPr/>
          <p:nvPr/>
        </p:nvGrpSpPr>
        <p:grpSpPr>
          <a:xfrm>
            <a:off x="942210" y="2507298"/>
            <a:ext cx="1807527" cy="1092866"/>
            <a:chOff x="514236" y="2068774"/>
            <a:chExt cx="3481665" cy="2105084"/>
          </a:xfrm>
        </p:grpSpPr>
        <p:pic>
          <p:nvPicPr>
            <p:cNvPr id="34" name="그림 33"/>
            <p:cNvPicPr>
              <a:picLocks noChangeAspect="1"/>
            </p:cNvPicPr>
            <p:nvPr/>
          </p:nvPicPr>
          <p:blipFill>
            <a:blip r:embed="rId4"/>
            <a:stretch>
              <a:fillRect/>
            </a:stretch>
          </p:blipFill>
          <p:spPr>
            <a:xfrm>
              <a:off x="514236" y="2071993"/>
              <a:ext cx="637470" cy="2096153"/>
            </a:xfrm>
            <a:prstGeom prst="rect">
              <a:avLst/>
            </a:prstGeom>
          </p:spPr>
        </p:pic>
        <p:pic>
          <p:nvPicPr>
            <p:cNvPr id="35" name="그림 34"/>
            <p:cNvPicPr>
              <a:picLocks noChangeAspect="1"/>
            </p:cNvPicPr>
            <p:nvPr/>
          </p:nvPicPr>
          <p:blipFill>
            <a:blip r:embed="rId5"/>
            <a:stretch>
              <a:fillRect/>
            </a:stretch>
          </p:blipFill>
          <p:spPr>
            <a:xfrm>
              <a:off x="1236163" y="2068774"/>
              <a:ext cx="633721" cy="2103652"/>
            </a:xfrm>
            <a:prstGeom prst="rect">
              <a:avLst/>
            </a:prstGeom>
          </p:spPr>
        </p:pic>
        <p:pic>
          <p:nvPicPr>
            <p:cNvPr id="36" name="그림 35"/>
            <p:cNvPicPr>
              <a:picLocks noChangeAspect="1"/>
            </p:cNvPicPr>
            <p:nvPr/>
          </p:nvPicPr>
          <p:blipFill>
            <a:blip r:embed="rId6"/>
            <a:stretch>
              <a:fillRect/>
            </a:stretch>
          </p:blipFill>
          <p:spPr>
            <a:xfrm>
              <a:off x="3376544" y="2303504"/>
              <a:ext cx="619357" cy="1870354"/>
            </a:xfrm>
            <a:prstGeom prst="rect">
              <a:avLst/>
            </a:prstGeom>
          </p:spPr>
        </p:pic>
        <p:pic>
          <p:nvPicPr>
            <p:cNvPr id="37" name="그림 36"/>
            <p:cNvPicPr>
              <a:picLocks noChangeAspect="1"/>
            </p:cNvPicPr>
            <p:nvPr/>
          </p:nvPicPr>
          <p:blipFill>
            <a:blip r:embed="rId7"/>
            <a:stretch>
              <a:fillRect/>
            </a:stretch>
          </p:blipFill>
          <p:spPr>
            <a:xfrm>
              <a:off x="2007975" y="2292080"/>
              <a:ext cx="613972" cy="1875650"/>
            </a:xfrm>
            <a:prstGeom prst="rect">
              <a:avLst/>
            </a:prstGeom>
          </p:spPr>
        </p:pic>
        <p:pic>
          <p:nvPicPr>
            <p:cNvPr id="38" name="그림 37"/>
            <p:cNvPicPr>
              <a:picLocks noChangeAspect="1"/>
            </p:cNvPicPr>
            <p:nvPr/>
          </p:nvPicPr>
          <p:blipFill>
            <a:blip r:embed="rId8"/>
            <a:stretch>
              <a:fillRect/>
            </a:stretch>
          </p:blipFill>
          <p:spPr>
            <a:xfrm>
              <a:off x="2687333" y="2303504"/>
              <a:ext cx="613711" cy="1864736"/>
            </a:xfrm>
            <a:prstGeom prst="rect">
              <a:avLst/>
            </a:prstGeom>
          </p:spPr>
        </p:pic>
      </p:grpSp>
      <p:grpSp>
        <p:nvGrpSpPr>
          <p:cNvPr id="39" name="그룹 38"/>
          <p:cNvGrpSpPr/>
          <p:nvPr/>
        </p:nvGrpSpPr>
        <p:grpSpPr>
          <a:xfrm>
            <a:off x="1010252" y="3991868"/>
            <a:ext cx="962703" cy="959626"/>
            <a:chOff x="6369545" y="5397351"/>
            <a:chExt cx="658512" cy="656407"/>
          </a:xfrm>
        </p:grpSpPr>
        <p:pic>
          <p:nvPicPr>
            <p:cNvPr id="40" name="그림 39"/>
            <p:cNvPicPr>
              <a:picLocks noChangeAspect="1"/>
            </p:cNvPicPr>
            <p:nvPr/>
          </p:nvPicPr>
          <p:blipFill rotWithShape="1">
            <a:blip r:embed="rId9" cstate="print">
              <a:extLst>
                <a:ext uri="{28A0092B-C50C-407E-A947-70E740481C1C}">
                  <a14:useLocalDpi xmlns:a14="http://schemas.microsoft.com/office/drawing/2010/main" val="0"/>
                </a:ext>
              </a:extLst>
            </a:blip>
            <a:srcRect l="31349" t="1545" r="31037" b="41192"/>
            <a:stretch/>
          </p:blipFill>
          <p:spPr>
            <a:xfrm>
              <a:off x="6381304" y="5397351"/>
              <a:ext cx="646753" cy="656407"/>
            </a:xfrm>
            <a:prstGeom prst="rect">
              <a:avLst/>
            </a:prstGeom>
          </p:spPr>
        </p:pic>
        <p:pic>
          <p:nvPicPr>
            <p:cNvPr id="41" name="그림 40"/>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655" r="97400">
                          <a14:foregroundMark x1="67376" y1="28929" x2="81087" y2="60000"/>
                          <a14:foregroundMark x1="17967" y1="36071" x2="33806" y2="59643"/>
                          <a14:foregroundMark x1="33570" y1="24286" x2="18203" y2="64643"/>
                          <a14:foregroundMark x1="26478" y1="45357" x2="26478" y2="45357"/>
                          <a14:foregroundMark x1="20095" y1="46071" x2="36407" y2="46786"/>
                          <a14:foregroundMark x1="28369" y1="31786" x2="28842" y2="71071"/>
                          <a14:foregroundMark x1="71868" y1="47500" x2="81087" y2="50714"/>
                          <a14:foregroundMark x1="66194" y1="24286" x2="68558" y2="67857"/>
                          <a14:foregroundMark x1="56501" y1="43929" x2="60520" y2="65357"/>
                        </a14:backgroundRemoval>
                      </a14:imgEffect>
                    </a14:imgLayer>
                  </a14:imgProps>
                </a:ext>
              </a:extLst>
            </a:blip>
            <a:srcRect r="47457" b="14038"/>
            <a:stretch/>
          </p:blipFill>
          <p:spPr>
            <a:xfrm>
              <a:off x="6558800" y="5526255"/>
              <a:ext cx="267994" cy="290228"/>
            </a:xfrm>
            <a:prstGeom prst="rect">
              <a:avLst/>
            </a:prstGeom>
          </p:spPr>
        </p:pic>
        <p:pic>
          <p:nvPicPr>
            <p:cNvPr id="42" name="그림 41"/>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655" r="97400">
                          <a14:foregroundMark x1="67376" y1="28929" x2="81087" y2="60000"/>
                          <a14:foregroundMark x1="17967" y1="36071" x2="33806" y2="59643"/>
                          <a14:foregroundMark x1="33570" y1="24286" x2="18203" y2="64643"/>
                          <a14:foregroundMark x1="26478" y1="45357" x2="26478" y2="45357"/>
                          <a14:foregroundMark x1="20095" y1="46071" x2="36407" y2="46786"/>
                          <a14:foregroundMark x1="28369" y1="31786" x2="28842" y2="71071"/>
                          <a14:foregroundMark x1="71868" y1="47500" x2="81087" y2="50714"/>
                          <a14:foregroundMark x1="66194" y1="24286" x2="68558" y2="67857"/>
                          <a14:foregroundMark x1="56501" y1="43929" x2="60520" y2="65357"/>
                        </a14:backgroundRemoval>
                      </a14:imgEffect>
                    </a14:imgLayer>
                  </a14:imgProps>
                </a:ext>
              </a:extLst>
            </a:blip>
            <a:srcRect r="47457" b="14038"/>
            <a:stretch/>
          </p:blipFill>
          <p:spPr>
            <a:xfrm>
              <a:off x="6369545" y="5725555"/>
              <a:ext cx="267994" cy="290228"/>
            </a:xfrm>
            <a:prstGeom prst="rect">
              <a:avLst/>
            </a:prstGeom>
          </p:spPr>
        </p:pic>
      </p:grpSp>
      <p:pic>
        <p:nvPicPr>
          <p:cNvPr id="43" name="그림 42"/>
          <p:cNvPicPr>
            <a:picLocks noChangeAspect="1"/>
          </p:cNvPicPr>
          <p:nvPr/>
        </p:nvPicPr>
        <p:blipFill>
          <a:blip r:embed="rId12"/>
          <a:stretch>
            <a:fillRect/>
          </a:stretch>
        </p:blipFill>
        <p:spPr>
          <a:xfrm flipV="1">
            <a:off x="2170133" y="3995547"/>
            <a:ext cx="579604" cy="375317"/>
          </a:xfrm>
          <a:prstGeom prst="rect">
            <a:avLst/>
          </a:prstGeom>
        </p:spPr>
      </p:pic>
      <p:pic>
        <p:nvPicPr>
          <p:cNvPr id="44" name="그림 43"/>
          <p:cNvPicPr>
            <a:picLocks noChangeAspect="1"/>
          </p:cNvPicPr>
          <p:nvPr/>
        </p:nvPicPr>
        <p:blipFill>
          <a:blip r:embed="rId13"/>
          <a:stretch>
            <a:fillRect/>
          </a:stretch>
        </p:blipFill>
        <p:spPr>
          <a:xfrm flipV="1">
            <a:off x="2163532" y="4556712"/>
            <a:ext cx="586205" cy="368190"/>
          </a:xfrm>
          <a:prstGeom prst="rect">
            <a:avLst/>
          </a:prstGeom>
        </p:spPr>
      </p:pic>
    </p:spTree>
    <p:extLst>
      <p:ext uri="{BB962C8B-B14F-4D97-AF65-F5344CB8AC3E}">
        <p14:creationId xmlns:p14="http://schemas.microsoft.com/office/powerpoint/2010/main" val="3638375596"/>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2339" name="AutoShape 127"/>
          <p:cNvSpPr>
            <a:spLocks noChangeArrowheads="1"/>
          </p:cNvSpPr>
          <p:nvPr/>
        </p:nvSpPr>
        <p:spPr bwMode="auto">
          <a:xfrm>
            <a:off x="3613150" y="294005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40" name="Text Box 128"/>
          <p:cNvSpPr txBox="1">
            <a:spLocks noChangeArrowheads="1"/>
          </p:cNvSpPr>
          <p:nvPr/>
        </p:nvSpPr>
        <p:spPr bwMode="auto">
          <a:xfrm>
            <a:off x="4103688" y="2984500"/>
            <a:ext cx="5318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2341" name="Line 129"/>
          <p:cNvSpPr>
            <a:spLocks noChangeShapeType="1"/>
          </p:cNvSpPr>
          <p:nvPr/>
        </p:nvSpPr>
        <p:spPr bwMode="auto">
          <a:xfrm>
            <a:off x="4367213" y="33115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42" name="AutoShape 130"/>
          <p:cNvSpPr>
            <a:spLocks noChangeArrowheads="1"/>
          </p:cNvSpPr>
          <p:nvPr/>
        </p:nvSpPr>
        <p:spPr bwMode="auto">
          <a:xfrm>
            <a:off x="3074988" y="3563938"/>
            <a:ext cx="2584450" cy="555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43" name="Rectangle 131"/>
          <p:cNvSpPr>
            <a:spLocks noChangeArrowheads="1"/>
          </p:cNvSpPr>
          <p:nvPr/>
        </p:nvSpPr>
        <p:spPr bwMode="auto">
          <a:xfrm>
            <a:off x="3624263" y="3721100"/>
            <a:ext cx="1481137"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cs typeface="Arial" charset="0"/>
              </a:rPr>
              <a:t>Door stays open?</a:t>
            </a:r>
          </a:p>
        </p:txBody>
      </p:sp>
      <p:sp>
        <p:nvSpPr>
          <p:cNvPr id="142344" name="Line 132"/>
          <p:cNvSpPr>
            <a:spLocks noChangeShapeType="1"/>
          </p:cNvSpPr>
          <p:nvPr/>
        </p:nvSpPr>
        <p:spPr bwMode="auto">
          <a:xfrm>
            <a:off x="4367213" y="4148138"/>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45" name="AutoShape 133"/>
          <p:cNvSpPr>
            <a:spLocks noChangeArrowheads="1"/>
          </p:cNvSpPr>
          <p:nvPr/>
        </p:nvSpPr>
        <p:spPr bwMode="auto">
          <a:xfrm>
            <a:off x="3074988" y="4432300"/>
            <a:ext cx="2584450" cy="5048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46" name="Rectangle 134"/>
          <p:cNvSpPr>
            <a:spLocks noChangeArrowheads="1"/>
          </p:cNvSpPr>
          <p:nvPr/>
        </p:nvSpPr>
        <p:spPr bwMode="auto">
          <a:xfrm>
            <a:off x="3487738" y="4486275"/>
            <a:ext cx="17478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Water penetrates into</a:t>
            </a:r>
          </a:p>
          <a:p>
            <a:pPr algn="ctr" eaLnBrk="1" hangingPunct="1">
              <a:lnSpc>
                <a:spcPct val="80000"/>
              </a:lnSpc>
              <a:spcBef>
                <a:spcPct val="20000"/>
              </a:spcBef>
            </a:pPr>
            <a:r>
              <a:rPr lang="en-US" altLang="ko-KR" sz="1200" b="1">
                <a:latin typeface="Arial" charset="0"/>
              </a:rPr>
              <a:t>Door S/W?</a:t>
            </a:r>
          </a:p>
        </p:txBody>
      </p:sp>
      <p:sp>
        <p:nvSpPr>
          <p:cNvPr id="142347" name="Line 135"/>
          <p:cNvSpPr>
            <a:spLocks noChangeShapeType="1"/>
          </p:cNvSpPr>
          <p:nvPr/>
        </p:nvSpPr>
        <p:spPr bwMode="auto">
          <a:xfrm>
            <a:off x="4367213" y="4954588"/>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48" name="AutoShape 136"/>
          <p:cNvSpPr>
            <a:spLocks noChangeArrowheads="1"/>
          </p:cNvSpPr>
          <p:nvPr/>
        </p:nvSpPr>
        <p:spPr bwMode="auto">
          <a:xfrm>
            <a:off x="3074988" y="5240338"/>
            <a:ext cx="2584450" cy="8826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49" name="Rectangle 137"/>
          <p:cNvSpPr>
            <a:spLocks noChangeArrowheads="1"/>
          </p:cNvSpPr>
          <p:nvPr/>
        </p:nvSpPr>
        <p:spPr bwMode="auto">
          <a:xfrm>
            <a:off x="3240088" y="5400675"/>
            <a:ext cx="23526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ts val="1300"/>
              </a:lnSpc>
              <a:spcBef>
                <a:spcPct val="20000"/>
              </a:spcBef>
            </a:pPr>
            <a:r>
              <a:rPr lang="en-US" altLang="ko-KR" sz="1200" b="1" dirty="0">
                <a:latin typeface="Arial" charset="0"/>
              </a:rPr>
              <a:t>MICOM </a:t>
            </a:r>
            <a:r>
              <a:rPr lang="en-US" altLang="ko-KR" sz="1200" b="1" dirty="0" smtClean="0">
                <a:latin typeface="Arial" charset="0"/>
              </a:rPr>
              <a:t>#</a:t>
            </a:r>
            <a:r>
              <a:rPr lang="en-US" altLang="ko-KR" sz="1200" b="1" dirty="0">
                <a:latin typeface="Arial" charset="0"/>
              </a:rPr>
              <a:t>1</a:t>
            </a:r>
            <a:r>
              <a:rPr lang="en-US" altLang="ko-KR" sz="1200" b="1" dirty="0" smtClean="0">
                <a:latin typeface="Arial" charset="0"/>
              </a:rPr>
              <a:t> </a:t>
            </a:r>
            <a:r>
              <a:rPr lang="en-US" altLang="ko-KR" sz="1200" b="1" dirty="0">
                <a:latin typeface="Arial" charset="0"/>
              </a:rPr>
              <a:t>and </a:t>
            </a:r>
            <a:r>
              <a:rPr lang="en-US" altLang="ko-KR" sz="1200" b="1" dirty="0" smtClean="0">
                <a:latin typeface="Arial" charset="0"/>
              </a:rPr>
              <a:t>#</a:t>
            </a:r>
            <a:r>
              <a:rPr lang="en-US" altLang="ko-KR" sz="1200" b="1" dirty="0">
                <a:latin typeface="Arial" charset="0"/>
              </a:rPr>
              <a:t>5</a:t>
            </a:r>
          </a:p>
          <a:p>
            <a:pPr algn="ctr" eaLnBrk="1" hangingPunct="1">
              <a:lnSpc>
                <a:spcPts val="1300"/>
              </a:lnSpc>
              <a:spcBef>
                <a:spcPct val="20000"/>
              </a:spcBef>
            </a:pPr>
            <a:r>
              <a:rPr lang="en-US" altLang="ko-KR" sz="1200" b="1" dirty="0">
                <a:latin typeface="Arial" charset="0"/>
              </a:rPr>
              <a:t>Voltage changes when the Door is open/close?</a:t>
            </a:r>
          </a:p>
        </p:txBody>
      </p:sp>
      <p:sp>
        <p:nvSpPr>
          <p:cNvPr id="142350" name="Line 138"/>
          <p:cNvSpPr>
            <a:spLocks noChangeShapeType="1"/>
          </p:cNvSpPr>
          <p:nvPr/>
        </p:nvSpPr>
        <p:spPr bwMode="auto">
          <a:xfrm>
            <a:off x="4367213" y="613727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51" name="Text Box 139"/>
          <p:cNvSpPr txBox="1">
            <a:spLocks noChangeArrowheads="1"/>
          </p:cNvSpPr>
          <p:nvPr/>
        </p:nvSpPr>
        <p:spPr bwMode="auto">
          <a:xfrm>
            <a:off x="4149725" y="4144963"/>
            <a:ext cx="10826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Closed</a:t>
            </a:r>
          </a:p>
        </p:txBody>
      </p:sp>
      <p:sp>
        <p:nvSpPr>
          <p:cNvPr id="142352" name="Line 140"/>
          <p:cNvSpPr>
            <a:spLocks noChangeShapeType="1"/>
          </p:cNvSpPr>
          <p:nvPr/>
        </p:nvSpPr>
        <p:spPr bwMode="auto">
          <a:xfrm>
            <a:off x="5659438" y="38449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53" name="Text Box 142"/>
          <p:cNvSpPr txBox="1">
            <a:spLocks noChangeArrowheads="1"/>
          </p:cNvSpPr>
          <p:nvPr/>
        </p:nvSpPr>
        <p:spPr bwMode="auto">
          <a:xfrm>
            <a:off x="5584825" y="44005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2354" name="Text Box 143"/>
          <p:cNvSpPr txBox="1">
            <a:spLocks noChangeArrowheads="1"/>
          </p:cNvSpPr>
          <p:nvPr/>
        </p:nvSpPr>
        <p:spPr bwMode="auto">
          <a:xfrm>
            <a:off x="4403725" y="61372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2355" name="Line 144"/>
          <p:cNvSpPr>
            <a:spLocks noChangeShapeType="1"/>
          </p:cNvSpPr>
          <p:nvPr/>
        </p:nvSpPr>
        <p:spPr bwMode="auto">
          <a:xfrm>
            <a:off x="5659438" y="46815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56" name="Rectangle 146"/>
          <p:cNvSpPr>
            <a:spLocks noChangeArrowheads="1"/>
          </p:cNvSpPr>
          <p:nvPr/>
        </p:nvSpPr>
        <p:spPr bwMode="auto">
          <a:xfrm>
            <a:off x="6494463" y="3616325"/>
            <a:ext cx="2374900" cy="441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57" name="Rectangle 147"/>
          <p:cNvSpPr>
            <a:spLocks noChangeArrowheads="1"/>
          </p:cNvSpPr>
          <p:nvPr/>
        </p:nvSpPr>
        <p:spPr bwMode="auto">
          <a:xfrm>
            <a:off x="6505575" y="3636963"/>
            <a:ext cx="23637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Check if there is any obstacle</a:t>
            </a:r>
          </a:p>
          <a:p>
            <a:pPr algn="ctr" eaLnBrk="1" hangingPunct="1">
              <a:lnSpc>
                <a:spcPct val="80000"/>
              </a:lnSpc>
              <a:spcBef>
                <a:spcPct val="20000"/>
              </a:spcBef>
            </a:pPr>
            <a:r>
              <a:rPr lang="en-US" altLang="en-US" sz="1200" b="1">
                <a:latin typeface="Arial" charset="0"/>
              </a:rPr>
              <a:t>pushing the Door open.</a:t>
            </a:r>
            <a:endParaRPr lang="en-US" altLang="ko-KR" sz="1200" b="1">
              <a:latin typeface="Arial" charset="0"/>
            </a:endParaRPr>
          </a:p>
        </p:txBody>
      </p:sp>
      <p:sp>
        <p:nvSpPr>
          <p:cNvPr id="142358" name="Rectangle 148"/>
          <p:cNvSpPr>
            <a:spLocks noChangeArrowheads="1"/>
          </p:cNvSpPr>
          <p:nvPr/>
        </p:nvSpPr>
        <p:spPr bwMode="auto">
          <a:xfrm>
            <a:off x="6494463" y="4527550"/>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59" name="Rectangle 149"/>
          <p:cNvSpPr>
            <a:spLocks noChangeArrowheads="1"/>
          </p:cNvSpPr>
          <p:nvPr/>
        </p:nvSpPr>
        <p:spPr bwMode="auto">
          <a:xfrm>
            <a:off x="6505575" y="454818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Replace Door S/W</a:t>
            </a:r>
            <a:endParaRPr lang="en-US" altLang="ko-KR" sz="1200" b="1">
              <a:latin typeface="Arial" charset="0"/>
            </a:endParaRPr>
          </a:p>
        </p:txBody>
      </p:sp>
      <p:sp>
        <p:nvSpPr>
          <p:cNvPr id="142360" name="Line 151"/>
          <p:cNvSpPr>
            <a:spLocks noChangeShapeType="1"/>
          </p:cNvSpPr>
          <p:nvPr/>
        </p:nvSpPr>
        <p:spPr bwMode="auto">
          <a:xfrm>
            <a:off x="5659438" y="56737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61" name="Text Box 153"/>
          <p:cNvSpPr txBox="1">
            <a:spLocks noChangeArrowheads="1"/>
          </p:cNvSpPr>
          <p:nvPr/>
        </p:nvSpPr>
        <p:spPr bwMode="auto">
          <a:xfrm>
            <a:off x="5486400" y="543877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2362" name="Line 178"/>
          <p:cNvSpPr>
            <a:spLocks noChangeShapeType="1"/>
          </p:cNvSpPr>
          <p:nvPr/>
        </p:nvSpPr>
        <p:spPr bwMode="auto">
          <a:xfrm flipH="1">
            <a:off x="2741613" y="5680075"/>
            <a:ext cx="3286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2363" name="Rectangle 181"/>
          <p:cNvSpPr>
            <a:spLocks noChangeArrowheads="1"/>
          </p:cNvSpPr>
          <p:nvPr/>
        </p:nvSpPr>
        <p:spPr bwMode="auto">
          <a:xfrm>
            <a:off x="6494463" y="5537200"/>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2364" name="Rectangle 182"/>
          <p:cNvSpPr>
            <a:spLocks noChangeArrowheads="1"/>
          </p:cNvSpPr>
          <p:nvPr/>
        </p:nvSpPr>
        <p:spPr bwMode="auto">
          <a:xfrm>
            <a:off x="6505575" y="55578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Repair Wire Cut / Door S/W</a:t>
            </a:r>
            <a:endParaRPr lang="en-US" altLang="ko-KR" sz="1200" b="1">
              <a:latin typeface="Arial" charset="0"/>
            </a:endParaRPr>
          </a:p>
        </p:txBody>
      </p:sp>
      <p:graphicFrame>
        <p:nvGraphicFramePr>
          <p:cNvPr id="99" name="Group 253"/>
          <p:cNvGraphicFramePr>
            <a:graphicFrameLocks noGrp="1"/>
          </p:cNvGraphicFramePr>
          <p:nvPr>
            <p:extLst/>
          </p:nvPr>
        </p:nvGraphicFramePr>
        <p:xfrm>
          <a:off x="625475" y="5140325"/>
          <a:ext cx="2108200" cy="1081087"/>
        </p:xfrm>
        <a:graphic>
          <a:graphicData uri="http://schemas.openxmlformats.org/drawingml/2006/table">
            <a:tbl>
              <a:tblPr/>
              <a:tblGrid>
                <a:gridCol w="709110">
                  <a:extLst>
                    <a:ext uri="{9D8B030D-6E8A-4147-A177-3AD203B41FA5}">
                      <a16:colId xmlns:a16="http://schemas.microsoft.com/office/drawing/2014/main" val="20000"/>
                    </a:ext>
                  </a:extLst>
                </a:gridCol>
                <a:gridCol w="1399090">
                  <a:extLst>
                    <a:ext uri="{9D8B030D-6E8A-4147-A177-3AD203B41FA5}">
                      <a16:colId xmlns:a16="http://schemas.microsoft.com/office/drawing/2014/main" val="20001"/>
                    </a:ext>
                  </a:extLst>
                </a:gridCol>
              </a:tblGrid>
              <a:tr h="224526">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Door &amp; MICOM State</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407509">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Door</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 MICOM(#1)</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 DOOR : MICOM(#5)</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526">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Close</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526">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Open</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5V(High)</a:t>
                      </a:r>
                    </a:p>
                  </a:txBody>
                  <a:tcPr marL="35993" marR="35993" marT="36020" marB="360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42381" name="Text Box 145"/>
          <p:cNvSpPr txBox="1">
            <a:spLocks noChangeArrowheads="1"/>
          </p:cNvSpPr>
          <p:nvPr/>
        </p:nvSpPr>
        <p:spPr bwMode="auto">
          <a:xfrm>
            <a:off x="4305300" y="49609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2382" name="Rectangle 12"/>
          <p:cNvSpPr>
            <a:spLocks noChangeArrowheads="1"/>
          </p:cNvSpPr>
          <p:nvPr/>
        </p:nvSpPr>
        <p:spPr bwMode="auto">
          <a:xfrm>
            <a:off x="777875" y="2609850"/>
            <a:ext cx="52133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b="1">
                <a:solidFill>
                  <a:srgbClr val="0070C0"/>
                </a:solidFill>
                <a:latin typeface="Arial" charset="0"/>
                <a:ea typeface="견고딕" pitchFamily="18" charset="-127"/>
              </a:rPr>
              <a:t>① When there is "Ding Dong" sound not stopping</a:t>
            </a:r>
          </a:p>
        </p:txBody>
      </p:sp>
      <p:sp>
        <p:nvSpPr>
          <p:cNvPr id="142383" name="Text Box 142"/>
          <p:cNvSpPr txBox="1">
            <a:spLocks noChangeArrowheads="1"/>
          </p:cNvSpPr>
          <p:nvPr/>
        </p:nvSpPr>
        <p:spPr bwMode="auto">
          <a:xfrm>
            <a:off x="5584825" y="3571875"/>
            <a:ext cx="8255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chemeClr val="tx1"/>
                </a:solidFill>
                <a:latin typeface="Arial" charset="0"/>
              </a:rPr>
              <a:t>Gap exists</a:t>
            </a:r>
          </a:p>
        </p:txBody>
      </p:sp>
      <p:sp>
        <p:nvSpPr>
          <p:cNvPr id="142384" name="Rectangle 3"/>
          <p:cNvSpPr>
            <a:spLocks noChangeArrowheads="1"/>
          </p:cNvSpPr>
          <p:nvPr/>
        </p:nvSpPr>
        <p:spPr bwMode="auto">
          <a:xfrm>
            <a:off x="762000" y="938213"/>
            <a:ext cx="6682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5-2-7. </a:t>
            </a:r>
            <a:r>
              <a:rPr lang="en-US" altLang="ko-KR" sz="1800" dirty="0">
                <a:solidFill>
                  <a:srgbClr val="006699"/>
                </a:solidFill>
                <a:latin typeface="Arial Black" pitchFamily="34" charset="0"/>
              </a:rPr>
              <a:t>When the unit keeps alarming (Buzzer Sound)</a:t>
            </a:r>
          </a:p>
        </p:txBody>
      </p:sp>
      <p:grpSp>
        <p:nvGrpSpPr>
          <p:cNvPr id="142385" name="그룹 52"/>
          <p:cNvGrpSpPr>
            <a:grpSpLocks/>
          </p:cNvGrpSpPr>
          <p:nvPr/>
        </p:nvGrpSpPr>
        <p:grpSpPr bwMode="auto">
          <a:xfrm>
            <a:off x="877888" y="1350963"/>
            <a:ext cx="7999412" cy="1260475"/>
            <a:chOff x="923924" y="4592648"/>
            <a:chExt cx="6419972" cy="1454488"/>
          </a:xfrm>
        </p:grpSpPr>
        <p:sp>
          <p:nvSpPr>
            <p:cNvPr id="38" name="Rectangle 12"/>
            <p:cNvSpPr>
              <a:spLocks noChangeArrowheads="1"/>
            </p:cNvSpPr>
            <p:nvPr/>
          </p:nvSpPr>
          <p:spPr bwMode="auto">
            <a:xfrm>
              <a:off x="923924" y="4609134"/>
              <a:ext cx="6362640" cy="1438002"/>
            </a:xfrm>
            <a:prstGeom prst="rect">
              <a:avLst/>
            </a:prstGeom>
            <a:solidFill>
              <a:schemeClr val="accent6">
                <a:lumMod val="20000"/>
                <a:lumOff val="80000"/>
                <a:alpha val="30196"/>
              </a:schemeClr>
            </a:solidFill>
            <a:ln w="12700">
              <a:solidFill>
                <a:schemeClr val="accent6"/>
              </a:solidFill>
              <a:miter lim="800000"/>
              <a:headEnd/>
              <a:tailEnd/>
            </a:ln>
          </p:spPr>
          <p:txBody>
            <a:bodyPr wrap="none" anchor="ctr"/>
            <a:lstStyle/>
            <a:p>
              <a:pPr algn="ctr">
                <a:defRPr/>
              </a:pPr>
              <a:endParaRPr lang="ko-KR" altLang="en-US">
                <a:solidFill>
                  <a:schemeClr val="tx1"/>
                </a:solidFill>
                <a:ea typeface="바탕" pitchFamily="18" charset="-127"/>
              </a:endParaRPr>
            </a:p>
          </p:txBody>
        </p:sp>
        <p:sp>
          <p:nvSpPr>
            <p:cNvPr id="39" name="Rectangle 13"/>
            <p:cNvSpPr>
              <a:spLocks noChangeArrowheads="1"/>
            </p:cNvSpPr>
            <p:nvPr/>
          </p:nvSpPr>
          <p:spPr bwMode="auto">
            <a:xfrm>
              <a:off x="923924" y="4609134"/>
              <a:ext cx="703279" cy="254628"/>
            </a:xfrm>
            <a:prstGeom prst="rect">
              <a:avLst/>
            </a:prstGeom>
            <a:solidFill>
              <a:schemeClr val="accent6"/>
            </a:solidFill>
            <a:ln w="38100">
              <a:noFill/>
              <a:miter lim="800000"/>
              <a:headEnd/>
              <a:tailEnd/>
            </a:ln>
          </p:spPr>
          <p:txBody>
            <a:bodyPr wrap="none" lIns="54000" tIns="10800" rIns="54000">
              <a:spAutoFit/>
            </a:bodyPr>
            <a:lstStyle/>
            <a:p>
              <a:pPr algn="ctr">
                <a:lnSpc>
                  <a:spcPct val="120000"/>
                </a:lnSpc>
                <a:defRPr/>
              </a:pPr>
              <a:r>
                <a:rPr lang="en-US" altLang="ko-KR" sz="1200" dirty="0">
                  <a:solidFill>
                    <a:schemeClr val="bg1"/>
                  </a:solidFill>
                  <a:latin typeface="Verdana" pitchFamily="34" charset="0"/>
                  <a:ea typeface="굴림체" pitchFamily="49" charset="-127"/>
                </a:rPr>
                <a:t>Reference</a:t>
              </a:r>
            </a:p>
          </p:txBody>
        </p:sp>
        <p:sp>
          <p:nvSpPr>
            <p:cNvPr id="142389" name="Rectangle 14"/>
            <p:cNvSpPr>
              <a:spLocks noChangeArrowheads="1"/>
            </p:cNvSpPr>
            <p:nvPr/>
          </p:nvSpPr>
          <p:spPr bwMode="auto">
            <a:xfrm>
              <a:off x="1601554" y="4592648"/>
              <a:ext cx="5742342" cy="1291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marL="228600" indent="-2286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buFontTx/>
                <a:buAutoNum type="arabicPeriod"/>
              </a:pPr>
              <a:r>
                <a:rPr lang="en-US" altLang="ko-KR" sz="1200">
                  <a:solidFill>
                    <a:schemeClr val="tx1"/>
                  </a:solidFill>
                  <a:latin typeface="Arial" charset="0"/>
                  <a:ea typeface="바탕" pitchFamily="18" charset="-127"/>
                </a:rPr>
                <a:t>Fridge / Freezer Door Open Alarm : It sends out an alarm sound when it passes over 2 minutes after the door is open. And, when the door remains open, it will keeps alarming every minute.</a:t>
              </a:r>
            </a:p>
            <a:p>
              <a:pPr eaLnBrk="1" hangingPunct="1">
                <a:spcBef>
                  <a:spcPct val="50000"/>
                </a:spcBef>
                <a:buFontTx/>
                <a:buAutoNum type="arabicPeriod"/>
              </a:pPr>
              <a:r>
                <a:rPr lang="en-US" altLang="ko-KR" sz="1200">
                  <a:solidFill>
                    <a:schemeClr val="tx1"/>
                  </a:solidFill>
                  <a:latin typeface="Arial" charset="0"/>
                  <a:ea typeface="바탕" pitchFamily="18" charset="-127"/>
                </a:rPr>
                <a:t>When the door is not closed properly, MICOM recognizes it as Door Open and sends out an alarm sound. </a:t>
              </a:r>
              <a:br>
                <a:rPr lang="en-US" altLang="ko-KR" sz="1200">
                  <a:solidFill>
                    <a:schemeClr val="tx1"/>
                  </a:solidFill>
                  <a:latin typeface="Arial" charset="0"/>
                  <a:ea typeface="바탕" pitchFamily="18" charset="-127"/>
                </a:rPr>
              </a:br>
              <a:r>
                <a:rPr lang="en-US" altLang="ko-KR" sz="1200">
                  <a:solidFill>
                    <a:schemeClr val="tx1"/>
                  </a:solidFill>
                  <a:latin typeface="Arial" charset="0"/>
                  <a:ea typeface="바탕" pitchFamily="18" charset="-127"/>
                </a:rPr>
                <a:t>When it passes over 10 minutes after it recognizes the Door Open, the room lamps will be off. </a:t>
              </a:r>
              <a:br>
                <a:rPr lang="en-US" altLang="ko-KR" sz="1200">
                  <a:solidFill>
                    <a:schemeClr val="tx1"/>
                  </a:solidFill>
                  <a:latin typeface="Arial" charset="0"/>
                  <a:ea typeface="바탕" pitchFamily="18" charset="-127"/>
                </a:rPr>
              </a:br>
              <a:r>
                <a:rPr lang="en-US" altLang="ko-KR" sz="1200">
                  <a:solidFill>
                    <a:schemeClr val="tx1"/>
                  </a:solidFill>
                  <a:latin typeface="Arial" charset="0"/>
                  <a:ea typeface="바탕" pitchFamily="18" charset="-127"/>
                </a:rPr>
                <a:t>At this time, when the Door is completely open, the Lamp will not be on right away, but after a while.</a:t>
              </a:r>
            </a:p>
          </p:txBody>
        </p:sp>
      </p:grpSp>
      <p:sp>
        <p:nvSpPr>
          <p:cNvPr id="40" name="슬라이드 번호 개체 틀 16"/>
          <p:cNvSpPr>
            <a:spLocks noGrp="1"/>
          </p:cNvSpPr>
          <p:nvPr>
            <p:ph type="sldNum" sz="quarter" idx="12"/>
          </p:nvPr>
        </p:nvSpPr>
        <p:spPr>
          <a:xfrm>
            <a:off x="6553200" y="6472238"/>
            <a:ext cx="2133600" cy="265112"/>
          </a:xfrm>
        </p:spPr>
        <p:txBody>
          <a:bodyPr anchor="b"/>
          <a:lstStyle/>
          <a:p>
            <a:pPr>
              <a:defRPr/>
            </a:pPr>
            <a:fld id="{858EA73D-8BFA-4E76-B293-472D6809D475}" type="slidenum">
              <a:rPr lang="en-US" altLang="ko-KR" smtClean="0"/>
              <a:pPr>
                <a:defRPr/>
              </a:pPr>
              <a:t>190</a:t>
            </a:fld>
            <a:endParaRPr lang="en-US" altLang="ko-KR" dirty="0"/>
          </a:p>
        </p:txBody>
      </p:sp>
      <p:sp>
        <p:nvSpPr>
          <p:cNvPr id="42"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151333111"/>
      </p:ext>
    </p:extLst>
  </p:cSld>
  <p:clrMapOvr>
    <a:masterClrMapping/>
  </p:clrMapOvr>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3363" name="Rectangle 3"/>
          <p:cNvSpPr>
            <a:spLocks noChangeArrowheads="1"/>
          </p:cNvSpPr>
          <p:nvPr/>
        </p:nvSpPr>
        <p:spPr bwMode="auto">
          <a:xfrm>
            <a:off x="762000" y="938213"/>
            <a:ext cx="6682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5-2-7. </a:t>
            </a:r>
            <a:r>
              <a:rPr lang="en-US" altLang="ko-KR" sz="1800" dirty="0">
                <a:solidFill>
                  <a:srgbClr val="006699"/>
                </a:solidFill>
                <a:latin typeface="Arial Black" pitchFamily="34" charset="0"/>
              </a:rPr>
              <a:t>When the unit keeps alarming (Buzzer Sound)</a:t>
            </a:r>
          </a:p>
        </p:txBody>
      </p:sp>
      <p:sp>
        <p:nvSpPr>
          <p:cNvPr id="143364" name="Line 13"/>
          <p:cNvSpPr>
            <a:spLocks noChangeShapeType="1"/>
          </p:cNvSpPr>
          <p:nvPr/>
        </p:nvSpPr>
        <p:spPr bwMode="auto">
          <a:xfrm>
            <a:off x="4367213" y="226695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3365" name="AutoShape 14"/>
          <p:cNvSpPr>
            <a:spLocks noChangeArrowheads="1"/>
          </p:cNvSpPr>
          <p:nvPr/>
        </p:nvSpPr>
        <p:spPr bwMode="auto">
          <a:xfrm>
            <a:off x="3074988" y="2552700"/>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3366" name="Rectangle 15"/>
          <p:cNvSpPr>
            <a:spLocks noChangeArrowheads="1"/>
          </p:cNvSpPr>
          <p:nvPr/>
        </p:nvSpPr>
        <p:spPr bwMode="auto">
          <a:xfrm>
            <a:off x="3540125" y="2660650"/>
            <a:ext cx="164941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Door S/W is in good</a:t>
            </a:r>
          </a:p>
          <a:p>
            <a:pPr algn="ctr" eaLnBrk="1" hangingPunct="1">
              <a:lnSpc>
                <a:spcPct val="80000"/>
              </a:lnSpc>
              <a:spcBef>
                <a:spcPct val="20000"/>
              </a:spcBef>
            </a:pPr>
            <a:r>
              <a:rPr lang="en-US" altLang="ko-KR" sz="1200" b="1">
                <a:latin typeface="Arial" charset="0"/>
              </a:rPr>
              <a:t>condition?</a:t>
            </a:r>
          </a:p>
        </p:txBody>
      </p:sp>
      <p:sp>
        <p:nvSpPr>
          <p:cNvPr id="143367" name="Line 16"/>
          <p:cNvSpPr>
            <a:spLocks noChangeShapeType="1"/>
          </p:cNvSpPr>
          <p:nvPr/>
        </p:nvSpPr>
        <p:spPr bwMode="auto">
          <a:xfrm>
            <a:off x="4367213" y="3128963"/>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3368" name="Text Box 20"/>
          <p:cNvSpPr txBox="1">
            <a:spLocks noChangeArrowheads="1"/>
          </p:cNvSpPr>
          <p:nvPr/>
        </p:nvSpPr>
        <p:spPr bwMode="auto">
          <a:xfrm>
            <a:off x="4403725" y="22653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3369" name="Text Box 21"/>
          <p:cNvSpPr txBox="1">
            <a:spLocks noChangeArrowheads="1"/>
          </p:cNvSpPr>
          <p:nvPr/>
        </p:nvSpPr>
        <p:spPr bwMode="auto">
          <a:xfrm>
            <a:off x="4403725" y="3128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3370" name="Line 28"/>
          <p:cNvSpPr>
            <a:spLocks noChangeShapeType="1"/>
          </p:cNvSpPr>
          <p:nvPr/>
        </p:nvSpPr>
        <p:spPr bwMode="auto">
          <a:xfrm>
            <a:off x="5659438" y="28305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3371" name="Text Box 29"/>
          <p:cNvSpPr txBox="1">
            <a:spLocks noChangeArrowheads="1"/>
          </p:cNvSpPr>
          <p:nvPr/>
        </p:nvSpPr>
        <p:spPr bwMode="auto">
          <a:xfrm>
            <a:off x="5486400" y="25955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3372" name="Rectangle 37"/>
          <p:cNvSpPr>
            <a:spLocks noChangeArrowheads="1"/>
          </p:cNvSpPr>
          <p:nvPr/>
        </p:nvSpPr>
        <p:spPr bwMode="auto">
          <a:xfrm>
            <a:off x="6494463" y="2693988"/>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3373" name="Rectangle 38"/>
          <p:cNvSpPr>
            <a:spLocks noChangeArrowheads="1"/>
          </p:cNvSpPr>
          <p:nvPr/>
        </p:nvSpPr>
        <p:spPr bwMode="auto">
          <a:xfrm>
            <a:off x="6505575" y="2714625"/>
            <a:ext cx="23637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Replace Door S/W</a:t>
            </a:r>
            <a:endParaRPr lang="en-US" altLang="ko-KR" sz="1200" b="1">
              <a:latin typeface="Arial" charset="0"/>
            </a:endParaRPr>
          </a:p>
        </p:txBody>
      </p:sp>
      <p:sp>
        <p:nvSpPr>
          <p:cNvPr id="143374" name="Rectangle 59"/>
          <p:cNvSpPr>
            <a:spLocks noChangeArrowheads="1"/>
          </p:cNvSpPr>
          <p:nvPr/>
        </p:nvSpPr>
        <p:spPr bwMode="auto">
          <a:xfrm>
            <a:off x="3173413" y="3451225"/>
            <a:ext cx="2374900" cy="4794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3375" name="Rectangle 60"/>
          <p:cNvSpPr>
            <a:spLocks noChangeArrowheads="1"/>
          </p:cNvSpPr>
          <p:nvPr/>
        </p:nvSpPr>
        <p:spPr bwMode="auto">
          <a:xfrm>
            <a:off x="3184525" y="3500438"/>
            <a:ext cx="236378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cs typeface="Arial" charset="0"/>
              </a:rPr>
              <a:t>Check MAIN PCB and Door S/W</a:t>
            </a:r>
          </a:p>
        </p:txBody>
      </p:sp>
      <p:sp>
        <p:nvSpPr>
          <p:cNvPr id="143376" name="Line 77"/>
          <p:cNvSpPr>
            <a:spLocks noChangeShapeType="1"/>
          </p:cNvSpPr>
          <p:nvPr/>
        </p:nvSpPr>
        <p:spPr bwMode="auto">
          <a:xfrm>
            <a:off x="2790825" y="2841625"/>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44" name="Group 85"/>
          <p:cNvGraphicFramePr>
            <a:graphicFrameLocks noGrp="1"/>
          </p:cNvGraphicFramePr>
          <p:nvPr/>
        </p:nvGraphicFramePr>
        <p:xfrm>
          <a:off x="350838" y="2273300"/>
          <a:ext cx="2454275" cy="620713"/>
        </p:xfrm>
        <a:graphic>
          <a:graphicData uri="http://schemas.openxmlformats.org/drawingml/2006/table">
            <a:tbl>
              <a:tblPr/>
              <a:tblGrid>
                <a:gridCol w="2454275">
                  <a:extLst>
                    <a:ext uri="{9D8B030D-6E8A-4147-A177-3AD203B41FA5}">
                      <a16:colId xmlns:a16="http://schemas.microsoft.com/office/drawing/2014/main" val="20000"/>
                    </a:ext>
                  </a:extLst>
                </a:gridCol>
              </a:tblGrid>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※Note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F-DOOR S/W only applies to models</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for STIWA.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143383" name="Line 154"/>
          <p:cNvSpPr>
            <a:spLocks noChangeShapeType="1"/>
          </p:cNvSpPr>
          <p:nvPr/>
        </p:nvSpPr>
        <p:spPr bwMode="auto">
          <a:xfrm>
            <a:off x="4367213" y="1408113"/>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3384" name="Text Box 155"/>
          <p:cNvSpPr txBox="1">
            <a:spLocks noChangeArrowheads="1"/>
          </p:cNvSpPr>
          <p:nvPr/>
        </p:nvSpPr>
        <p:spPr bwMode="auto">
          <a:xfrm>
            <a:off x="4403725" y="14049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3385" name="AutoShape 156"/>
          <p:cNvSpPr>
            <a:spLocks noChangeArrowheads="1"/>
          </p:cNvSpPr>
          <p:nvPr/>
        </p:nvSpPr>
        <p:spPr bwMode="auto">
          <a:xfrm>
            <a:off x="3074988" y="1709738"/>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3386" name="Rectangle 157"/>
          <p:cNvSpPr>
            <a:spLocks noChangeArrowheads="1"/>
          </p:cNvSpPr>
          <p:nvPr/>
        </p:nvSpPr>
        <p:spPr bwMode="auto">
          <a:xfrm>
            <a:off x="3263246" y="1795463"/>
            <a:ext cx="2206351"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solidFill>
                  <a:schemeClr val="tx1"/>
                </a:solidFill>
                <a:latin typeface="Arial" charset="0"/>
              </a:rPr>
              <a:t>Connector (</a:t>
            </a:r>
            <a:r>
              <a:rPr lang="en-US" altLang="ko-KR" sz="1200" b="1" dirty="0" smtClean="0">
                <a:solidFill>
                  <a:schemeClr val="tx1"/>
                </a:solidFill>
                <a:latin typeface="Arial" charset="0"/>
              </a:rPr>
              <a:t>CN30 or CN1) </a:t>
            </a:r>
            <a:r>
              <a:rPr lang="en-US" altLang="ko-KR" sz="1200" b="1" dirty="0">
                <a:solidFill>
                  <a:schemeClr val="tx1"/>
                </a:solidFill>
                <a:latin typeface="Arial" charset="0"/>
              </a:rPr>
              <a:t>is</a:t>
            </a:r>
          </a:p>
          <a:p>
            <a:pPr algn="ctr" eaLnBrk="1" hangingPunct="1">
              <a:lnSpc>
                <a:spcPct val="80000"/>
              </a:lnSpc>
              <a:spcBef>
                <a:spcPct val="20000"/>
              </a:spcBef>
            </a:pPr>
            <a:r>
              <a:rPr lang="en-US" altLang="ko-KR" sz="1200" b="1" dirty="0">
                <a:solidFill>
                  <a:schemeClr val="tx1"/>
                </a:solidFill>
                <a:latin typeface="Arial" charset="0"/>
              </a:rPr>
              <a:t>inserted properly?</a:t>
            </a:r>
          </a:p>
        </p:txBody>
      </p:sp>
      <p:sp>
        <p:nvSpPr>
          <p:cNvPr id="143387" name="Line 159"/>
          <p:cNvSpPr>
            <a:spLocks noChangeShapeType="1"/>
          </p:cNvSpPr>
          <p:nvPr/>
        </p:nvSpPr>
        <p:spPr bwMode="auto">
          <a:xfrm>
            <a:off x="5659438" y="19970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3388" name="Text Box 161"/>
          <p:cNvSpPr txBox="1">
            <a:spLocks noChangeArrowheads="1"/>
          </p:cNvSpPr>
          <p:nvPr/>
        </p:nvSpPr>
        <p:spPr bwMode="auto">
          <a:xfrm>
            <a:off x="5486400" y="17621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3389" name="Rectangle 183"/>
          <p:cNvSpPr>
            <a:spLocks noChangeArrowheads="1"/>
          </p:cNvSpPr>
          <p:nvPr/>
        </p:nvSpPr>
        <p:spPr bwMode="auto">
          <a:xfrm>
            <a:off x="6494463" y="1844675"/>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3390" name="Rectangle 184"/>
          <p:cNvSpPr>
            <a:spLocks noChangeArrowheads="1"/>
          </p:cNvSpPr>
          <p:nvPr/>
        </p:nvSpPr>
        <p:spPr bwMode="auto">
          <a:xfrm>
            <a:off x="6505575" y="1865313"/>
            <a:ext cx="2363788"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Insert the Connector</a:t>
            </a:r>
            <a:endParaRPr lang="en-US" altLang="ko-KR" sz="1200" b="1">
              <a:latin typeface="Arial" charset="0"/>
            </a:endParaRPr>
          </a:p>
        </p:txBody>
      </p:sp>
      <p:sp>
        <p:nvSpPr>
          <p:cNvPr id="27" name="슬라이드 번호 개체 틀 16"/>
          <p:cNvSpPr>
            <a:spLocks noGrp="1"/>
          </p:cNvSpPr>
          <p:nvPr>
            <p:ph type="sldNum" sz="quarter" idx="12"/>
          </p:nvPr>
        </p:nvSpPr>
        <p:spPr>
          <a:xfrm>
            <a:off x="6553200" y="6472238"/>
            <a:ext cx="2133600" cy="265112"/>
          </a:xfrm>
        </p:spPr>
        <p:txBody>
          <a:bodyPr anchor="b"/>
          <a:lstStyle/>
          <a:p>
            <a:pPr>
              <a:defRPr/>
            </a:pPr>
            <a:fld id="{88D7FE54-5CF3-49D6-97E3-E63AD7246DF5}" type="slidenum">
              <a:rPr lang="en-US" altLang="ko-KR" smtClean="0"/>
              <a:pPr>
                <a:defRPr/>
              </a:pPr>
              <a:t>191</a:t>
            </a:fld>
            <a:endParaRPr lang="en-US" altLang="ko-KR" dirty="0"/>
          </a:p>
        </p:txBody>
      </p:sp>
      <p:sp>
        <p:nvSpPr>
          <p:cNvPr id="2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541347425"/>
      </p:ext>
    </p:extLst>
  </p:cSld>
  <p:clrMapOvr>
    <a:masterClrMapping/>
  </p:clrMapOvr>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4387" name="Rectangle 3"/>
          <p:cNvSpPr>
            <a:spLocks noChangeArrowheads="1"/>
          </p:cNvSpPr>
          <p:nvPr/>
        </p:nvSpPr>
        <p:spPr bwMode="auto">
          <a:xfrm>
            <a:off x="762000" y="938213"/>
            <a:ext cx="6682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5-2-7. </a:t>
            </a:r>
            <a:r>
              <a:rPr lang="en-US" altLang="ko-KR" sz="1800" dirty="0">
                <a:solidFill>
                  <a:srgbClr val="006699"/>
                </a:solidFill>
                <a:latin typeface="Arial Black" pitchFamily="34" charset="0"/>
              </a:rPr>
              <a:t>When the unit keeps alarming (Buzzer Sound)</a:t>
            </a:r>
          </a:p>
        </p:txBody>
      </p:sp>
      <p:sp>
        <p:nvSpPr>
          <p:cNvPr id="144388" name="AutoShape 5"/>
          <p:cNvSpPr>
            <a:spLocks noChangeArrowheads="1"/>
          </p:cNvSpPr>
          <p:nvPr/>
        </p:nvSpPr>
        <p:spPr bwMode="auto">
          <a:xfrm>
            <a:off x="3575050" y="176688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389" name="Text Box 6"/>
          <p:cNvSpPr txBox="1">
            <a:spLocks noChangeArrowheads="1"/>
          </p:cNvSpPr>
          <p:nvPr/>
        </p:nvSpPr>
        <p:spPr bwMode="auto">
          <a:xfrm>
            <a:off x="4065588" y="1811338"/>
            <a:ext cx="5318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4390" name="Line 7"/>
          <p:cNvSpPr>
            <a:spLocks noChangeShapeType="1"/>
          </p:cNvSpPr>
          <p:nvPr/>
        </p:nvSpPr>
        <p:spPr bwMode="auto">
          <a:xfrm>
            <a:off x="4367213" y="213836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4391" name="AutoShape 14"/>
          <p:cNvSpPr>
            <a:spLocks noChangeArrowheads="1"/>
          </p:cNvSpPr>
          <p:nvPr/>
        </p:nvSpPr>
        <p:spPr bwMode="auto">
          <a:xfrm>
            <a:off x="3074988" y="2409825"/>
            <a:ext cx="2584450" cy="8826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392" name="Rectangle 15"/>
          <p:cNvSpPr>
            <a:spLocks noChangeArrowheads="1"/>
          </p:cNvSpPr>
          <p:nvPr/>
        </p:nvSpPr>
        <p:spPr bwMode="auto">
          <a:xfrm>
            <a:off x="3259138" y="2544763"/>
            <a:ext cx="2219325"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unit is not in</a:t>
            </a:r>
          </a:p>
          <a:p>
            <a:pPr algn="ctr" eaLnBrk="1" hangingPunct="1">
              <a:lnSpc>
                <a:spcPct val="80000"/>
              </a:lnSpc>
              <a:spcBef>
                <a:spcPct val="20000"/>
              </a:spcBef>
            </a:pPr>
            <a:r>
              <a:rPr lang="en-US" altLang="ko-KR" sz="1200" b="1" dirty="0">
                <a:latin typeface="Arial" charset="0"/>
              </a:rPr>
              <a:t>Forced Operation or Forced</a:t>
            </a:r>
          </a:p>
          <a:p>
            <a:pPr algn="ctr" eaLnBrk="1" hangingPunct="1">
              <a:lnSpc>
                <a:spcPct val="80000"/>
              </a:lnSpc>
              <a:spcBef>
                <a:spcPct val="20000"/>
              </a:spcBef>
            </a:pPr>
            <a:r>
              <a:rPr lang="en-US" altLang="ko-KR" sz="1200" b="1" dirty="0">
                <a:latin typeface="Arial" charset="0"/>
              </a:rPr>
              <a:t>Defrost mode.</a:t>
            </a:r>
          </a:p>
        </p:txBody>
      </p:sp>
      <p:sp>
        <p:nvSpPr>
          <p:cNvPr id="144393" name="Line 16"/>
          <p:cNvSpPr>
            <a:spLocks noChangeShapeType="1"/>
          </p:cNvSpPr>
          <p:nvPr/>
        </p:nvSpPr>
        <p:spPr bwMode="auto">
          <a:xfrm>
            <a:off x="4367213" y="3306763"/>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4394" name="Line 28"/>
          <p:cNvSpPr>
            <a:spLocks noChangeShapeType="1"/>
          </p:cNvSpPr>
          <p:nvPr/>
        </p:nvSpPr>
        <p:spPr bwMode="auto">
          <a:xfrm>
            <a:off x="5659438" y="28432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4395" name="Rectangle 37"/>
          <p:cNvSpPr>
            <a:spLocks noChangeArrowheads="1"/>
          </p:cNvSpPr>
          <p:nvPr/>
        </p:nvSpPr>
        <p:spPr bwMode="auto">
          <a:xfrm>
            <a:off x="6494463" y="2611438"/>
            <a:ext cx="2374900" cy="4603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396" name="AutoShape 57"/>
          <p:cNvSpPr>
            <a:spLocks noChangeArrowheads="1"/>
          </p:cNvSpPr>
          <p:nvPr/>
        </p:nvSpPr>
        <p:spPr bwMode="auto">
          <a:xfrm>
            <a:off x="3074988" y="3629025"/>
            <a:ext cx="2584450" cy="8826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397" name="Rectangle 58"/>
          <p:cNvSpPr>
            <a:spLocks noChangeArrowheads="1"/>
          </p:cNvSpPr>
          <p:nvPr/>
        </p:nvSpPr>
        <p:spPr bwMode="auto">
          <a:xfrm>
            <a:off x="3271838" y="3779838"/>
            <a:ext cx="2192337"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When the unit is</a:t>
            </a:r>
          </a:p>
          <a:p>
            <a:pPr algn="ctr" eaLnBrk="1" hangingPunct="1">
              <a:lnSpc>
                <a:spcPct val="80000"/>
              </a:lnSpc>
              <a:spcBef>
                <a:spcPct val="20000"/>
              </a:spcBef>
            </a:pPr>
            <a:r>
              <a:rPr lang="en-US" altLang="ko-KR" sz="1200" b="1" dirty="0">
                <a:latin typeface="Arial" charset="0"/>
              </a:rPr>
              <a:t>plugged out and in again, it</a:t>
            </a:r>
          </a:p>
          <a:p>
            <a:pPr algn="ctr" eaLnBrk="1" hangingPunct="1">
              <a:lnSpc>
                <a:spcPct val="80000"/>
              </a:lnSpc>
              <a:spcBef>
                <a:spcPct val="20000"/>
              </a:spcBef>
            </a:pPr>
            <a:r>
              <a:rPr lang="en-US" altLang="ko-KR" sz="1200" b="1" dirty="0">
                <a:latin typeface="Arial" charset="0"/>
              </a:rPr>
              <a:t>keeps beeping?</a:t>
            </a:r>
          </a:p>
        </p:txBody>
      </p:sp>
      <p:sp>
        <p:nvSpPr>
          <p:cNvPr id="144398" name="Line 59"/>
          <p:cNvSpPr>
            <a:spLocks noChangeShapeType="1"/>
          </p:cNvSpPr>
          <p:nvPr/>
        </p:nvSpPr>
        <p:spPr bwMode="auto">
          <a:xfrm>
            <a:off x="4367213" y="4525963"/>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4399" name="Text Box 60"/>
          <p:cNvSpPr txBox="1">
            <a:spLocks noChangeArrowheads="1"/>
          </p:cNvSpPr>
          <p:nvPr/>
        </p:nvSpPr>
        <p:spPr bwMode="auto">
          <a:xfrm>
            <a:off x="4403725" y="45259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4400" name="Line 61"/>
          <p:cNvSpPr>
            <a:spLocks noChangeShapeType="1"/>
          </p:cNvSpPr>
          <p:nvPr/>
        </p:nvSpPr>
        <p:spPr bwMode="auto">
          <a:xfrm>
            <a:off x="5659438" y="40624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4401" name="Text Box 62"/>
          <p:cNvSpPr txBox="1">
            <a:spLocks noChangeArrowheads="1"/>
          </p:cNvSpPr>
          <p:nvPr/>
        </p:nvSpPr>
        <p:spPr bwMode="auto">
          <a:xfrm>
            <a:off x="5486400" y="38274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4402" name="Rectangle 63"/>
          <p:cNvSpPr>
            <a:spLocks noChangeArrowheads="1"/>
          </p:cNvSpPr>
          <p:nvPr/>
        </p:nvSpPr>
        <p:spPr bwMode="auto">
          <a:xfrm>
            <a:off x="6494463" y="3925888"/>
            <a:ext cx="237490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403" name="Rectangle 64"/>
          <p:cNvSpPr>
            <a:spLocks noChangeArrowheads="1"/>
          </p:cNvSpPr>
          <p:nvPr/>
        </p:nvSpPr>
        <p:spPr bwMode="auto">
          <a:xfrm>
            <a:off x="6505575" y="3946525"/>
            <a:ext cx="23637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MAIN PCB is normal</a:t>
            </a:r>
            <a:endParaRPr lang="en-US" altLang="ko-KR" sz="1200" b="1">
              <a:latin typeface="Arial" charset="0"/>
            </a:endParaRPr>
          </a:p>
        </p:txBody>
      </p:sp>
      <p:sp>
        <p:nvSpPr>
          <p:cNvPr id="144404" name="Rectangle 65"/>
          <p:cNvSpPr>
            <a:spLocks noChangeArrowheads="1"/>
          </p:cNvSpPr>
          <p:nvPr/>
        </p:nvSpPr>
        <p:spPr bwMode="auto">
          <a:xfrm>
            <a:off x="3173413" y="4857750"/>
            <a:ext cx="2374900" cy="8032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4405" name="Rectangle 67"/>
          <p:cNvSpPr>
            <a:spLocks noChangeArrowheads="1"/>
          </p:cNvSpPr>
          <p:nvPr/>
        </p:nvSpPr>
        <p:spPr bwMode="auto">
          <a:xfrm>
            <a:off x="3184525" y="4897438"/>
            <a:ext cx="2363788"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cs typeface="Arial" charset="0"/>
              </a:rPr>
              <a:t>Check if there is any foreign</a:t>
            </a:r>
          </a:p>
          <a:p>
            <a:pPr algn="ctr" eaLnBrk="1" hangingPunct="1">
              <a:lnSpc>
                <a:spcPct val="80000"/>
              </a:lnSpc>
              <a:spcBef>
                <a:spcPct val="20000"/>
              </a:spcBef>
            </a:pPr>
            <a:r>
              <a:rPr lang="en-US" altLang="ko-KR" sz="1200" b="1" dirty="0">
                <a:latin typeface="Arial" charset="0"/>
                <a:cs typeface="Arial" charset="0"/>
              </a:rPr>
              <a:t>substance at Test Jumper of MAIN PCB or any part shorted out</a:t>
            </a:r>
          </a:p>
        </p:txBody>
      </p:sp>
      <p:sp>
        <p:nvSpPr>
          <p:cNvPr id="144406" name="Rectangle 68"/>
          <p:cNvSpPr>
            <a:spLocks noChangeArrowheads="1"/>
          </p:cNvSpPr>
          <p:nvPr/>
        </p:nvSpPr>
        <p:spPr bwMode="auto">
          <a:xfrm>
            <a:off x="6353175" y="2651125"/>
            <a:ext cx="2638425"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a:latin typeface="Arial" charset="0"/>
              </a:rPr>
              <a:t>Cancel Forced </a:t>
            </a:r>
            <a:br>
              <a:rPr lang="en-US" altLang="en-US" sz="1200" b="1">
                <a:latin typeface="Arial" charset="0"/>
              </a:rPr>
            </a:br>
            <a:r>
              <a:rPr lang="en-US" altLang="en-US" sz="1200" b="1">
                <a:latin typeface="Arial" charset="0"/>
              </a:rPr>
              <a:t>Operation/Defrost</a:t>
            </a:r>
            <a:endParaRPr lang="en-US" altLang="ko-KR" sz="1200" b="1">
              <a:latin typeface="Arial" charset="0"/>
            </a:endParaRPr>
          </a:p>
        </p:txBody>
      </p:sp>
      <p:sp>
        <p:nvSpPr>
          <p:cNvPr id="144407" name="Text Box 70"/>
          <p:cNvSpPr txBox="1">
            <a:spLocks noChangeArrowheads="1"/>
          </p:cNvSpPr>
          <p:nvPr/>
        </p:nvSpPr>
        <p:spPr bwMode="auto">
          <a:xfrm>
            <a:off x="4286250" y="33035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4408" name="Text Box 72"/>
          <p:cNvSpPr txBox="1">
            <a:spLocks noChangeArrowheads="1"/>
          </p:cNvSpPr>
          <p:nvPr/>
        </p:nvSpPr>
        <p:spPr bwMode="auto">
          <a:xfrm>
            <a:off x="5603875" y="26114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4409" name="Rectangle 12"/>
          <p:cNvSpPr>
            <a:spLocks noChangeArrowheads="1"/>
          </p:cNvSpPr>
          <p:nvPr/>
        </p:nvSpPr>
        <p:spPr bwMode="auto">
          <a:xfrm>
            <a:off x="777875" y="1346200"/>
            <a:ext cx="52133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b="1">
                <a:solidFill>
                  <a:srgbClr val="0070C0"/>
                </a:solidFill>
                <a:latin typeface="Arial" charset="0"/>
                <a:ea typeface="견고딕" pitchFamily="18" charset="-127"/>
              </a:rPr>
              <a:t>② When it keeps 'Beeping'</a:t>
            </a:r>
          </a:p>
        </p:txBody>
      </p:sp>
      <p:sp>
        <p:nvSpPr>
          <p:cNvPr id="27" name="슬라이드 번호 개체 틀 16"/>
          <p:cNvSpPr>
            <a:spLocks noGrp="1"/>
          </p:cNvSpPr>
          <p:nvPr>
            <p:ph type="sldNum" sz="quarter" idx="12"/>
          </p:nvPr>
        </p:nvSpPr>
        <p:spPr>
          <a:xfrm>
            <a:off x="6553200" y="6472238"/>
            <a:ext cx="2133600" cy="265112"/>
          </a:xfrm>
        </p:spPr>
        <p:txBody>
          <a:bodyPr anchor="b"/>
          <a:lstStyle/>
          <a:p>
            <a:pPr>
              <a:defRPr/>
            </a:pPr>
            <a:fld id="{C2C96346-656C-4E6B-BFA9-E1E741422F15}" type="slidenum">
              <a:rPr lang="en-US" altLang="ko-KR" smtClean="0"/>
              <a:pPr>
                <a:defRPr/>
              </a:pPr>
              <a:t>192</a:t>
            </a:fld>
            <a:endParaRPr lang="en-US" altLang="ko-KR" dirty="0"/>
          </a:p>
        </p:txBody>
      </p:sp>
      <p:sp>
        <p:nvSpPr>
          <p:cNvPr id="2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933908333"/>
      </p:ext>
    </p:extLst>
  </p:cSld>
  <p:clrMapOvr>
    <a:masterClrMapping/>
  </p:clrMapOvr>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5411" name="Rectangle 3"/>
          <p:cNvSpPr>
            <a:spLocks noChangeArrowheads="1"/>
          </p:cNvSpPr>
          <p:nvPr/>
        </p:nvSpPr>
        <p:spPr bwMode="auto">
          <a:xfrm>
            <a:off x="762000" y="938213"/>
            <a:ext cx="6682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5-2-7. </a:t>
            </a:r>
            <a:r>
              <a:rPr lang="en-US" altLang="ko-KR" sz="1800" dirty="0">
                <a:solidFill>
                  <a:srgbClr val="006699"/>
                </a:solidFill>
                <a:latin typeface="Arial Black" pitchFamily="34" charset="0"/>
              </a:rPr>
              <a:t>When the unit keeps alarming (Buzzer Sound)</a:t>
            </a:r>
          </a:p>
        </p:txBody>
      </p:sp>
      <p:sp>
        <p:nvSpPr>
          <p:cNvPr id="145412" name="Rectangle 8"/>
          <p:cNvSpPr>
            <a:spLocks noChangeArrowheads="1"/>
          </p:cNvSpPr>
          <p:nvPr/>
        </p:nvSpPr>
        <p:spPr bwMode="auto">
          <a:xfrm>
            <a:off x="827088" y="1643063"/>
            <a:ext cx="8045450"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ts val="1500"/>
              </a:lnSpc>
              <a:spcBef>
                <a:spcPts val="500"/>
              </a:spcBef>
            </a:pPr>
            <a:r>
              <a:rPr lang="en-US" altLang="en-US" sz="1300">
                <a:latin typeface="Arial" charset="0"/>
                <a:ea typeface="돋움체" pitchFamily="49" charset="-127"/>
              </a:rPr>
              <a:t>This model has a buzzer affixed on the MAIN PCB.</a:t>
            </a:r>
            <a:br>
              <a:rPr lang="en-US" altLang="en-US" sz="1300">
                <a:latin typeface="Arial" charset="0"/>
                <a:ea typeface="돋움체" pitchFamily="49" charset="-127"/>
              </a:rPr>
            </a:br>
            <a:r>
              <a:rPr lang="en-US" altLang="en-US" sz="1300">
                <a:latin typeface="Arial" charset="0"/>
                <a:ea typeface="돋움체" pitchFamily="49" charset="-127"/>
              </a:rPr>
              <a:t>If there is no buzzer sound upon button press, Forced Operation or Door Open, disconnect MAIN PCB and</a:t>
            </a:r>
            <a:br>
              <a:rPr lang="en-US" altLang="en-US" sz="1300">
                <a:latin typeface="Arial" charset="0"/>
                <a:ea typeface="돋움체" pitchFamily="49" charset="-127"/>
              </a:rPr>
            </a:br>
            <a:r>
              <a:rPr lang="en-US" altLang="en-US" sz="1300">
                <a:latin typeface="Arial" charset="0"/>
                <a:ea typeface="돋움체" pitchFamily="49" charset="-127"/>
              </a:rPr>
              <a:t>check if the buzzer is damaged or there is any defective soldering.</a:t>
            </a:r>
            <a:br>
              <a:rPr lang="en-US" altLang="en-US" sz="1300">
                <a:latin typeface="Arial" charset="0"/>
                <a:ea typeface="돋움체" pitchFamily="49" charset="-127"/>
              </a:rPr>
            </a:br>
            <a:r>
              <a:rPr lang="en-US" altLang="en-US" sz="1300">
                <a:latin typeface="Arial" charset="0"/>
                <a:ea typeface="돋움체" pitchFamily="49" charset="-127"/>
              </a:rPr>
              <a:t>(If it is not a soldering problem, it is recommended replacing MAIN PCB due to difficulties in repairing)</a:t>
            </a:r>
          </a:p>
          <a:p>
            <a:pPr eaLnBrk="1" hangingPunct="1">
              <a:lnSpc>
                <a:spcPts val="1500"/>
              </a:lnSpc>
              <a:spcBef>
                <a:spcPts val="500"/>
              </a:spcBef>
            </a:pPr>
            <a:r>
              <a:rPr lang="en-US" altLang="en-US" sz="1300">
                <a:latin typeface="Arial" charset="0"/>
                <a:ea typeface="돋움체" pitchFamily="49" charset="-127"/>
              </a:rPr>
              <a:t>※ It may not be able to check when it is a closed built-in environment and there is lots of noise around.</a:t>
            </a:r>
            <a:endParaRPr lang="en-US" altLang="ko-KR" sz="1300">
              <a:latin typeface="Arial" charset="0"/>
              <a:ea typeface="돋움체" pitchFamily="49" charset="-127"/>
            </a:endParaRPr>
          </a:p>
        </p:txBody>
      </p:sp>
      <p:sp>
        <p:nvSpPr>
          <p:cNvPr id="145413" name="Rectangle 12"/>
          <p:cNvSpPr>
            <a:spLocks noChangeArrowheads="1"/>
          </p:cNvSpPr>
          <p:nvPr/>
        </p:nvSpPr>
        <p:spPr bwMode="auto">
          <a:xfrm>
            <a:off x="777875" y="1346200"/>
            <a:ext cx="52133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b="1">
                <a:solidFill>
                  <a:srgbClr val="0070C0"/>
                </a:solidFill>
                <a:latin typeface="Arial" charset="0"/>
                <a:ea typeface="견고딕" pitchFamily="18" charset="-127"/>
              </a:rPr>
              <a:t>③ No Buzzer Sound</a:t>
            </a:r>
          </a:p>
        </p:txBody>
      </p:sp>
      <p:sp>
        <p:nvSpPr>
          <p:cNvPr id="145414" name="Line 45"/>
          <p:cNvSpPr>
            <a:spLocks noChangeShapeType="1"/>
          </p:cNvSpPr>
          <p:nvPr/>
        </p:nvSpPr>
        <p:spPr bwMode="auto">
          <a:xfrm>
            <a:off x="4367213" y="4191000"/>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15" name="AutoShape 46"/>
          <p:cNvSpPr>
            <a:spLocks noChangeArrowheads="1"/>
          </p:cNvSpPr>
          <p:nvPr/>
        </p:nvSpPr>
        <p:spPr bwMode="auto">
          <a:xfrm>
            <a:off x="3074988" y="4418013"/>
            <a:ext cx="2584450" cy="6826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16" name="AutoShape 48"/>
          <p:cNvSpPr>
            <a:spLocks noChangeArrowheads="1"/>
          </p:cNvSpPr>
          <p:nvPr/>
        </p:nvSpPr>
        <p:spPr bwMode="auto">
          <a:xfrm>
            <a:off x="3074988" y="5326063"/>
            <a:ext cx="2584450" cy="93503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17" name="Text Box 51"/>
          <p:cNvSpPr txBox="1">
            <a:spLocks noChangeArrowheads="1"/>
          </p:cNvSpPr>
          <p:nvPr/>
        </p:nvSpPr>
        <p:spPr bwMode="auto">
          <a:xfrm>
            <a:off x="4403725" y="41497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5418" name="Line 55"/>
          <p:cNvSpPr>
            <a:spLocks noChangeShapeType="1"/>
          </p:cNvSpPr>
          <p:nvPr/>
        </p:nvSpPr>
        <p:spPr bwMode="auto">
          <a:xfrm>
            <a:off x="5659438" y="47418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19" name="Text Box 57"/>
          <p:cNvSpPr txBox="1">
            <a:spLocks noChangeArrowheads="1"/>
          </p:cNvSpPr>
          <p:nvPr/>
        </p:nvSpPr>
        <p:spPr bwMode="auto">
          <a:xfrm>
            <a:off x="5486400" y="45069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endParaRPr lang="en-US" altLang="ko-KR" b="1">
              <a:solidFill>
                <a:srgbClr val="0099CC"/>
              </a:solidFill>
              <a:latin typeface="Arial" charset="0"/>
            </a:endParaRPr>
          </a:p>
        </p:txBody>
      </p:sp>
      <p:sp>
        <p:nvSpPr>
          <p:cNvPr id="145420" name="Line 63"/>
          <p:cNvSpPr>
            <a:spLocks noChangeShapeType="1"/>
          </p:cNvSpPr>
          <p:nvPr/>
        </p:nvSpPr>
        <p:spPr bwMode="auto">
          <a:xfrm>
            <a:off x="5741988" y="5699125"/>
            <a:ext cx="75247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21" name="Rectangle 69"/>
          <p:cNvSpPr>
            <a:spLocks noChangeArrowheads="1"/>
          </p:cNvSpPr>
          <p:nvPr/>
        </p:nvSpPr>
        <p:spPr bwMode="auto">
          <a:xfrm>
            <a:off x="3128963" y="4449763"/>
            <a:ext cx="25146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Door Alarm goes off when</a:t>
            </a:r>
          </a:p>
          <a:p>
            <a:pPr algn="ctr" eaLnBrk="1" hangingPunct="1">
              <a:lnSpc>
                <a:spcPct val="80000"/>
              </a:lnSpc>
              <a:spcBef>
                <a:spcPct val="20000"/>
              </a:spcBef>
            </a:pPr>
            <a:r>
              <a:rPr lang="en-US" altLang="ko-KR" sz="1200" b="1" dirty="0">
                <a:latin typeface="Arial" charset="0"/>
              </a:rPr>
              <a:t>any one of Fridge &amp; Freezer doors remains being open over 2 minutes.</a:t>
            </a:r>
          </a:p>
        </p:txBody>
      </p:sp>
      <p:sp>
        <p:nvSpPr>
          <p:cNvPr id="145422" name="Rectangle 73"/>
          <p:cNvSpPr>
            <a:spLocks noChangeArrowheads="1"/>
          </p:cNvSpPr>
          <p:nvPr/>
        </p:nvSpPr>
        <p:spPr bwMode="auto">
          <a:xfrm>
            <a:off x="6494463" y="4564063"/>
            <a:ext cx="2374900"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23" name="Rectangle 74"/>
          <p:cNvSpPr>
            <a:spLocks noChangeArrowheads="1"/>
          </p:cNvSpPr>
          <p:nvPr/>
        </p:nvSpPr>
        <p:spPr bwMode="auto">
          <a:xfrm>
            <a:off x="6505575" y="45847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Normal</a:t>
            </a:r>
            <a:endParaRPr lang="en-US" altLang="ko-KR" sz="1200" b="1">
              <a:latin typeface="Arial" charset="0"/>
            </a:endParaRPr>
          </a:p>
        </p:txBody>
      </p:sp>
      <p:sp>
        <p:nvSpPr>
          <p:cNvPr id="145424" name="AutoShape 46"/>
          <p:cNvSpPr>
            <a:spLocks noChangeArrowheads="1"/>
          </p:cNvSpPr>
          <p:nvPr/>
        </p:nvSpPr>
        <p:spPr bwMode="auto">
          <a:xfrm>
            <a:off x="3074988" y="3370263"/>
            <a:ext cx="2584450" cy="79057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25" name="Line 55"/>
          <p:cNvSpPr>
            <a:spLocks noChangeShapeType="1"/>
          </p:cNvSpPr>
          <p:nvPr/>
        </p:nvSpPr>
        <p:spPr bwMode="auto">
          <a:xfrm>
            <a:off x="5659438" y="37036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26" name="Text Box 57"/>
          <p:cNvSpPr txBox="1">
            <a:spLocks noChangeArrowheads="1"/>
          </p:cNvSpPr>
          <p:nvPr/>
        </p:nvSpPr>
        <p:spPr bwMode="auto">
          <a:xfrm>
            <a:off x="5486400" y="34686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5427" name="Rectangle 69"/>
          <p:cNvSpPr>
            <a:spLocks noChangeArrowheads="1"/>
          </p:cNvSpPr>
          <p:nvPr/>
        </p:nvSpPr>
        <p:spPr bwMode="auto">
          <a:xfrm>
            <a:off x="3162300" y="3481388"/>
            <a:ext cx="240823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a:t>
            </a:r>
            <a:r>
              <a:rPr lang="en-US" altLang="ko-KR" sz="1200" b="1" dirty="0" err="1">
                <a:latin typeface="Arial" charset="0"/>
              </a:rPr>
              <a:t>DingDong</a:t>
            </a:r>
            <a:r>
              <a:rPr lang="en-US" altLang="ko-KR" sz="1200" b="1" dirty="0">
                <a:latin typeface="Arial" charset="0"/>
              </a:rPr>
              <a:t>" sound</a:t>
            </a:r>
          </a:p>
          <a:p>
            <a:pPr algn="ctr" eaLnBrk="1" hangingPunct="1">
              <a:lnSpc>
                <a:spcPct val="80000"/>
              </a:lnSpc>
              <a:spcBef>
                <a:spcPct val="20000"/>
              </a:spcBef>
            </a:pPr>
            <a:r>
              <a:rPr lang="en-US" altLang="ko-KR" sz="1200" b="1" dirty="0">
                <a:latin typeface="Arial" charset="0"/>
              </a:rPr>
              <a:t>goes off when a button on the display panel is pressed.</a:t>
            </a:r>
          </a:p>
        </p:txBody>
      </p:sp>
      <p:sp>
        <p:nvSpPr>
          <p:cNvPr id="145428" name="Line 45"/>
          <p:cNvSpPr>
            <a:spLocks noChangeShapeType="1"/>
          </p:cNvSpPr>
          <p:nvPr/>
        </p:nvSpPr>
        <p:spPr bwMode="auto">
          <a:xfrm>
            <a:off x="4367213" y="51149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29" name="Text Box 51"/>
          <p:cNvSpPr txBox="1">
            <a:spLocks noChangeArrowheads="1"/>
          </p:cNvSpPr>
          <p:nvPr/>
        </p:nvSpPr>
        <p:spPr bwMode="auto">
          <a:xfrm>
            <a:off x="4403725" y="50736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5430" name="Line 45"/>
          <p:cNvSpPr>
            <a:spLocks noChangeShapeType="1"/>
          </p:cNvSpPr>
          <p:nvPr/>
        </p:nvSpPr>
        <p:spPr bwMode="auto">
          <a:xfrm>
            <a:off x="4367213" y="627062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31" name="Line 45"/>
          <p:cNvSpPr>
            <a:spLocks noChangeShapeType="1"/>
          </p:cNvSpPr>
          <p:nvPr/>
        </p:nvSpPr>
        <p:spPr bwMode="auto">
          <a:xfrm>
            <a:off x="4367213" y="3152775"/>
            <a:ext cx="0" cy="215900"/>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5432" name="AutoShape 2"/>
          <p:cNvSpPr>
            <a:spLocks noChangeArrowheads="1"/>
          </p:cNvSpPr>
          <p:nvPr/>
        </p:nvSpPr>
        <p:spPr bwMode="auto">
          <a:xfrm>
            <a:off x="3584575" y="277018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33" name="Text Box 3"/>
          <p:cNvSpPr txBox="1">
            <a:spLocks noChangeArrowheads="1"/>
          </p:cNvSpPr>
          <p:nvPr/>
        </p:nvSpPr>
        <p:spPr bwMode="auto">
          <a:xfrm>
            <a:off x="4076700" y="2814638"/>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5434" name="Rectangle 54"/>
          <p:cNvSpPr>
            <a:spLocks noChangeArrowheads="1"/>
          </p:cNvSpPr>
          <p:nvPr/>
        </p:nvSpPr>
        <p:spPr bwMode="auto">
          <a:xfrm>
            <a:off x="6494463" y="5541963"/>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35" name="Rectangle 56"/>
          <p:cNvSpPr>
            <a:spLocks noChangeArrowheads="1"/>
          </p:cNvSpPr>
          <p:nvPr/>
        </p:nvSpPr>
        <p:spPr bwMode="auto">
          <a:xfrm>
            <a:off x="6505575" y="5562600"/>
            <a:ext cx="2363788"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BUZZER Breakage ----</a:t>
            </a:r>
          </a:p>
          <a:p>
            <a:pPr algn="ctr" eaLnBrk="1" hangingPunct="1">
              <a:spcBef>
                <a:spcPct val="20000"/>
              </a:spcBef>
            </a:pPr>
            <a:r>
              <a:rPr lang="en-US" altLang="en-US" sz="1200" b="1">
                <a:latin typeface="Arial" charset="0"/>
              </a:rPr>
              <a:t>Replacement</a:t>
            </a:r>
            <a:endParaRPr lang="en-US" altLang="ko-KR" sz="1200" b="1">
              <a:latin typeface="Arial" charset="0"/>
            </a:endParaRPr>
          </a:p>
        </p:txBody>
      </p:sp>
      <p:sp>
        <p:nvSpPr>
          <p:cNvPr id="145436" name="Rectangle 49"/>
          <p:cNvSpPr>
            <a:spLocks noChangeArrowheads="1"/>
          </p:cNvSpPr>
          <p:nvPr/>
        </p:nvSpPr>
        <p:spPr bwMode="auto">
          <a:xfrm>
            <a:off x="3459163" y="5578475"/>
            <a:ext cx="17891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Any breakage or kink</a:t>
            </a:r>
          </a:p>
          <a:p>
            <a:pPr algn="ctr" eaLnBrk="1" hangingPunct="1">
              <a:lnSpc>
                <a:spcPct val="80000"/>
              </a:lnSpc>
              <a:spcBef>
                <a:spcPct val="20000"/>
              </a:spcBef>
            </a:pPr>
            <a:r>
              <a:rPr lang="en-US" altLang="ko-KR" sz="1200" b="1" dirty="0">
                <a:latin typeface="Arial" charset="0"/>
              </a:rPr>
              <a:t>in MAIN PCB BUZZER</a:t>
            </a:r>
          </a:p>
        </p:txBody>
      </p:sp>
      <p:sp>
        <p:nvSpPr>
          <p:cNvPr id="145437" name="Rectangle 73"/>
          <p:cNvSpPr>
            <a:spLocks noChangeArrowheads="1"/>
          </p:cNvSpPr>
          <p:nvPr/>
        </p:nvSpPr>
        <p:spPr bwMode="auto">
          <a:xfrm>
            <a:off x="6494463" y="3446463"/>
            <a:ext cx="2374900" cy="50323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5438" name="Rectangle 74"/>
          <p:cNvSpPr>
            <a:spLocks noChangeArrowheads="1"/>
          </p:cNvSpPr>
          <p:nvPr/>
        </p:nvSpPr>
        <p:spPr bwMode="auto">
          <a:xfrm>
            <a:off x="6505575" y="3467100"/>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Check &amp; Replace MAIN PCB BUZZER</a:t>
            </a:r>
            <a:endParaRPr lang="en-US" altLang="ko-KR" sz="1200" b="1">
              <a:latin typeface="Arial" charset="0"/>
            </a:endParaRPr>
          </a:p>
        </p:txBody>
      </p:sp>
      <p:sp>
        <p:nvSpPr>
          <p:cNvPr id="145439" name="Text Box 70"/>
          <p:cNvSpPr txBox="1">
            <a:spLocks noChangeArrowheads="1"/>
          </p:cNvSpPr>
          <p:nvPr/>
        </p:nvSpPr>
        <p:spPr bwMode="auto">
          <a:xfrm>
            <a:off x="4286250" y="62309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5440" name="Text Box 72"/>
          <p:cNvSpPr txBox="1">
            <a:spLocks noChangeArrowheads="1"/>
          </p:cNvSpPr>
          <p:nvPr/>
        </p:nvSpPr>
        <p:spPr bwMode="auto">
          <a:xfrm>
            <a:off x="5603875" y="54721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34" name="슬라이드 번호 개체 틀 16"/>
          <p:cNvSpPr>
            <a:spLocks noGrp="1"/>
          </p:cNvSpPr>
          <p:nvPr>
            <p:ph type="sldNum" sz="quarter" idx="12"/>
          </p:nvPr>
        </p:nvSpPr>
        <p:spPr>
          <a:xfrm>
            <a:off x="6553200" y="6472238"/>
            <a:ext cx="2133600" cy="265112"/>
          </a:xfrm>
        </p:spPr>
        <p:txBody>
          <a:bodyPr anchor="b"/>
          <a:lstStyle/>
          <a:p>
            <a:pPr>
              <a:defRPr/>
            </a:pPr>
            <a:fld id="{4453D8EF-72AF-430F-BC1F-CF44C928D524}" type="slidenum">
              <a:rPr lang="en-US" altLang="ko-KR" smtClean="0"/>
              <a:pPr>
                <a:defRPr/>
              </a:pPr>
              <a:t>193</a:t>
            </a:fld>
            <a:endParaRPr lang="en-US" altLang="ko-KR" dirty="0"/>
          </a:p>
        </p:txBody>
      </p:sp>
      <p:sp>
        <p:nvSpPr>
          <p:cNvPr id="36"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2399015435"/>
      </p:ext>
    </p:extLst>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6435" name="Rectangle 3"/>
          <p:cNvSpPr>
            <a:spLocks noChangeArrowheads="1"/>
          </p:cNvSpPr>
          <p:nvPr/>
        </p:nvSpPr>
        <p:spPr bwMode="auto">
          <a:xfrm>
            <a:off x="762000" y="938213"/>
            <a:ext cx="6682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5-2-7. </a:t>
            </a:r>
            <a:r>
              <a:rPr lang="en-US" altLang="ko-KR" sz="1800" dirty="0">
                <a:solidFill>
                  <a:srgbClr val="006699"/>
                </a:solidFill>
                <a:latin typeface="Arial Black" pitchFamily="34" charset="0"/>
              </a:rPr>
              <a:t>When the unit keeps alarming (Buzzer Sound)</a:t>
            </a:r>
          </a:p>
        </p:txBody>
      </p:sp>
      <p:sp>
        <p:nvSpPr>
          <p:cNvPr id="146436" name="Line 8"/>
          <p:cNvSpPr>
            <a:spLocks noChangeShapeType="1"/>
          </p:cNvSpPr>
          <p:nvPr/>
        </p:nvSpPr>
        <p:spPr bwMode="auto">
          <a:xfrm>
            <a:off x="4367213" y="1500188"/>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6437" name="AutoShape 9"/>
          <p:cNvSpPr>
            <a:spLocks noChangeArrowheads="1"/>
          </p:cNvSpPr>
          <p:nvPr/>
        </p:nvSpPr>
        <p:spPr bwMode="auto">
          <a:xfrm>
            <a:off x="3074988" y="1771650"/>
            <a:ext cx="2584450" cy="8826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6438" name="Rectangle 10"/>
          <p:cNvSpPr>
            <a:spLocks noChangeArrowheads="1"/>
          </p:cNvSpPr>
          <p:nvPr/>
        </p:nvSpPr>
        <p:spPr bwMode="auto">
          <a:xfrm>
            <a:off x="3344863" y="1998663"/>
            <a:ext cx="205581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Solder lead comes off the</a:t>
            </a:r>
          </a:p>
          <a:p>
            <a:pPr algn="ctr" eaLnBrk="1" hangingPunct="1">
              <a:lnSpc>
                <a:spcPct val="80000"/>
              </a:lnSpc>
              <a:spcBef>
                <a:spcPct val="20000"/>
              </a:spcBef>
            </a:pPr>
            <a:r>
              <a:rPr lang="en-US" altLang="ko-KR" sz="1200" b="1">
                <a:latin typeface="Arial" charset="0"/>
              </a:rPr>
              <a:t>BUZZER vibration plate.</a:t>
            </a:r>
          </a:p>
        </p:txBody>
      </p:sp>
      <p:sp>
        <p:nvSpPr>
          <p:cNvPr id="146439" name="Line 11"/>
          <p:cNvSpPr>
            <a:spLocks noChangeShapeType="1"/>
          </p:cNvSpPr>
          <p:nvPr/>
        </p:nvSpPr>
        <p:spPr bwMode="auto">
          <a:xfrm>
            <a:off x="4367213" y="2652713"/>
            <a:ext cx="0" cy="30956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6440" name="Line 12"/>
          <p:cNvSpPr>
            <a:spLocks noChangeShapeType="1"/>
          </p:cNvSpPr>
          <p:nvPr/>
        </p:nvSpPr>
        <p:spPr bwMode="auto">
          <a:xfrm>
            <a:off x="5659438" y="22050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6441" name="Text Box 17"/>
          <p:cNvSpPr txBox="1">
            <a:spLocks noChangeArrowheads="1"/>
          </p:cNvSpPr>
          <p:nvPr/>
        </p:nvSpPr>
        <p:spPr bwMode="auto">
          <a:xfrm>
            <a:off x="4286250" y="26495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6442" name="Text Box 18"/>
          <p:cNvSpPr txBox="1">
            <a:spLocks noChangeArrowheads="1"/>
          </p:cNvSpPr>
          <p:nvPr/>
        </p:nvSpPr>
        <p:spPr bwMode="auto">
          <a:xfrm>
            <a:off x="5603875" y="1973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6443" name="Text Box 25"/>
          <p:cNvSpPr txBox="1">
            <a:spLocks noChangeArrowheads="1"/>
          </p:cNvSpPr>
          <p:nvPr/>
        </p:nvSpPr>
        <p:spPr bwMode="auto">
          <a:xfrm>
            <a:off x="4286250" y="14652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6444" name="Rectangle 28"/>
          <p:cNvSpPr>
            <a:spLocks noChangeArrowheads="1"/>
          </p:cNvSpPr>
          <p:nvPr/>
        </p:nvSpPr>
        <p:spPr bwMode="auto">
          <a:xfrm>
            <a:off x="3173413" y="2978150"/>
            <a:ext cx="2374900" cy="6477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6445" name="Rectangle 29"/>
          <p:cNvSpPr>
            <a:spLocks noChangeArrowheads="1"/>
          </p:cNvSpPr>
          <p:nvPr/>
        </p:nvSpPr>
        <p:spPr bwMode="auto">
          <a:xfrm>
            <a:off x="3184525" y="3008313"/>
            <a:ext cx="2363788"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cs typeface="Arial" charset="0"/>
              </a:rPr>
              <a:t>Check the button pressing force and structural design (Door </a:t>
            </a:r>
            <a:r>
              <a:rPr lang="en-US" altLang="ko-KR" sz="1200" b="1" dirty="0" smtClean="0">
                <a:latin typeface="Arial" charset="0"/>
                <a:cs typeface="Arial" charset="0"/>
              </a:rPr>
              <a:t>Sensing)</a:t>
            </a:r>
            <a:endParaRPr lang="en-US" altLang="ko-KR" sz="1200" b="1" dirty="0">
              <a:latin typeface="Arial" charset="0"/>
              <a:cs typeface="Arial" charset="0"/>
            </a:endParaRPr>
          </a:p>
        </p:txBody>
      </p:sp>
      <p:sp>
        <p:nvSpPr>
          <p:cNvPr id="146446" name="Rectangle 73"/>
          <p:cNvSpPr>
            <a:spLocks noChangeArrowheads="1"/>
          </p:cNvSpPr>
          <p:nvPr/>
        </p:nvSpPr>
        <p:spPr bwMode="auto">
          <a:xfrm>
            <a:off x="6494463" y="2032000"/>
            <a:ext cx="2052637"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6447" name="Rectangle 74"/>
          <p:cNvSpPr>
            <a:spLocks noChangeArrowheads="1"/>
          </p:cNvSpPr>
          <p:nvPr/>
        </p:nvSpPr>
        <p:spPr bwMode="auto">
          <a:xfrm>
            <a:off x="6505575" y="2025650"/>
            <a:ext cx="20351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Replace MAIN PCB</a:t>
            </a:r>
            <a:endParaRPr lang="en-US" altLang="ko-KR" sz="1200" b="1">
              <a:latin typeface="Arial" charset="0"/>
            </a:endParaRP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F3F570F5-1F37-4ADF-A278-8B4E7AFA4B0B}" type="slidenum">
              <a:rPr lang="en-US" altLang="ko-KR" smtClean="0"/>
              <a:pPr>
                <a:defRPr/>
              </a:pPr>
              <a:t>194</a:t>
            </a:fld>
            <a:endParaRPr lang="en-US" altLang="ko-KR" dirty="0"/>
          </a:p>
        </p:txBody>
      </p:sp>
      <p:sp>
        <p:nvSpPr>
          <p:cNvPr id="1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1659939258"/>
      </p:ext>
    </p:extLst>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7459" name="Rectangle 3"/>
          <p:cNvSpPr>
            <a:spLocks noChangeArrowheads="1"/>
          </p:cNvSpPr>
          <p:nvPr/>
        </p:nvSpPr>
        <p:spPr bwMode="auto">
          <a:xfrm>
            <a:off x="762000" y="938213"/>
            <a:ext cx="58586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5-2-8. </a:t>
            </a:r>
            <a:r>
              <a:rPr lang="en-US" altLang="ko-KR" sz="1800" dirty="0">
                <a:solidFill>
                  <a:srgbClr val="006699"/>
                </a:solidFill>
                <a:latin typeface="Arial Black" pitchFamily="34" charset="0"/>
              </a:rPr>
              <a:t>When PANEL PCB operates abnormally</a:t>
            </a:r>
          </a:p>
        </p:txBody>
      </p:sp>
      <p:sp>
        <p:nvSpPr>
          <p:cNvPr id="147460" name="AutoShape 2"/>
          <p:cNvSpPr>
            <a:spLocks noChangeArrowheads="1"/>
          </p:cNvSpPr>
          <p:nvPr/>
        </p:nvSpPr>
        <p:spPr bwMode="auto">
          <a:xfrm>
            <a:off x="3613150" y="156845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61" name="Text Box 3"/>
          <p:cNvSpPr txBox="1">
            <a:spLocks noChangeArrowheads="1"/>
          </p:cNvSpPr>
          <p:nvPr/>
        </p:nvSpPr>
        <p:spPr bwMode="auto">
          <a:xfrm>
            <a:off x="4103688" y="1612900"/>
            <a:ext cx="5318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7462" name="Line 4"/>
          <p:cNvSpPr>
            <a:spLocks noChangeShapeType="1"/>
          </p:cNvSpPr>
          <p:nvPr/>
        </p:nvSpPr>
        <p:spPr bwMode="auto">
          <a:xfrm>
            <a:off x="4367213" y="19399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63" name="AutoShape 5"/>
          <p:cNvSpPr>
            <a:spLocks noChangeArrowheads="1"/>
          </p:cNvSpPr>
          <p:nvPr/>
        </p:nvSpPr>
        <p:spPr bwMode="auto">
          <a:xfrm>
            <a:off x="3074988" y="2192338"/>
            <a:ext cx="2584450" cy="7715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64" name="Rectangle 6"/>
          <p:cNvSpPr>
            <a:spLocks noChangeArrowheads="1"/>
          </p:cNvSpPr>
          <p:nvPr/>
        </p:nvSpPr>
        <p:spPr bwMode="auto">
          <a:xfrm>
            <a:off x="3246438" y="2268538"/>
            <a:ext cx="2268537"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connector on</a:t>
            </a:r>
          </a:p>
          <a:p>
            <a:pPr algn="ctr" eaLnBrk="1" hangingPunct="1">
              <a:lnSpc>
                <a:spcPct val="80000"/>
              </a:lnSpc>
              <a:spcBef>
                <a:spcPct val="20000"/>
              </a:spcBef>
            </a:pPr>
            <a:r>
              <a:rPr lang="en-US" altLang="ko-KR" sz="1200" b="1" dirty="0">
                <a:latin typeface="Arial" charset="0"/>
              </a:rPr>
              <a:t>the Display Panel is inserted</a:t>
            </a:r>
          </a:p>
          <a:p>
            <a:pPr algn="ctr" eaLnBrk="1" hangingPunct="1">
              <a:lnSpc>
                <a:spcPct val="80000"/>
              </a:lnSpc>
              <a:spcBef>
                <a:spcPct val="20000"/>
              </a:spcBef>
            </a:pPr>
            <a:r>
              <a:rPr lang="en-US" altLang="ko-KR" sz="1200" b="1" dirty="0">
                <a:latin typeface="Arial" charset="0"/>
              </a:rPr>
              <a:t>properly.</a:t>
            </a:r>
          </a:p>
        </p:txBody>
      </p:sp>
      <p:sp>
        <p:nvSpPr>
          <p:cNvPr id="147465" name="Line 7"/>
          <p:cNvSpPr>
            <a:spLocks noChangeShapeType="1"/>
          </p:cNvSpPr>
          <p:nvPr/>
        </p:nvSpPr>
        <p:spPr bwMode="auto">
          <a:xfrm>
            <a:off x="4367213" y="297497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66" name="AutoShape 8"/>
          <p:cNvSpPr>
            <a:spLocks noChangeArrowheads="1"/>
          </p:cNvSpPr>
          <p:nvPr/>
        </p:nvSpPr>
        <p:spPr bwMode="auto">
          <a:xfrm>
            <a:off x="3074988" y="3251200"/>
            <a:ext cx="2584450" cy="62388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67" name="Rectangle 9"/>
          <p:cNvSpPr>
            <a:spLocks noChangeArrowheads="1"/>
          </p:cNvSpPr>
          <p:nvPr/>
        </p:nvSpPr>
        <p:spPr bwMode="auto">
          <a:xfrm>
            <a:off x="2990602" y="3343275"/>
            <a:ext cx="2778623" cy="42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dirty="0">
                <a:solidFill>
                  <a:schemeClr val="tx1"/>
                </a:solidFill>
                <a:latin typeface="Arial" charset="0"/>
              </a:rPr>
              <a:t>MAIN PCB Connector</a:t>
            </a:r>
          </a:p>
          <a:p>
            <a:pPr algn="ctr" eaLnBrk="1" hangingPunct="1">
              <a:lnSpc>
                <a:spcPct val="80000"/>
              </a:lnSpc>
              <a:spcBef>
                <a:spcPct val="20000"/>
              </a:spcBef>
            </a:pPr>
            <a:r>
              <a:rPr lang="en-US" altLang="en-US" sz="1200" b="1" dirty="0">
                <a:solidFill>
                  <a:schemeClr val="tx1"/>
                </a:solidFill>
                <a:latin typeface="Arial" charset="0"/>
              </a:rPr>
              <a:t>(</a:t>
            </a:r>
            <a:r>
              <a:rPr lang="en-US" altLang="en-US" sz="1200" b="1" dirty="0" smtClean="0">
                <a:solidFill>
                  <a:schemeClr val="tx1"/>
                </a:solidFill>
                <a:latin typeface="Arial" charset="0"/>
              </a:rPr>
              <a:t>CN50 or CN51) </a:t>
            </a:r>
            <a:r>
              <a:rPr lang="en-US" altLang="en-US" sz="1200" b="1" dirty="0">
                <a:solidFill>
                  <a:schemeClr val="tx1"/>
                </a:solidFill>
                <a:latin typeface="Arial" charset="0"/>
              </a:rPr>
              <a:t>is inserted properly</a:t>
            </a:r>
            <a:endParaRPr lang="en-US" altLang="ko-KR" sz="1200" b="1" dirty="0">
              <a:solidFill>
                <a:schemeClr val="tx1"/>
              </a:solidFill>
              <a:latin typeface="Arial" charset="0"/>
            </a:endParaRPr>
          </a:p>
        </p:txBody>
      </p:sp>
      <p:sp>
        <p:nvSpPr>
          <p:cNvPr id="147468" name="Text Box 11"/>
          <p:cNvSpPr txBox="1">
            <a:spLocks noChangeArrowheads="1"/>
          </p:cNvSpPr>
          <p:nvPr/>
        </p:nvSpPr>
        <p:spPr bwMode="auto">
          <a:xfrm>
            <a:off x="4403725" y="2973388"/>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CC3300"/>
                </a:solidFill>
                <a:latin typeface="Arial" charset="0"/>
              </a:rPr>
              <a:t>YES</a:t>
            </a:r>
          </a:p>
        </p:txBody>
      </p:sp>
      <p:sp>
        <p:nvSpPr>
          <p:cNvPr id="147469" name="Line 12"/>
          <p:cNvSpPr>
            <a:spLocks noChangeShapeType="1"/>
          </p:cNvSpPr>
          <p:nvPr/>
        </p:nvSpPr>
        <p:spPr bwMode="auto">
          <a:xfrm>
            <a:off x="4367213" y="4738688"/>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70" name="Text Box 13"/>
          <p:cNvSpPr txBox="1">
            <a:spLocks noChangeArrowheads="1"/>
          </p:cNvSpPr>
          <p:nvPr/>
        </p:nvSpPr>
        <p:spPr bwMode="auto">
          <a:xfrm>
            <a:off x="4403725" y="4735513"/>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CC3300"/>
                </a:solidFill>
                <a:latin typeface="Arial" charset="0"/>
              </a:rPr>
              <a:t>YES</a:t>
            </a:r>
          </a:p>
        </p:txBody>
      </p:sp>
      <p:sp>
        <p:nvSpPr>
          <p:cNvPr id="147471" name="AutoShape 14"/>
          <p:cNvSpPr>
            <a:spLocks noChangeArrowheads="1"/>
          </p:cNvSpPr>
          <p:nvPr/>
        </p:nvSpPr>
        <p:spPr bwMode="auto">
          <a:xfrm>
            <a:off x="3074988" y="4164013"/>
            <a:ext cx="2584450" cy="5651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72" name="Rectangle 15"/>
          <p:cNvSpPr>
            <a:spLocks noChangeArrowheads="1"/>
          </p:cNvSpPr>
          <p:nvPr/>
        </p:nvSpPr>
        <p:spPr bwMode="auto">
          <a:xfrm>
            <a:off x="3473450" y="4173538"/>
            <a:ext cx="1808163"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en-US" sz="1200" b="1" dirty="0">
                <a:latin typeface="Arial" charset="0"/>
              </a:rPr>
              <a:t>DOOR PANEL PCB</a:t>
            </a:r>
          </a:p>
          <a:p>
            <a:pPr algn="ctr" eaLnBrk="1" hangingPunct="1">
              <a:lnSpc>
                <a:spcPct val="80000"/>
              </a:lnSpc>
              <a:spcBef>
                <a:spcPct val="20000"/>
              </a:spcBef>
            </a:pPr>
            <a:r>
              <a:rPr lang="en-US" altLang="en-US" sz="1200" b="1" dirty="0">
                <a:latin typeface="Arial" charset="0"/>
              </a:rPr>
              <a:t>Connector is inserted </a:t>
            </a:r>
            <a:br>
              <a:rPr lang="en-US" altLang="en-US" sz="1200" b="1" dirty="0">
                <a:latin typeface="Arial" charset="0"/>
              </a:rPr>
            </a:br>
            <a:r>
              <a:rPr lang="en-US" altLang="en-US" sz="1200" b="1" dirty="0">
                <a:latin typeface="Arial" charset="0"/>
              </a:rPr>
              <a:t>properly</a:t>
            </a:r>
            <a:endParaRPr lang="en-US" altLang="ko-KR" sz="1200" b="1" dirty="0">
              <a:latin typeface="Arial" charset="0"/>
            </a:endParaRPr>
          </a:p>
        </p:txBody>
      </p:sp>
      <p:sp>
        <p:nvSpPr>
          <p:cNvPr id="147473" name="Rectangle 16"/>
          <p:cNvSpPr>
            <a:spLocks noChangeArrowheads="1"/>
          </p:cNvSpPr>
          <p:nvPr/>
        </p:nvSpPr>
        <p:spPr bwMode="auto">
          <a:xfrm>
            <a:off x="6494463" y="2298700"/>
            <a:ext cx="2374900" cy="5492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74" name="Line 17"/>
          <p:cNvSpPr>
            <a:spLocks noChangeShapeType="1"/>
          </p:cNvSpPr>
          <p:nvPr/>
        </p:nvSpPr>
        <p:spPr bwMode="auto">
          <a:xfrm>
            <a:off x="5659438" y="25749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75" name="Text Box 19"/>
          <p:cNvSpPr txBox="1">
            <a:spLocks noChangeArrowheads="1"/>
          </p:cNvSpPr>
          <p:nvPr/>
        </p:nvSpPr>
        <p:spPr bwMode="auto">
          <a:xfrm>
            <a:off x="5486400" y="23399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0099CC"/>
                </a:solidFill>
                <a:latin typeface="Arial" charset="0"/>
              </a:rPr>
              <a:t>NO</a:t>
            </a:r>
          </a:p>
        </p:txBody>
      </p:sp>
      <p:sp>
        <p:nvSpPr>
          <p:cNvPr id="147476" name="Line 20"/>
          <p:cNvSpPr>
            <a:spLocks noChangeShapeType="1"/>
          </p:cNvSpPr>
          <p:nvPr/>
        </p:nvSpPr>
        <p:spPr bwMode="auto">
          <a:xfrm>
            <a:off x="4367213" y="389255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77" name="Text Box 21"/>
          <p:cNvSpPr txBox="1">
            <a:spLocks noChangeArrowheads="1"/>
          </p:cNvSpPr>
          <p:nvPr/>
        </p:nvSpPr>
        <p:spPr bwMode="auto">
          <a:xfrm>
            <a:off x="4403725" y="3889375"/>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CC3300"/>
                </a:solidFill>
                <a:latin typeface="Arial" charset="0"/>
              </a:rPr>
              <a:t>YES</a:t>
            </a:r>
          </a:p>
        </p:txBody>
      </p:sp>
      <p:sp>
        <p:nvSpPr>
          <p:cNvPr id="147478" name="AutoShape 22"/>
          <p:cNvSpPr>
            <a:spLocks noChangeArrowheads="1"/>
          </p:cNvSpPr>
          <p:nvPr/>
        </p:nvSpPr>
        <p:spPr bwMode="auto">
          <a:xfrm>
            <a:off x="3074988" y="5003800"/>
            <a:ext cx="2584450" cy="59531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79" name="Rectangle 23"/>
          <p:cNvSpPr>
            <a:spLocks noChangeArrowheads="1"/>
          </p:cNvSpPr>
          <p:nvPr/>
        </p:nvSpPr>
        <p:spPr bwMode="auto">
          <a:xfrm>
            <a:off x="3532188" y="5021263"/>
            <a:ext cx="169386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It lights up when</a:t>
            </a:r>
          </a:p>
          <a:p>
            <a:pPr algn="ctr" eaLnBrk="1" hangingPunct="1">
              <a:lnSpc>
                <a:spcPct val="80000"/>
              </a:lnSpc>
              <a:spcBef>
                <a:spcPct val="20000"/>
              </a:spcBef>
            </a:pPr>
            <a:r>
              <a:rPr lang="en-US" altLang="ko-KR" sz="1200" b="1" dirty="0">
                <a:latin typeface="Arial" charset="0"/>
              </a:rPr>
              <a:t>PANEL-PCB is being</a:t>
            </a:r>
          </a:p>
          <a:p>
            <a:pPr algn="ctr" eaLnBrk="1" hangingPunct="1">
              <a:lnSpc>
                <a:spcPct val="80000"/>
              </a:lnSpc>
              <a:spcBef>
                <a:spcPct val="20000"/>
              </a:spcBef>
            </a:pPr>
            <a:r>
              <a:rPr lang="en-US" altLang="ko-KR" sz="1200" b="1" dirty="0">
                <a:latin typeface="Arial" charset="0"/>
              </a:rPr>
              <a:t>replaced</a:t>
            </a:r>
          </a:p>
        </p:txBody>
      </p:sp>
      <p:sp>
        <p:nvSpPr>
          <p:cNvPr id="147480" name="Line 24"/>
          <p:cNvSpPr>
            <a:spLocks noChangeShapeType="1"/>
          </p:cNvSpPr>
          <p:nvPr/>
        </p:nvSpPr>
        <p:spPr bwMode="auto">
          <a:xfrm>
            <a:off x="4367213" y="5626100"/>
            <a:ext cx="0" cy="2809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81" name="Text Box 25"/>
          <p:cNvSpPr txBox="1">
            <a:spLocks noChangeArrowheads="1"/>
          </p:cNvSpPr>
          <p:nvPr/>
        </p:nvSpPr>
        <p:spPr bwMode="auto">
          <a:xfrm>
            <a:off x="4403725" y="5624513"/>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0099CC"/>
                </a:solidFill>
                <a:latin typeface="Arial" charset="0"/>
              </a:rPr>
              <a:t>NO</a:t>
            </a:r>
          </a:p>
        </p:txBody>
      </p:sp>
      <p:sp>
        <p:nvSpPr>
          <p:cNvPr id="147482" name="Line 27"/>
          <p:cNvSpPr>
            <a:spLocks noChangeShapeType="1"/>
          </p:cNvSpPr>
          <p:nvPr/>
        </p:nvSpPr>
        <p:spPr bwMode="auto">
          <a:xfrm>
            <a:off x="5659438" y="35591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83" name="Text Box 29"/>
          <p:cNvSpPr txBox="1">
            <a:spLocks noChangeArrowheads="1"/>
          </p:cNvSpPr>
          <p:nvPr/>
        </p:nvSpPr>
        <p:spPr bwMode="auto">
          <a:xfrm>
            <a:off x="5486400" y="33242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0099CC"/>
                </a:solidFill>
                <a:latin typeface="Arial" charset="0"/>
              </a:rPr>
              <a:t>NO</a:t>
            </a:r>
          </a:p>
        </p:txBody>
      </p:sp>
      <p:sp>
        <p:nvSpPr>
          <p:cNvPr id="147484" name="Line 31"/>
          <p:cNvSpPr>
            <a:spLocks noChangeShapeType="1"/>
          </p:cNvSpPr>
          <p:nvPr/>
        </p:nvSpPr>
        <p:spPr bwMode="auto">
          <a:xfrm>
            <a:off x="5659438" y="444658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85" name="Text Box 33"/>
          <p:cNvSpPr txBox="1">
            <a:spLocks noChangeArrowheads="1"/>
          </p:cNvSpPr>
          <p:nvPr/>
        </p:nvSpPr>
        <p:spPr bwMode="auto">
          <a:xfrm>
            <a:off x="5486400" y="42116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0099CC"/>
                </a:solidFill>
                <a:latin typeface="Arial" charset="0"/>
              </a:rPr>
              <a:t>NO</a:t>
            </a:r>
          </a:p>
        </p:txBody>
      </p:sp>
      <p:sp>
        <p:nvSpPr>
          <p:cNvPr id="147486" name="Rectangle 34"/>
          <p:cNvSpPr>
            <a:spLocks noChangeArrowheads="1"/>
          </p:cNvSpPr>
          <p:nvPr/>
        </p:nvSpPr>
        <p:spPr bwMode="auto">
          <a:xfrm>
            <a:off x="6494463" y="514032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87" name="Line 35"/>
          <p:cNvSpPr>
            <a:spLocks noChangeShapeType="1"/>
          </p:cNvSpPr>
          <p:nvPr/>
        </p:nvSpPr>
        <p:spPr bwMode="auto">
          <a:xfrm>
            <a:off x="5659438" y="53022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88" name="Rectangle 36"/>
          <p:cNvSpPr>
            <a:spLocks noChangeArrowheads="1"/>
          </p:cNvSpPr>
          <p:nvPr/>
        </p:nvSpPr>
        <p:spPr bwMode="auto">
          <a:xfrm>
            <a:off x="6505575" y="51609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Defective PANEL PCB</a:t>
            </a:r>
          </a:p>
        </p:txBody>
      </p:sp>
      <p:sp>
        <p:nvSpPr>
          <p:cNvPr id="147489" name="Text Box 37"/>
          <p:cNvSpPr txBox="1">
            <a:spLocks noChangeArrowheads="1"/>
          </p:cNvSpPr>
          <p:nvPr/>
        </p:nvSpPr>
        <p:spPr bwMode="auto">
          <a:xfrm>
            <a:off x="5486400" y="5067300"/>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a:solidFill>
                  <a:srgbClr val="CC3300"/>
                </a:solidFill>
                <a:latin typeface="Arial" charset="0"/>
              </a:rPr>
              <a:t>YES</a:t>
            </a:r>
          </a:p>
        </p:txBody>
      </p:sp>
      <p:sp>
        <p:nvSpPr>
          <p:cNvPr id="147490" name="Line 44"/>
          <p:cNvSpPr>
            <a:spLocks noChangeShapeType="1"/>
          </p:cNvSpPr>
          <p:nvPr/>
        </p:nvSpPr>
        <p:spPr bwMode="auto">
          <a:xfrm flipH="1">
            <a:off x="468313" y="4854575"/>
            <a:ext cx="38989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7491" name="Rectangle 45"/>
          <p:cNvSpPr>
            <a:spLocks noChangeArrowheads="1"/>
          </p:cNvSpPr>
          <p:nvPr/>
        </p:nvSpPr>
        <p:spPr bwMode="auto">
          <a:xfrm>
            <a:off x="442913" y="4537075"/>
            <a:ext cx="28448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en-US" sz="1200">
                <a:solidFill>
                  <a:schemeClr val="tx1"/>
                </a:solidFill>
                <a:latin typeface="Arial" charset="0"/>
                <a:ea typeface="굴림체" pitchFamily="49" charset="-127"/>
              </a:rPr>
              <a:t>When PANEL KEY is not selected</a:t>
            </a:r>
            <a:endParaRPr lang="en-US" altLang="ko-KR" sz="1200">
              <a:solidFill>
                <a:schemeClr val="tx1"/>
              </a:solidFill>
              <a:latin typeface="Arial" charset="0"/>
              <a:ea typeface="굴림체" pitchFamily="49" charset="-127"/>
            </a:endParaRPr>
          </a:p>
        </p:txBody>
      </p:sp>
      <p:sp>
        <p:nvSpPr>
          <p:cNvPr id="147492" name="Line 46"/>
          <p:cNvSpPr>
            <a:spLocks noChangeShapeType="1"/>
          </p:cNvSpPr>
          <p:nvPr/>
        </p:nvSpPr>
        <p:spPr bwMode="auto">
          <a:xfrm flipH="1">
            <a:off x="468313" y="4854575"/>
            <a:ext cx="0" cy="14906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47493" name="Rectangle 47"/>
          <p:cNvSpPr>
            <a:spLocks noChangeArrowheads="1"/>
          </p:cNvSpPr>
          <p:nvPr/>
        </p:nvSpPr>
        <p:spPr bwMode="auto">
          <a:xfrm>
            <a:off x="3170238" y="5910263"/>
            <a:ext cx="5002212" cy="62388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94" name="Rectangle 48"/>
          <p:cNvSpPr>
            <a:spLocks noChangeArrowheads="1"/>
          </p:cNvSpPr>
          <p:nvPr/>
        </p:nvSpPr>
        <p:spPr bwMode="auto">
          <a:xfrm>
            <a:off x="3181350" y="5930900"/>
            <a:ext cx="4846638"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80000"/>
              </a:lnSpc>
              <a:spcBef>
                <a:spcPct val="20000"/>
              </a:spcBef>
            </a:pPr>
            <a:r>
              <a:rPr lang="en-US" altLang="ko-KR" sz="1200" b="1">
                <a:latin typeface="Arial" charset="0"/>
              </a:rPr>
              <a:t>① Check Fridge Door Wiring - Short or Open Wire</a:t>
            </a:r>
          </a:p>
          <a:p>
            <a:pPr eaLnBrk="1" hangingPunct="1">
              <a:lnSpc>
                <a:spcPct val="80000"/>
              </a:lnSpc>
              <a:spcBef>
                <a:spcPct val="20000"/>
              </a:spcBef>
            </a:pPr>
            <a:r>
              <a:rPr lang="en-US" altLang="ko-KR" sz="1200" b="1">
                <a:latin typeface="Arial" charset="0"/>
              </a:rPr>
              <a:t>② Check CABI Upper Wiring - Short or Open Wire</a:t>
            </a:r>
          </a:p>
          <a:p>
            <a:pPr eaLnBrk="1" hangingPunct="1">
              <a:lnSpc>
                <a:spcPct val="80000"/>
              </a:lnSpc>
              <a:spcBef>
                <a:spcPct val="20000"/>
              </a:spcBef>
            </a:pPr>
            <a:r>
              <a:rPr lang="en-US" altLang="ko-KR" sz="1200" b="1">
                <a:latin typeface="Arial" charset="0"/>
              </a:rPr>
              <a:t>③ Check Short/Open at MAIN PCB Panel Lamp Circuit</a:t>
            </a:r>
          </a:p>
        </p:txBody>
      </p:sp>
      <p:sp>
        <p:nvSpPr>
          <p:cNvPr id="147495" name="Rectangle 56"/>
          <p:cNvSpPr>
            <a:spLocks noChangeArrowheads="1"/>
          </p:cNvSpPr>
          <p:nvPr/>
        </p:nvSpPr>
        <p:spPr bwMode="auto">
          <a:xfrm>
            <a:off x="6505575" y="231933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Re-insert Connector,</a:t>
            </a:r>
          </a:p>
          <a:p>
            <a:pPr algn="ctr" eaLnBrk="1" hangingPunct="1">
              <a:spcBef>
                <a:spcPct val="20000"/>
              </a:spcBef>
            </a:pPr>
            <a:r>
              <a:rPr lang="en-US" altLang="en-US" sz="1200" b="1">
                <a:latin typeface="Arial" charset="0"/>
              </a:rPr>
              <a:t>Correct the defective contact</a:t>
            </a:r>
            <a:endParaRPr lang="en-US" altLang="ko-KR" sz="1200" b="1">
              <a:latin typeface="Arial" charset="0"/>
            </a:endParaRPr>
          </a:p>
        </p:txBody>
      </p:sp>
      <p:sp>
        <p:nvSpPr>
          <p:cNvPr id="147496" name="Rectangle 57"/>
          <p:cNvSpPr>
            <a:spLocks noChangeArrowheads="1"/>
          </p:cNvSpPr>
          <p:nvPr/>
        </p:nvSpPr>
        <p:spPr bwMode="auto">
          <a:xfrm>
            <a:off x="6494463" y="3308350"/>
            <a:ext cx="2374900" cy="5032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97" name="Rectangle 58"/>
          <p:cNvSpPr>
            <a:spLocks noChangeArrowheads="1"/>
          </p:cNvSpPr>
          <p:nvPr/>
        </p:nvSpPr>
        <p:spPr bwMode="auto">
          <a:xfrm>
            <a:off x="6505575" y="3328988"/>
            <a:ext cx="2366963"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en-US" sz="1200" b="1">
                <a:latin typeface="Arial" charset="0"/>
              </a:rPr>
              <a:t>Re-insert MAIN PCB </a:t>
            </a:r>
            <a:br>
              <a:rPr lang="en-US" altLang="en-US" sz="1200" b="1">
                <a:latin typeface="Arial" charset="0"/>
              </a:rPr>
            </a:br>
            <a:r>
              <a:rPr lang="en-US" altLang="en-US" sz="1200" b="1">
                <a:latin typeface="Arial" charset="0"/>
              </a:rPr>
              <a:t>Connector</a:t>
            </a:r>
            <a:endParaRPr lang="en-US" altLang="ko-KR" sz="1200" b="1">
              <a:latin typeface="Arial" charset="0"/>
            </a:endParaRPr>
          </a:p>
        </p:txBody>
      </p:sp>
      <p:sp>
        <p:nvSpPr>
          <p:cNvPr id="147498" name="Rectangle 61"/>
          <p:cNvSpPr>
            <a:spLocks noChangeArrowheads="1"/>
          </p:cNvSpPr>
          <p:nvPr/>
        </p:nvSpPr>
        <p:spPr bwMode="auto">
          <a:xfrm>
            <a:off x="6494463" y="4184650"/>
            <a:ext cx="2374900" cy="5492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7499" name="Rectangle 62"/>
          <p:cNvSpPr>
            <a:spLocks noChangeArrowheads="1"/>
          </p:cNvSpPr>
          <p:nvPr/>
        </p:nvSpPr>
        <p:spPr bwMode="auto">
          <a:xfrm>
            <a:off x="6505575" y="420528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Re-insert Connector,</a:t>
            </a:r>
          </a:p>
          <a:p>
            <a:pPr algn="ctr" eaLnBrk="1" hangingPunct="1">
              <a:spcBef>
                <a:spcPct val="20000"/>
              </a:spcBef>
            </a:pPr>
            <a:r>
              <a:rPr lang="en-US" altLang="ko-KR" sz="1200" b="1">
                <a:latin typeface="Arial" charset="0"/>
              </a:rPr>
              <a:t>Correct the defective contact</a:t>
            </a:r>
          </a:p>
        </p:txBody>
      </p:sp>
      <p:sp>
        <p:nvSpPr>
          <p:cNvPr id="147500" name="Rectangle 12"/>
          <p:cNvSpPr>
            <a:spLocks noChangeArrowheads="1"/>
          </p:cNvSpPr>
          <p:nvPr/>
        </p:nvSpPr>
        <p:spPr bwMode="auto">
          <a:xfrm>
            <a:off x="777875" y="1279525"/>
            <a:ext cx="52133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b="1">
                <a:solidFill>
                  <a:srgbClr val="0070C0"/>
                </a:solidFill>
                <a:latin typeface="Arial" charset="0"/>
                <a:ea typeface="견고딕" pitchFamily="18" charset="-127"/>
              </a:rPr>
              <a:t>① When PANEL PCB does not light up or partially does</a:t>
            </a:r>
          </a:p>
        </p:txBody>
      </p:sp>
      <p:sp>
        <p:nvSpPr>
          <p:cNvPr id="147501" name="Line 77"/>
          <p:cNvSpPr>
            <a:spLocks noChangeShapeType="1"/>
          </p:cNvSpPr>
          <p:nvPr/>
        </p:nvSpPr>
        <p:spPr bwMode="auto">
          <a:xfrm>
            <a:off x="2790825" y="2576513"/>
            <a:ext cx="284163"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49" name="Group 85"/>
          <p:cNvGraphicFramePr>
            <a:graphicFrameLocks noGrp="1"/>
          </p:cNvGraphicFramePr>
          <p:nvPr/>
        </p:nvGraphicFramePr>
        <p:xfrm>
          <a:off x="350838" y="2263775"/>
          <a:ext cx="2454275" cy="762000"/>
        </p:xfrm>
        <a:graphic>
          <a:graphicData uri="http://schemas.openxmlformats.org/drawingml/2006/table">
            <a:tbl>
              <a:tblPr/>
              <a:tblGrid>
                <a:gridCol w="2454275">
                  <a:extLst>
                    <a:ext uri="{9D8B030D-6E8A-4147-A177-3AD203B41FA5}">
                      <a16:colId xmlns:a16="http://schemas.microsoft.com/office/drawing/2014/main" val="20000"/>
                    </a:ext>
                  </a:extLst>
                </a:gridCol>
              </a:tblGrid>
              <a:tr h="62071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Display </a:t>
                      </a:r>
                      <a:r>
                        <a:rPr kumimoji="1" lang="en-US" altLang="ko-KR" sz="1000" b="0"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Location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1. Internal Type : Top Table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2. External Type : Fridge Door/Top   </a:t>
                      </a:r>
                      <a:b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b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    Hinge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0"/>
                  </a:ext>
                </a:extLst>
              </a:tr>
            </a:tbl>
          </a:graphicData>
        </a:graphic>
      </p:graphicFrame>
      <p:sp>
        <p:nvSpPr>
          <p:cNvPr id="48" name="슬라이드 번호 개체 틀 16"/>
          <p:cNvSpPr>
            <a:spLocks noGrp="1"/>
          </p:cNvSpPr>
          <p:nvPr>
            <p:ph type="sldNum" sz="quarter" idx="12"/>
          </p:nvPr>
        </p:nvSpPr>
        <p:spPr>
          <a:xfrm>
            <a:off x="6553200" y="6472238"/>
            <a:ext cx="2133600" cy="265112"/>
          </a:xfrm>
        </p:spPr>
        <p:txBody>
          <a:bodyPr anchor="b"/>
          <a:lstStyle/>
          <a:p>
            <a:pPr>
              <a:defRPr/>
            </a:pPr>
            <a:fld id="{61DA5600-F95E-43A0-9555-F74049FCC50F}" type="slidenum">
              <a:rPr lang="en-US" altLang="ko-KR" smtClean="0"/>
              <a:pPr>
                <a:defRPr/>
              </a:pPr>
              <a:t>195</a:t>
            </a:fld>
            <a:endParaRPr lang="en-US" altLang="ko-KR" dirty="0"/>
          </a:p>
        </p:txBody>
      </p:sp>
      <p:sp>
        <p:nvSpPr>
          <p:cNvPr id="51"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3426000508"/>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8483" name="Rectangle 3"/>
          <p:cNvSpPr>
            <a:spLocks noChangeArrowheads="1"/>
          </p:cNvSpPr>
          <p:nvPr/>
        </p:nvSpPr>
        <p:spPr bwMode="auto">
          <a:xfrm>
            <a:off x="762000" y="938213"/>
            <a:ext cx="58586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5-2-8. </a:t>
            </a:r>
            <a:r>
              <a:rPr lang="en-US" altLang="ko-KR" sz="1800" dirty="0">
                <a:solidFill>
                  <a:srgbClr val="006699"/>
                </a:solidFill>
                <a:latin typeface="Arial Black" pitchFamily="34" charset="0"/>
              </a:rPr>
              <a:t>When PANEL PCB operates abnormally</a:t>
            </a:r>
          </a:p>
        </p:txBody>
      </p:sp>
      <p:sp>
        <p:nvSpPr>
          <p:cNvPr id="148484" name="Line 2"/>
          <p:cNvSpPr>
            <a:spLocks noChangeShapeType="1"/>
          </p:cNvSpPr>
          <p:nvPr/>
        </p:nvSpPr>
        <p:spPr bwMode="auto">
          <a:xfrm>
            <a:off x="4367213" y="1908175"/>
            <a:ext cx="0" cy="20796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485" name="AutoShape 3"/>
          <p:cNvSpPr>
            <a:spLocks noChangeArrowheads="1"/>
          </p:cNvSpPr>
          <p:nvPr/>
        </p:nvSpPr>
        <p:spPr bwMode="auto">
          <a:xfrm>
            <a:off x="3074988" y="2106613"/>
            <a:ext cx="2584450" cy="593725"/>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486" name="Rectangle 4"/>
          <p:cNvSpPr>
            <a:spLocks noChangeArrowheads="1"/>
          </p:cNvSpPr>
          <p:nvPr/>
        </p:nvSpPr>
        <p:spPr bwMode="auto">
          <a:xfrm>
            <a:off x="3263900" y="2192338"/>
            <a:ext cx="2260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There are no buttons</a:t>
            </a:r>
          </a:p>
          <a:p>
            <a:pPr algn="ctr" eaLnBrk="1" hangingPunct="1">
              <a:lnSpc>
                <a:spcPct val="80000"/>
              </a:lnSpc>
              <a:spcBef>
                <a:spcPct val="20000"/>
              </a:spcBef>
            </a:pPr>
            <a:r>
              <a:rPr lang="en-US" altLang="ko-KR" sz="1200" b="1" dirty="0">
                <a:latin typeface="Arial" charset="0"/>
              </a:rPr>
              <a:t>being pressed continuously.</a:t>
            </a:r>
          </a:p>
        </p:txBody>
      </p:sp>
      <p:sp>
        <p:nvSpPr>
          <p:cNvPr id="148487" name="Line 5"/>
          <p:cNvSpPr>
            <a:spLocks noChangeShapeType="1"/>
          </p:cNvSpPr>
          <p:nvPr/>
        </p:nvSpPr>
        <p:spPr bwMode="auto">
          <a:xfrm>
            <a:off x="4367213" y="271780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488" name="AutoShape 6"/>
          <p:cNvSpPr>
            <a:spLocks noChangeArrowheads="1"/>
          </p:cNvSpPr>
          <p:nvPr/>
        </p:nvSpPr>
        <p:spPr bwMode="auto">
          <a:xfrm>
            <a:off x="3074988" y="3001963"/>
            <a:ext cx="2584450" cy="6524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489" name="Rectangle 7"/>
          <p:cNvSpPr>
            <a:spLocks noChangeArrowheads="1"/>
          </p:cNvSpPr>
          <p:nvPr/>
        </p:nvSpPr>
        <p:spPr bwMode="auto">
          <a:xfrm>
            <a:off x="3371850" y="3109913"/>
            <a:ext cx="19954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The trouble continues</a:t>
            </a:r>
          </a:p>
          <a:p>
            <a:pPr algn="ctr" eaLnBrk="1" hangingPunct="1">
              <a:lnSpc>
                <a:spcPct val="80000"/>
              </a:lnSpc>
              <a:spcBef>
                <a:spcPct val="20000"/>
              </a:spcBef>
            </a:pPr>
            <a:r>
              <a:rPr lang="en-US" altLang="ko-KR" sz="1200" b="1" dirty="0">
                <a:latin typeface="Arial" charset="0"/>
              </a:rPr>
              <a:t>with PCB being removed</a:t>
            </a:r>
          </a:p>
        </p:txBody>
      </p:sp>
      <p:sp>
        <p:nvSpPr>
          <p:cNvPr id="148490" name="Line 8"/>
          <p:cNvSpPr>
            <a:spLocks noChangeShapeType="1"/>
          </p:cNvSpPr>
          <p:nvPr/>
        </p:nvSpPr>
        <p:spPr bwMode="auto">
          <a:xfrm>
            <a:off x="4367213" y="368935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491" name="AutoShape 9"/>
          <p:cNvSpPr>
            <a:spLocks noChangeArrowheads="1"/>
          </p:cNvSpPr>
          <p:nvPr/>
        </p:nvSpPr>
        <p:spPr bwMode="auto">
          <a:xfrm>
            <a:off x="3074988" y="3975100"/>
            <a:ext cx="2584450" cy="76835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492" name="Rectangle 10"/>
          <p:cNvSpPr>
            <a:spLocks noChangeArrowheads="1"/>
          </p:cNvSpPr>
          <p:nvPr/>
        </p:nvSpPr>
        <p:spPr bwMode="auto">
          <a:xfrm>
            <a:off x="3319463" y="4078288"/>
            <a:ext cx="2108200"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dirty="0">
                <a:latin typeface="Arial" charset="0"/>
              </a:rPr>
              <a:t>When PANEL-PCB</a:t>
            </a:r>
          </a:p>
          <a:p>
            <a:pPr algn="ctr" eaLnBrk="1" hangingPunct="1">
              <a:lnSpc>
                <a:spcPct val="80000"/>
              </a:lnSpc>
              <a:spcBef>
                <a:spcPct val="20000"/>
              </a:spcBef>
            </a:pPr>
            <a:r>
              <a:rPr lang="en-US" altLang="ko-KR" sz="1200" b="1" dirty="0">
                <a:latin typeface="Arial" charset="0"/>
              </a:rPr>
              <a:t>is being replaced, it works</a:t>
            </a:r>
          </a:p>
          <a:p>
            <a:pPr algn="ctr" eaLnBrk="1" hangingPunct="1">
              <a:lnSpc>
                <a:spcPct val="80000"/>
              </a:lnSpc>
              <a:spcBef>
                <a:spcPct val="20000"/>
              </a:spcBef>
            </a:pPr>
            <a:r>
              <a:rPr lang="en-US" altLang="ko-KR" sz="1200" b="1" dirty="0">
                <a:latin typeface="Arial" charset="0"/>
              </a:rPr>
              <a:t>normal.</a:t>
            </a:r>
          </a:p>
        </p:txBody>
      </p:sp>
      <p:sp>
        <p:nvSpPr>
          <p:cNvPr id="148493" name="Rectangle 12"/>
          <p:cNvSpPr>
            <a:spLocks noChangeArrowheads="1"/>
          </p:cNvSpPr>
          <p:nvPr/>
        </p:nvSpPr>
        <p:spPr bwMode="auto">
          <a:xfrm>
            <a:off x="777875" y="1343025"/>
            <a:ext cx="408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300" b="1">
                <a:solidFill>
                  <a:srgbClr val="0070C0"/>
                </a:solidFill>
                <a:latin typeface="Arial" charset="0"/>
                <a:ea typeface="견고딕" pitchFamily="18" charset="-127"/>
              </a:rPr>
              <a:t>② When Panel PCB buttons are not working</a:t>
            </a:r>
          </a:p>
        </p:txBody>
      </p:sp>
      <p:sp>
        <p:nvSpPr>
          <p:cNvPr id="148494" name="Rectangle 14"/>
          <p:cNvSpPr>
            <a:spLocks noChangeArrowheads="1"/>
          </p:cNvSpPr>
          <p:nvPr/>
        </p:nvSpPr>
        <p:spPr bwMode="auto">
          <a:xfrm>
            <a:off x="6494463" y="2255838"/>
            <a:ext cx="2374900" cy="5397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495" name="Line 15"/>
          <p:cNvSpPr>
            <a:spLocks noChangeShapeType="1"/>
          </p:cNvSpPr>
          <p:nvPr/>
        </p:nvSpPr>
        <p:spPr bwMode="auto">
          <a:xfrm>
            <a:off x="5659438" y="24177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496" name="Text Box 17"/>
          <p:cNvSpPr txBox="1">
            <a:spLocks noChangeArrowheads="1"/>
          </p:cNvSpPr>
          <p:nvPr/>
        </p:nvSpPr>
        <p:spPr bwMode="auto">
          <a:xfrm>
            <a:off x="5648325" y="406876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8497" name="Text Box 18"/>
          <p:cNvSpPr txBox="1">
            <a:spLocks noChangeArrowheads="1"/>
          </p:cNvSpPr>
          <p:nvPr/>
        </p:nvSpPr>
        <p:spPr bwMode="auto">
          <a:xfrm>
            <a:off x="4403725" y="36877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8498" name="Line 20"/>
          <p:cNvSpPr>
            <a:spLocks noChangeShapeType="1"/>
          </p:cNvSpPr>
          <p:nvPr/>
        </p:nvSpPr>
        <p:spPr bwMode="auto">
          <a:xfrm>
            <a:off x="5659438" y="33353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499" name="Text Box 21"/>
          <p:cNvSpPr txBox="1">
            <a:spLocks noChangeArrowheads="1"/>
          </p:cNvSpPr>
          <p:nvPr/>
        </p:nvSpPr>
        <p:spPr bwMode="auto">
          <a:xfrm>
            <a:off x="5572125" y="2890838"/>
            <a:ext cx="24193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chemeClr val="tx1"/>
                </a:solidFill>
                <a:latin typeface="Arial" charset="0"/>
              </a:rPr>
              <a:t>When being separated, it works</a:t>
            </a:r>
            <a:endParaRPr lang="ko-KR" altLang="en-US" b="1">
              <a:solidFill>
                <a:schemeClr val="tx1"/>
              </a:solidFill>
              <a:latin typeface="Arial" charset="0"/>
            </a:endParaRPr>
          </a:p>
        </p:txBody>
      </p:sp>
      <p:sp>
        <p:nvSpPr>
          <p:cNvPr id="148500" name="Line 22"/>
          <p:cNvSpPr>
            <a:spLocks noChangeShapeType="1"/>
          </p:cNvSpPr>
          <p:nvPr/>
        </p:nvSpPr>
        <p:spPr bwMode="auto">
          <a:xfrm>
            <a:off x="5659438" y="43465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501" name="Text Box 23"/>
          <p:cNvSpPr txBox="1">
            <a:spLocks noChangeArrowheads="1"/>
          </p:cNvSpPr>
          <p:nvPr/>
        </p:nvSpPr>
        <p:spPr bwMode="auto">
          <a:xfrm>
            <a:off x="5572125" y="2068513"/>
            <a:ext cx="21590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b="1">
                <a:solidFill>
                  <a:schemeClr val="tx1"/>
                </a:solidFill>
                <a:latin typeface="Arial" charset="0"/>
              </a:rPr>
              <a:t>Being Pressed</a:t>
            </a:r>
            <a:endParaRPr lang="ko-KR" altLang="en-US" b="1">
              <a:solidFill>
                <a:schemeClr val="tx1"/>
              </a:solidFill>
              <a:latin typeface="Arial" charset="0"/>
            </a:endParaRPr>
          </a:p>
        </p:txBody>
      </p:sp>
      <p:sp>
        <p:nvSpPr>
          <p:cNvPr id="148502" name="Line 30"/>
          <p:cNvSpPr>
            <a:spLocks noChangeShapeType="1"/>
          </p:cNvSpPr>
          <p:nvPr/>
        </p:nvSpPr>
        <p:spPr bwMode="auto">
          <a:xfrm flipH="1">
            <a:off x="468313" y="1193800"/>
            <a:ext cx="0" cy="711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48503" name="Rectangle 31"/>
          <p:cNvSpPr>
            <a:spLocks noChangeArrowheads="1"/>
          </p:cNvSpPr>
          <p:nvPr/>
        </p:nvSpPr>
        <p:spPr bwMode="auto">
          <a:xfrm>
            <a:off x="777875" y="1584325"/>
            <a:ext cx="81978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120000"/>
              </a:lnSpc>
            </a:pPr>
            <a:r>
              <a:rPr lang="en-US" altLang="ko-KR" sz="1200">
                <a:solidFill>
                  <a:schemeClr val="tx1"/>
                </a:solidFill>
                <a:latin typeface="Arial" charset="0"/>
                <a:ea typeface="굴림체" pitchFamily="49" charset="-127"/>
              </a:rPr>
              <a:t>※ When the trouble is being remained after the above,</a:t>
            </a:r>
          </a:p>
        </p:txBody>
      </p:sp>
      <p:sp>
        <p:nvSpPr>
          <p:cNvPr id="148504" name="Line 32"/>
          <p:cNvSpPr>
            <a:spLocks noChangeShapeType="1"/>
          </p:cNvSpPr>
          <p:nvPr/>
        </p:nvSpPr>
        <p:spPr bwMode="auto">
          <a:xfrm flipH="1">
            <a:off x="492125" y="1495425"/>
            <a:ext cx="334963" cy="0"/>
          </a:xfrm>
          <a:prstGeom prst="line">
            <a:avLst/>
          </a:prstGeom>
          <a:noFill/>
          <a:ln w="19050">
            <a:solidFill>
              <a:schemeClr val="tx1"/>
            </a:solidFill>
            <a:round/>
            <a:headEnd/>
            <a:tailEnd type="stealth" w="med" len="me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48505" name="Line 33"/>
          <p:cNvSpPr>
            <a:spLocks noChangeShapeType="1"/>
          </p:cNvSpPr>
          <p:nvPr/>
        </p:nvSpPr>
        <p:spPr bwMode="auto">
          <a:xfrm flipH="1">
            <a:off x="468313" y="1903413"/>
            <a:ext cx="38989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506" name="Line 34"/>
          <p:cNvSpPr>
            <a:spLocks noChangeShapeType="1"/>
          </p:cNvSpPr>
          <p:nvPr/>
        </p:nvSpPr>
        <p:spPr bwMode="auto">
          <a:xfrm>
            <a:off x="4367213" y="4762500"/>
            <a:ext cx="0" cy="2809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8507" name="Text Box 35"/>
          <p:cNvSpPr txBox="1">
            <a:spLocks noChangeArrowheads="1"/>
          </p:cNvSpPr>
          <p:nvPr/>
        </p:nvSpPr>
        <p:spPr bwMode="auto">
          <a:xfrm>
            <a:off x="4403725" y="47609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8508" name="Rectangle 36"/>
          <p:cNvSpPr>
            <a:spLocks noChangeArrowheads="1"/>
          </p:cNvSpPr>
          <p:nvPr/>
        </p:nvSpPr>
        <p:spPr bwMode="auto">
          <a:xfrm>
            <a:off x="3170238" y="5046663"/>
            <a:ext cx="5154612" cy="79216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509" name="Rectangle 40"/>
          <p:cNvSpPr>
            <a:spLocks noChangeArrowheads="1"/>
          </p:cNvSpPr>
          <p:nvPr/>
        </p:nvSpPr>
        <p:spPr bwMode="auto">
          <a:xfrm>
            <a:off x="6494463" y="4127500"/>
            <a:ext cx="2374900" cy="4413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510" name="Rectangle 41"/>
          <p:cNvSpPr>
            <a:spLocks noChangeArrowheads="1"/>
          </p:cNvSpPr>
          <p:nvPr/>
        </p:nvSpPr>
        <p:spPr bwMode="auto">
          <a:xfrm>
            <a:off x="6505575" y="4224338"/>
            <a:ext cx="2363788"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spcBef>
                <a:spcPct val="20000"/>
              </a:spcBef>
            </a:pPr>
            <a:r>
              <a:rPr lang="en-US" altLang="ko-KR" sz="1200" b="1">
                <a:latin typeface="Arial" charset="0"/>
              </a:rPr>
              <a:t>Defective PANEL PCB</a:t>
            </a:r>
            <a:endParaRPr lang="ko-KR" altLang="en-US" sz="1200" b="1">
              <a:latin typeface="Arial" charset="0"/>
            </a:endParaRPr>
          </a:p>
        </p:txBody>
      </p:sp>
      <p:sp>
        <p:nvSpPr>
          <p:cNvPr id="148511" name="Text Box 18"/>
          <p:cNvSpPr txBox="1">
            <a:spLocks noChangeArrowheads="1"/>
          </p:cNvSpPr>
          <p:nvPr/>
        </p:nvSpPr>
        <p:spPr bwMode="auto">
          <a:xfrm>
            <a:off x="4403725" y="27066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8512" name="Rectangle 37"/>
          <p:cNvSpPr>
            <a:spLocks noChangeArrowheads="1"/>
          </p:cNvSpPr>
          <p:nvPr/>
        </p:nvSpPr>
        <p:spPr bwMode="auto">
          <a:xfrm>
            <a:off x="3181350" y="5086350"/>
            <a:ext cx="51990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lnSpc>
                <a:spcPct val="80000"/>
              </a:lnSpc>
              <a:spcBef>
                <a:spcPct val="20000"/>
              </a:spcBef>
            </a:pPr>
            <a:r>
              <a:rPr lang="en-US" altLang="ko-KR" sz="1200" b="1">
                <a:latin typeface="Arial" charset="0"/>
              </a:rPr>
              <a:t>① Check Fridge Door Wire - Short or Open Wire</a:t>
            </a:r>
          </a:p>
          <a:p>
            <a:pPr eaLnBrk="1" hangingPunct="1">
              <a:lnSpc>
                <a:spcPct val="80000"/>
              </a:lnSpc>
              <a:spcBef>
                <a:spcPct val="20000"/>
              </a:spcBef>
            </a:pPr>
            <a:r>
              <a:rPr lang="en-US" altLang="ko-KR" sz="1200" b="1">
                <a:latin typeface="Arial" charset="0"/>
              </a:rPr>
              <a:t>② Check CABI Upper Wiring - Short or Open Wire</a:t>
            </a:r>
          </a:p>
          <a:p>
            <a:pPr eaLnBrk="1" hangingPunct="1">
              <a:lnSpc>
                <a:spcPct val="80000"/>
              </a:lnSpc>
              <a:spcBef>
                <a:spcPct val="20000"/>
              </a:spcBef>
            </a:pPr>
            <a:r>
              <a:rPr lang="en-US" altLang="ko-KR" sz="1200" b="1">
                <a:latin typeface="Arial" charset="0"/>
              </a:rPr>
              <a:t>③ Check Short/Open at MAIN PCB Panel Communication/Power-  </a:t>
            </a:r>
            <a:br>
              <a:rPr lang="en-US" altLang="ko-KR" sz="1200" b="1">
                <a:latin typeface="Arial" charset="0"/>
              </a:rPr>
            </a:br>
            <a:r>
              <a:rPr lang="en-US" altLang="ko-KR" sz="1200" b="1">
                <a:latin typeface="Arial" charset="0"/>
              </a:rPr>
              <a:t>    Supply Circuit</a:t>
            </a:r>
          </a:p>
        </p:txBody>
      </p:sp>
      <p:sp>
        <p:nvSpPr>
          <p:cNvPr id="148513" name="Rectangle 16"/>
          <p:cNvSpPr>
            <a:spLocks noChangeArrowheads="1"/>
          </p:cNvSpPr>
          <p:nvPr/>
        </p:nvSpPr>
        <p:spPr bwMode="auto">
          <a:xfrm>
            <a:off x="6372225" y="2257425"/>
            <a:ext cx="2638425"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ts val="1200"/>
              </a:lnSpc>
              <a:spcBef>
                <a:spcPct val="20000"/>
              </a:spcBef>
            </a:pPr>
            <a:r>
              <a:rPr lang="en-US" altLang="ko-KR" sz="1100" b="1">
                <a:latin typeface="Arial" charset="0"/>
              </a:rPr>
              <a:t>Re-assemble PCB ASS'Y,</a:t>
            </a:r>
          </a:p>
          <a:p>
            <a:pPr algn="ctr" eaLnBrk="1" hangingPunct="1">
              <a:lnSpc>
                <a:spcPts val="1200"/>
              </a:lnSpc>
              <a:spcBef>
                <a:spcPct val="20000"/>
              </a:spcBef>
            </a:pPr>
            <a:r>
              <a:rPr lang="en-US" altLang="ko-KR" sz="1100" b="1">
                <a:latin typeface="Arial" charset="0"/>
              </a:rPr>
              <a:t>Correct any restrictions on the buttons</a:t>
            </a:r>
          </a:p>
        </p:txBody>
      </p:sp>
      <p:sp>
        <p:nvSpPr>
          <p:cNvPr id="148514" name="Rectangle 14"/>
          <p:cNvSpPr>
            <a:spLocks noChangeArrowheads="1"/>
          </p:cNvSpPr>
          <p:nvPr/>
        </p:nvSpPr>
        <p:spPr bwMode="auto">
          <a:xfrm>
            <a:off x="6494463" y="3132138"/>
            <a:ext cx="2374900" cy="57626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8515" name="Rectangle 16"/>
          <p:cNvSpPr>
            <a:spLocks noChangeArrowheads="1"/>
          </p:cNvSpPr>
          <p:nvPr/>
        </p:nvSpPr>
        <p:spPr bwMode="auto">
          <a:xfrm>
            <a:off x="6372225" y="3133725"/>
            <a:ext cx="2638425"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ts val="1200"/>
              </a:lnSpc>
              <a:spcBef>
                <a:spcPct val="20000"/>
              </a:spcBef>
            </a:pPr>
            <a:r>
              <a:rPr lang="en-US" altLang="ko-KR" sz="1100" b="1">
                <a:latin typeface="Arial" charset="0"/>
              </a:rPr>
              <a:t>Re-assemble PCB ASS'Y,</a:t>
            </a:r>
          </a:p>
          <a:p>
            <a:pPr algn="ctr" eaLnBrk="1" hangingPunct="1">
              <a:lnSpc>
                <a:spcPts val="1200"/>
              </a:lnSpc>
              <a:spcBef>
                <a:spcPct val="20000"/>
              </a:spcBef>
            </a:pPr>
            <a:r>
              <a:rPr lang="en-US" altLang="ko-KR" sz="1100" b="1">
                <a:latin typeface="Arial" charset="0"/>
              </a:rPr>
              <a:t>Correct any restrictions on the buttons</a:t>
            </a:r>
          </a:p>
        </p:txBody>
      </p:sp>
      <p:sp>
        <p:nvSpPr>
          <p:cNvPr id="37" name="슬라이드 번호 개체 틀 16"/>
          <p:cNvSpPr>
            <a:spLocks noGrp="1"/>
          </p:cNvSpPr>
          <p:nvPr>
            <p:ph type="sldNum" sz="quarter" idx="12"/>
          </p:nvPr>
        </p:nvSpPr>
        <p:spPr>
          <a:xfrm>
            <a:off x="6553200" y="6472238"/>
            <a:ext cx="2133600" cy="265112"/>
          </a:xfrm>
        </p:spPr>
        <p:txBody>
          <a:bodyPr anchor="b"/>
          <a:lstStyle/>
          <a:p>
            <a:pPr>
              <a:defRPr/>
            </a:pPr>
            <a:fld id="{562503AE-3116-483D-9C6E-EB3548AD75B8}" type="slidenum">
              <a:rPr lang="en-US" altLang="ko-KR" smtClean="0"/>
              <a:pPr>
                <a:defRPr/>
              </a:pPr>
              <a:t>196</a:t>
            </a:fld>
            <a:endParaRPr lang="en-US" altLang="ko-KR" dirty="0"/>
          </a:p>
        </p:txBody>
      </p:sp>
      <p:sp>
        <p:nvSpPr>
          <p:cNvPr id="3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Tree>
    <p:extLst>
      <p:ext uri="{BB962C8B-B14F-4D97-AF65-F5344CB8AC3E}">
        <p14:creationId xmlns:p14="http://schemas.microsoft.com/office/powerpoint/2010/main" val="44164443"/>
      </p:ext>
    </p:extLst>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9507" name="Rectangle 3"/>
          <p:cNvSpPr>
            <a:spLocks noChangeArrowheads="1"/>
          </p:cNvSpPr>
          <p:nvPr/>
        </p:nvSpPr>
        <p:spPr bwMode="auto">
          <a:xfrm>
            <a:off x="762000" y="938213"/>
            <a:ext cx="66497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5-2-9. </a:t>
            </a:r>
            <a:r>
              <a:rPr lang="en-US" altLang="ko-KR" sz="1800" dirty="0">
                <a:solidFill>
                  <a:srgbClr val="006699"/>
                </a:solidFill>
                <a:latin typeface="Arial Black" pitchFamily="34" charset="0"/>
              </a:rPr>
              <a:t>When the Room Lamp (LED) does not light up</a:t>
            </a:r>
          </a:p>
        </p:txBody>
      </p:sp>
      <p:sp>
        <p:nvSpPr>
          <p:cNvPr id="149508" name="Line 30"/>
          <p:cNvSpPr>
            <a:spLocks noChangeShapeType="1"/>
          </p:cNvSpPr>
          <p:nvPr/>
        </p:nvSpPr>
        <p:spPr bwMode="auto">
          <a:xfrm>
            <a:off x="1714500" y="5310188"/>
            <a:ext cx="0" cy="792162"/>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49509" name="Line 33"/>
          <p:cNvSpPr>
            <a:spLocks noChangeShapeType="1"/>
          </p:cNvSpPr>
          <p:nvPr/>
        </p:nvSpPr>
        <p:spPr bwMode="auto">
          <a:xfrm flipH="1" flipV="1">
            <a:off x="1714500" y="6103938"/>
            <a:ext cx="265271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0" name="AutoShape 4"/>
          <p:cNvSpPr>
            <a:spLocks noChangeArrowheads="1"/>
          </p:cNvSpPr>
          <p:nvPr/>
        </p:nvSpPr>
        <p:spPr bwMode="auto">
          <a:xfrm>
            <a:off x="3613150" y="178593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11" name="Text Box 5"/>
          <p:cNvSpPr txBox="1">
            <a:spLocks noChangeArrowheads="1"/>
          </p:cNvSpPr>
          <p:nvPr/>
        </p:nvSpPr>
        <p:spPr bwMode="auto">
          <a:xfrm>
            <a:off x="4105275" y="1830388"/>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9512" name="Line 6"/>
          <p:cNvSpPr>
            <a:spLocks noChangeShapeType="1"/>
          </p:cNvSpPr>
          <p:nvPr/>
        </p:nvSpPr>
        <p:spPr bwMode="auto">
          <a:xfrm>
            <a:off x="4367213" y="21574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3" name="AutoShape 7"/>
          <p:cNvSpPr>
            <a:spLocks noChangeArrowheads="1"/>
          </p:cNvSpPr>
          <p:nvPr/>
        </p:nvSpPr>
        <p:spPr bwMode="auto">
          <a:xfrm>
            <a:off x="3074988" y="2409825"/>
            <a:ext cx="2584450" cy="72548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14" name="Rectangle 8"/>
          <p:cNvSpPr>
            <a:spLocks noChangeArrowheads="1"/>
          </p:cNvSpPr>
          <p:nvPr/>
        </p:nvSpPr>
        <p:spPr bwMode="auto">
          <a:xfrm>
            <a:off x="3524250" y="2587625"/>
            <a:ext cx="1697038"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a:latin typeface="Arial" charset="0"/>
              </a:rPr>
              <a:t>DOOR S/W works</a:t>
            </a:r>
          </a:p>
          <a:p>
            <a:pPr algn="ctr" eaLnBrk="1" hangingPunct="1">
              <a:lnSpc>
                <a:spcPct val="70000"/>
              </a:lnSpc>
              <a:spcBef>
                <a:spcPct val="20000"/>
              </a:spcBef>
            </a:pPr>
            <a:r>
              <a:rPr lang="en-US" altLang="en-US" sz="1200" b="1">
                <a:latin typeface="Arial" charset="0"/>
              </a:rPr>
              <a:t>normal (Open/Close)</a:t>
            </a:r>
          </a:p>
        </p:txBody>
      </p:sp>
      <p:sp>
        <p:nvSpPr>
          <p:cNvPr id="149515" name="Line 17"/>
          <p:cNvSpPr>
            <a:spLocks noChangeShapeType="1"/>
          </p:cNvSpPr>
          <p:nvPr/>
        </p:nvSpPr>
        <p:spPr bwMode="auto">
          <a:xfrm>
            <a:off x="5659438" y="27797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6" name="Text Box 18"/>
          <p:cNvSpPr txBox="1">
            <a:spLocks noChangeArrowheads="1"/>
          </p:cNvSpPr>
          <p:nvPr/>
        </p:nvSpPr>
        <p:spPr bwMode="auto">
          <a:xfrm>
            <a:off x="5486400" y="25542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17" name="Line 49"/>
          <p:cNvSpPr>
            <a:spLocks noChangeShapeType="1"/>
          </p:cNvSpPr>
          <p:nvPr/>
        </p:nvSpPr>
        <p:spPr bwMode="auto">
          <a:xfrm flipH="1">
            <a:off x="2741613" y="276860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8" name="Line 53"/>
          <p:cNvSpPr>
            <a:spLocks noChangeShapeType="1"/>
          </p:cNvSpPr>
          <p:nvPr/>
        </p:nvSpPr>
        <p:spPr bwMode="auto">
          <a:xfrm>
            <a:off x="4367213" y="313690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9" name="Text Box 54"/>
          <p:cNvSpPr txBox="1">
            <a:spLocks noChangeArrowheads="1"/>
          </p:cNvSpPr>
          <p:nvPr/>
        </p:nvSpPr>
        <p:spPr bwMode="auto">
          <a:xfrm>
            <a:off x="4403725" y="31353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graphicFrame>
        <p:nvGraphicFramePr>
          <p:cNvPr id="17" name="Group 118"/>
          <p:cNvGraphicFramePr>
            <a:graphicFrameLocks noGrp="1"/>
          </p:cNvGraphicFramePr>
          <p:nvPr>
            <p:extLst/>
          </p:nvPr>
        </p:nvGraphicFramePr>
        <p:xfrm>
          <a:off x="625475" y="1982788"/>
          <a:ext cx="2182813" cy="1122360"/>
        </p:xfrm>
        <a:graphic>
          <a:graphicData uri="http://schemas.openxmlformats.org/drawingml/2006/table">
            <a:tbl>
              <a:tblPr/>
              <a:tblGrid>
                <a:gridCol w="622300">
                  <a:extLst>
                    <a:ext uri="{9D8B030D-6E8A-4147-A177-3AD203B41FA5}">
                      <a16:colId xmlns:a16="http://schemas.microsoft.com/office/drawing/2014/main" val="20000"/>
                    </a:ext>
                  </a:extLst>
                </a:gridCol>
                <a:gridCol w="1560513">
                  <a:extLst>
                    <a:ext uri="{9D8B030D-6E8A-4147-A177-3AD203B41FA5}">
                      <a16:colId xmlns:a16="http://schemas.microsoft.com/office/drawing/2014/main" val="20001"/>
                    </a:ext>
                  </a:extLst>
                </a:gridCol>
              </a:tblGrid>
              <a:tr h="224472">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Door &amp; MICOM State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472">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Door</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MICOM(#1)</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72">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Top</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47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Close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2447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Open</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5V(High)</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9538" name="AutoShape 147"/>
          <p:cNvSpPr>
            <a:spLocks noChangeArrowheads="1"/>
          </p:cNvSpPr>
          <p:nvPr/>
        </p:nvSpPr>
        <p:spPr bwMode="auto">
          <a:xfrm>
            <a:off x="3074988" y="34194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39" name="Rectangle 148"/>
          <p:cNvSpPr>
            <a:spLocks noChangeArrowheads="1"/>
          </p:cNvSpPr>
          <p:nvPr/>
        </p:nvSpPr>
        <p:spPr bwMode="auto">
          <a:xfrm>
            <a:off x="3388207" y="3517900"/>
            <a:ext cx="1970710"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smtClean="0">
                <a:solidFill>
                  <a:schemeClr val="tx1"/>
                </a:solidFill>
                <a:latin typeface="Arial" charset="0"/>
                <a:ea typeface="바탕" pitchFamily="18" charset="-127"/>
              </a:rPr>
              <a:t>MIC01 </a:t>
            </a:r>
            <a:r>
              <a:rPr lang="en-US" altLang="ko-KR" sz="1200" b="1" dirty="0">
                <a:solidFill>
                  <a:schemeClr val="tx1"/>
                </a:solidFill>
                <a:latin typeface="Arial" charset="0"/>
                <a:ea typeface="바탕" pitchFamily="18" charset="-127"/>
              </a:rPr>
              <a:t>MICOM </a:t>
            </a:r>
            <a:r>
              <a:rPr lang="en-US" altLang="ko-KR" sz="1200" b="1" dirty="0" smtClean="0">
                <a:solidFill>
                  <a:schemeClr val="tx1"/>
                </a:solidFill>
                <a:latin typeface="Arial" charset="0"/>
                <a:ea typeface="바탕" pitchFamily="18" charset="-127"/>
              </a:rPr>
              <a:t>#1 </a:t>
            </a:r>
            <a:r>
              <a:rPr lang="en-US" altLang="ko-KR" sz="1200" b="1" dirty="0">
                <a:solidFill>
                  <a:schemeClr val="tx1"/>
                </a:solidFill>
                <a:latin typeface="Arial" charset="0"/>
                <a:ea typeface="바탕" pitchFamily="18" charset="-127"/>
              </a:rPr>
              <a:t>Output</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is normal</a:t>
            </a:r>
          </a:p>
        </p:txBody>
      </p:sp>
      <p:sp>
        <p:nvSpPr>
          <p:cNvPr id="149540" name="Line 149"/>
          <p:cNvSpPr>
            <a:spLocks noChangeShapeType="1"/>
          </p:cNvSpPr>
          <p:nvPr/>
        </p:nvSpPr>
        <p:spPr bwMode="auto">
          <a:xfrm>
            <a:off x="5659438" y="37036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1" name="Text Box 150"/>
          <p:cNvSpPr txBox="1">
            <a:spLocks noChangeArrowheads="1"/>
          </p:cNvSpPr>
          <p:nvPr/>
        </p:nvSpPr>
        <p:spPr bwMode="auto">
          <a:xfrm>
            <a:off x="5486400" y="34782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42" name="Line 153"/>
          <p:cNvSpPr>
            <a:spLocks noChangeShapeType="1"/>
          </p:cNvSpPr>
          <p:nvPr/>
        </p:nvSpPr>
        <p:spPr bwMode="auto">
          <a:xfrm>
            <a:off x="4367213" y="39941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3" name="Text Box 154"/>
          <p:cNvSpPr txBox="1">
            <a:spLocks noChangeArrowheads="1"/>
          </p:cNvSpPr>
          <p:nvPr/>
        </p:nvSpPr>
        <p:spPr bwMode="auto">
          <a:xfrm>
            <a:off x="4403725" y="39735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44" name="Rectangle 177"/>
          <p:cNvSpPr>
            <a:spLocks noChangeArrowheads="1"/>
          </p:cNvSpPr>
          <p:nvPr/>
        </p:nvSpPr>
        <p:spPr bwMode="auto">
          <a:xfrm>
            <a:off x="6494463" y="2587625"/>
            <a:ext cx="2374900" cy="36036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45" name="Rectangle 178"/>
          <p:cNvSpPr>
            <a:spLocks noChangeArrowheads="1"/>
          </p:cNvSpPr>
          <p:nvPr/>
        </p:nvSpPr>
        <p:spPr bwMode="auto">
          <a:xfrm>
            <a:off x="6505575" y="2608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&amp; Replace DOOR S/W</a:t>
            </a:r>
          </a:p>
        </p:txBody>
      </p:sp>
      <p:sp>
        <p:nvSpPr>
          <p:cNvPr id="149546" name="AutoShape 147"/>
          <p:cNvSpPr>
            <a:spLocks noChangeArrowheads="1"/>
          </p:cNvSpPr>
          <p:nvPr/>
        </p:nvSpPr>
        <p:spPr bwMode="auto">
          <a:xfrm>
            <a:off x="3074988" y="4229100"/>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47" name="Rectangle 148"/>
          <p:cNvSpPr>
            <a:spLocks noChangeArrowheads="1"/>
          </p:cNvSpPr>
          <p:nvPr/>
        </p:nvSpPr>
        <p:spPr bwMode="auto">
          <a:xfrm>
            <a:off x="3498850" y="4265613"/>
            <a:ext cx="1738313"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Output at Pin</a:t>
            </a:r>
          </a:p>
          <a:p>
            <a:pPr algn="ctr" eaLnBrk="1" hangingPunct="1">
              <a:lnSpc>
                <a:spcPct val="70000"/>
              </a:lnSpc>
              <a:spcBef>
                <a:spcPct val="20000"/>
              </a:spcBef>
            </a:pPr>
            <a:r>
              <a:rPr lang="en-US" altLang="ko-KR" sz="1200" b="1" dirty="0" smtClean="0">
                <a:solidFill>
                  <a:schemeClr val="tx1"/>
                </a:solidFill>
                <a:latin typeface="Arial" charset="0"/>
                <a:ea typeface="바탕" pitchFamily="18" charset="-127"/>
              </a:rPr>
              <a:t>#1 (CN1) </a:t>
            </a:r>
            <a:r>
              <a:rPr lang="en-US" altLang="ko-KR" sz="1200" b="1" dirty="0">
                <a:solidFill>
                  <a:schemeClr val="tx1"/>
                </a:solidFill>
                <a:latin typeface="Arial" charset="0"/>
                <a:ea typeface="바탕" pitchFamily="18" charset="-127"/>
              </a:rPr>
              <a:t>is</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normal</a:t>
            </a:r>
          </a:p>
        </p:txBody>
      </p:sp>
      <p:sp>
        <p:nvSpPr>
          <p:cNvPr id="149548" name="Line 149"/>
          <p:cNvSpPr>
            <a:spLocks noChangeShapeType="1"/>
          </p:cNvSpPr>
          <p:nvPr/>
        </p:nvSpPr>
        <p:spPr bwMode="auto">
          <a:xfrm>
            <a:off x="5659438" y="45132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9" name="Text Box 150"/>
          <p:cNvSpPr txBox="1">
            <a:spLocks noChangeArrowheads="1"/>
          </p:cNvSpPr>
          <p:nvPr/>
        </p:nvSpPr>
        <p:spPr bwMode="auto">
          <a:xfrm>
            <a:off x="5486400" y="4287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50" name="Line 153"/>
          <p:cNvSpPr>
            <a:spLocks noChangeShapeType="1"/>
          </p:cNvSpPr>
          <p:nvPr/>
        </p:nvSpPr>
        <p:spPr bwMode="auto">
          <a:xfrm>
            <a:off x="4367213" y="4803775"/>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1" name="Text Box 154"/>
          <p:cNvSpPr txBox="1">
            <a:spLocks noChangeArrowheads="1"/>
          </p:cNvSpPr>
          <p:nvPr/>
        </p:nvSpPr>
        <p:spPr bwMode="auto">
          <a:xfrm>
            <a:off x="4403725" y="47736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52" name="AutoShape 147"/>
          <p:cNvSpPr>
            <a:spLocks noChangeArrowheads="1"/>
          </p:cNvSpPr>
          <p:nvPr/>
        </p:nvSpPr>
        <p:spPr bwMode="auto">
          <a:xfrm>
            <a:off x="3074988" y="50196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53" name="Rectangle 148"/>
          <p:cNvSpPr>
            <a:spLocks noChangeArrowheads="1"/>
          </p:cNvSpPr>
          <p:nvPr/>
        </p:nvSpPr>
        <p:spPr bwMode="auto">
          <a:xfrm>
            <a:off x="3221541" y="5033963"/>
            <a:ext cx="2294517" cy="556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Output at the</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MAIN PCB Connector</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a:t>
            </a:r>
            <a:r>
              <a:rPr lang="en-US" altLang="ko-KR" sz="1200" b="1" dirty="0" smtClean="0">
                <a:solidFill>
                  <a:schemeClr val="tx1"/>
                </a:solidFill>
                <a:latin typeface="Arial" charset="0"/>
                <a:ea typeface="바탕" pitchFamily="18" charset="-127"/>
              </a:rPr>
              <a:t>CN1 #28) </a:t>
            </a:r>
            <a:r>
              <a:rPr lang="en-US" altLang="ko-KR" sz="1200" b="1" dirty="0">
                <a:solidFill>
                  <a:schemeClr val="tx1"/>
                </a:solidFill>
                <a:latin typeface="Arial" charset="0"/>
                <a:ea typeface="바탕" pitchFamily="18" charset="-127"/>
              </a:rPr>
              <a:t>is normal (10~12V)</a:t>
            </a:r>
          </a:p>
        </p:txBody>
      </p:sp>
      <p:sp>
        <p:nvSpPr>
          <p:cNvPr id="149554" name="Line 149"/>
          <p:cNvSpPr>
            <a:spLocks noChangeShapeType="1"/>
          </p:cNvSpPr>
          <p:nvPr/>
        </p:nvSpPr>
        <p:spPr bwMode="auto">
          <a:xfrm>
            <a:off x="5659438" y="5303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5" name="Text Box 150"/>
          <p:cNvSpPr txBox="1">
            <a:spLocks noChangeArrowheads="1"/>
          </p:cNvSpPr>
          <p:nvPr/>
        </p:nvSpPr>
        <p:spPr bwMode="auto">
          <a:xfrm>
            <a:off x="5486400" y="50784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56" name="Line 153"/>
          <p:cNvSpPr>
            <a:spLocks noChangeShapeType="1"/>
          </p:cNvSpPr>
          <p:nvPr/>
        </p:nvSpPr>
        <p:spPr bwMode="auto">
          <a:xfrm>
            <a:off x="4367213" y="55943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7" name="Text Box 154"/>
          <p:cNvSpPr txBox="1">
            <a:spLocks noChangeArrowheads="1"/>
          </p:cNvSpPr>
          <p:nvPr/>
        </p:nvSpPr>
        <p:spPr bwMode="auto">
          <a:xfrm>
            <a:off x="4403725" y="5564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58" name="Rectangle 177"/>
          <p:cNvSpPr>
            <a:spLocks noChangeArrowheads="1"/>
          </p:cNvSpPr>
          <p:nvPr/>
        </p:nvSpPr>
        <p:spPr bwMode="auto">
          <a:xfrm>
            <a:off x="6494463" y="5054600"/>
            <a:ext cx="2374900" cy="5032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59" name="Rectangle 178"/>
          <p:cNvSpPr>
            <a:spLocks noChangeArrowheads="1"/>
          </p:cNvSpPr>
          <p:nvPr/>
        </p:nvSpPr>
        <p:spPr bwMode="auto">
          <a:xfrm>
            <a:off x="6505575" y="507523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Check Connector Terminal /</a:t>
            </a:r>
          </a:p>
          <a:p>
            <a:pPr algn="ctr" eaLnBrk="1" hangingPunct="1">
              <a:spcBef>
                <a:spcPct val="20000"/>
              </a:spcBef>
            </a:pPr>
            <a:r>
              <a:rPr lang="en-US" altLang="ko-KR" sz="1200" b="1" dirty="0">
                <a:latin typeface="Arial" charset="0"/>
              </a:rPr>
              <a:t>Replace PCB</a:t>
            </a:r>
          </a:p>
        </p:txBody>
      </p:sp>
      <p:sp>
        <p:nvSpPr>
          <p:cNvPr id="149560" name="AutoShape 147"/>
          <p:cNvSpPr>
            <a:spLocks noChangeArrowheads="1"/>
          </p:cNvSpPr>
          <p:nvPr/>
        </p:nvSpPr>
        <p:spPr bwMode="auto">
          <a:xfrm>
            <a:off x="3074988" y="58197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61" name="Rectangle 148"/>
          <p:cNvSpPr>
            <a:spLocks noChangeArrowheads="1"/>
          </p:cNvSpPr>
          <p:nvPr/>
        </p:nvSpPr>
        <p:spPr bwMode="auto">
          <a:xfrm>
            <a:off x="3571875" y="5921375"/>
            <a:ext cx="1611313"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The LED Lamp is</a:t>
            </a:r>
          </a:p>
          <a:p>
            <a:pPr algn="ctr" eaLnBrk="1" hangingPunct="1">
              <a:lnSpc>
                <a:spcPct val="70000"/>
              </a:lnSpc>
              <a:spcBef>
                <a:spcPct val="20000"/>
              </a:spcBef>
            </a:pPr>
            <a:r>
              <a:rPr lang="en-US" altLang="ko-KR" sz="1200" b="1">
                <a:solidFill>
                  <a:schemeClr val="tx1"/>
                </a:solidFill>
                <a:latin typeface="Arial" charset="0"/>
                <a:ea typeface="바탕" pitchFamily="18" charset="-127"/>
              </a:rPr>
              <a:t>connected properly</a:t>
            </a:r>
          </a:p>
        </p:txBody>
      </p:sp>
      <p:sp>
        <p:nvSpPr>
          <p:cNvPr id="149562" name="Line 149"/>
          <p:cNvSpPr>
            <a:spLocks noChangeShapeType="1"/>
          </p:cNvSpPr>
          <p:nvPr/>
        </p:nvSpPr>
        <p:spPr bwMode="auto">
          <a:xfrm>
            <a:off x="5659438" y="61039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63" name="Text Box 150"/>
          <p:cNvSpPr txBox="1">
            <a:spLocks noChangeArrowheads="1"/>
          </p:cNvSpPr>
          <p:nvPr/>
        </p:nvSpPr>
        <p:spPr bwMode="auto">
          <a:xfrm>
            <a:off x="5486400" y="58785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64" name="Line 153"/>
          <p:cNvSpPr>
            <a:spLocks noChangeShapeType="1"/>
          </p:cNvSpPr>
          <p:nvPr/>
        </p:nvSpPr>
        <p:spPr bwMode="auto">
          <a:xfrm>
            <a:off x="4367213" y="63944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65" name="Rectangle 177"/>
          <p:cNvSpPr>
            <a:spLocks noChangeArrowheads="1"/>
          </p:cNvSpPr>
          <p:nvPr/>
        </p:nvSpPr>
        <p:spPr bwMode="auto">
          <a:xfrm>
            <a:off x="6494463" y="5953125"/>
            <a:ext cx="2374900"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66" name="Rectangle 178"/>
          <p:cNvSpPr>
            <a:spLocks noChangeArrowheads="1"/>
          </p:cNvSpPr>
          <p:nvPr/>
        </p:nvSpPr>
        <p:spPr bwMode="auto">
          <a:xfrm>
            <a:off x="6505575" y="5973763"/>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Connector Terminal</a:t>
            </a:r>
          </a:p>
        </p:txBody>
      </p:sp>
      <p:sp>
        <p:nvSpPr>
          <p:cNvPr id="149567" name="Line 49"/>
          <p:cNvSpPr>
            <a:spLocks noChangeShapeType="1"/>
          </p:cNvSpPr>
          <p:nvPr/>
        </p:nvSpPr>
        <p:spPr bwMode="auto">
          <a:xfrm flipH="1">
            <a:off x="2741613" y="370205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1" name="Group 118"/>
          <p:cNvGraphicFramePr>
            <a:graphicFrameLocks noGrp="1"/>
          </p:cNvGraphicFramePr>
          <p:nvPr>
            <p:extLst/>
          </p:nvPr>
        </p:nvGraphicFramePr>
        <p:xfrm>
          <a:off x="625475" y="3173413"/>
          <a:ext cx="2182813" cy="1122360"/>
        </p:xfrm>
        <a:graphic>
          <a:graphicData uri="http://schemas.openxmlformats.org/drawingml/2006/table">
            <a:tbl>
              <a:tblPr/>
              <a:tblGrid>
                <a:gridCol w="1008063">
                  <a:extLst>
                    <a:ext uri="{9D8B030D-6E8A-4147-A177-3AD203B41FA5}">
                      <a16:colId xmlns:a16="http://schemas.microsoft.com/office/drawing/2014/main" val="20000"/>
                    </a:ext>
                  </a:extLst>
                </a:gridCol>
                <a:gridCol w="1174750">
                  <a:extLst>
                    <a:ext uri="{9D8B030D-6E8A-4147-A177-3AD203B41FA5}">
                      <a16:colId xmlns:a16="http://schemas.microsoft.com/office/drawing/2014/main" val="20001"/>
                    </a:ext>
                  </a:extLst>
                </a:gridCol>
              </a:tblGrid>
              <a:tr h="224472">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smtClean="0">
                          <a:ln>
                            <a:noFill/>
                          </a:ln>
                          <a:solidFill>
                            <a:schemeClr val="bg1"/>
                          </a:solidFill>
                          <a:effectLst/>
                          <a:latin typeface="Arial" charset="0"/>
                          <a:ea typeface="굴림" charset="-127"/>
                        </a:rPr>
                        <a:t>MICOM State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448944">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err="1" smtClean="0">
                          <a:ln>
                            <a:noFill/>
                          </a:ln>
                          <a:solidFill>
                            <a:schemeClr val="tx1"/>
                          </a:solidFill>
                          <a:effectLst/>
                          <a:latin typeface="Arial" charset="0"/>
                          <a:ea typeface="굴림" charset="-127"/>
                        </a:rPr>
                        <a:t>Micom</a:t>
                      </a:r>
                      <a:endParaRPr kumimoji="1" lang="en-US" altLang="ko-KR" sz="1000" b="0" i="0" u="none" strike="noStrike" cap="none" normalizeH="0" baseline="0" dirty="0" smtClean="0">
                        <a:ln>
                          <a:noFill/>
                        </a:ln>
                        <a:solidFill>
                          <a:schemeClr val="tx1"/>
                        </a:solidFill>
                        <a:effectLst/>
                        <a:latin typeface="Arial" charset="0"/>
                        <a:ea typeface="굴림" charset="-127"/>
                      </a:endParaRP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#1</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72">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Close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0V(Low)</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24472">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Open</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5V(High)</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9586" name="Rectangle 34"/>
          <p:cNvSpPr>
            <a:spLocks noChangeArrowheads="1"/>
          </p:cNvSpPr>
          <p:nvPr/>
        </p:nvSpPr>
        <p:spPr bwMode="auto">
          <a:xfrm>
            <a:off x="6494463" y="35480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87" name="Rectangle 36"/>
          <p:cNvSpPr>
            <a:spLocks noChangeArrowheads="1"/>
          </p:cNvSpPr>
          <p:nvPr/>
        </p:nvSpPr>
        <p:spPr bwMode="auto">
          <a:xfrm>
            <a:off x="6505575" y="35687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Replace / Repair PCB</a:t>
            </a:r>
          </a:p>
        </p:txBody>
      </p:sp>
      <p:sp>
        <p:nvSpPr>
          <p:cNvPr id="149588" name="Rectangle 34"/>
          <p:cNvSpPr>
            <a:spLocks noChangeArrowheads="1"/>
          </p:cNvSpPr>
          <p:nvPr/>
        </p:nvSpPr>
        <p:spPr bwMode="auto">
          <a:xfrm>
            <a:off x="6494463" y="4357688"/>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89" name="Rectangle 36"/>
          <p:cNvSpPr>
            <a:spLocks noChangeArrowheads="1"/>
          </p:cNvSpPr>
          <p:nvPr/>
        </p:nvSpPr>
        <p:spPr bwMode="auto">
          <a:xfrm>
            <a:off x="6505575" y="43783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Replace PCB</a:t>
            </a:r>
          </a:p>
        </p:txBody>
      </p:sp>
      <p:sp>
        <p:nvSpPr>
          <p:cNvPr id="149590" name="Line 49"/>
          <p:cNvSpPr>
            <a:spLocks noChangeShapeType="1"/>
          </p:cNvSpPr>
          <p:nvPr/>
        </p:nvSpPr>
        <p:spPr bwMode="auto">
          <a:xfrm flipH="1">
            <a:off x="2741613" y="452120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7" name="Group 118"/>
          <p:cNvGraphicFramePr>
            <a:graphicFrameLocks noGrp="1"/>
          </p:cNvGraphicFramePr>
          <p:nvPr>
            <p:extLst/>
          </p:nvPr>
        </p:nvGraphicFramePr>
        <p:xfrm>
          <a:off x="625475" y="4362450"/>
          <a:ext cx="2182813" cy="897000"/>
        </p:xfrm>
        <a:graphic>
          <a:graphicData uri="http://schemas.openxmlformats.org/drawingml/2006/table">
            <a:tbl>
              <a:tblPr/>
              <a:tblGrid>
                <a:gridCol w="727604">
                  <a:extLst>
                    <a:ext uri="{9D8B030D-6E8A-4147-A177-3AD203B41FA5}">
                      <a16:colId xmlns:a16="http://schemas.microsoft.com/office/drawing/2014/main" val="20000"/>
                    </a:ext>
                  </a:extLst>
                </a:gridCol>
                <a:gridCol w="1455209">
                  <a:extLst>
                    <a:ext uri="{9D8B030D-6E8A-4147-A177-3AD203B41FA5}">
                      <a16:colId xmlns:a16="http://schemas.microsoft.com/office/drawing/2014/main" val="20001"/>
                    </a:ext>
                  </a:extLst>
                </a:gridCol>
              </a:tblGrid>
              <a:tr h="224235">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Connector Terminal</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Connector</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CN1 1 Pin</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5V(High)</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10~12V(High)</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49607" name="Text Box 154"/>
          <p:cNvSpPr txBox="1">
            <a:spLocks noChangeArrowheads="1"/>
          </p:cNvSpPr>
          <p:nvPr/>
        </p:nvSpPr>
        <p:spPr bwMode="auto">
          <a:xfrm>
            <a:off x="4403725" y="63579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56" name="슬라이드 번호 개체 틀 16"/>
          <p:cNvSpPr>
            <a:spLocks noGrp="1"/>
          </p:cNvSpPr>
          <p:nvPr>
            <p:ph type="sldNum" sz="quarter" idx="12"/>
          </p:nvPr>
        </p:nvSpPr>
        <p:spPr>
          <a:xfrm>
            <a:off x="6553200" y="6472238"/>
            <a:ext cx="2133600" cy="265112"/>
          </a:xfrm>
        </p:spPr>
        <p:txBody>
          <a:bodyPr anchor="b"/>
          <a:lstStyle/>
          <a:p>
            <a:pPr>
              <a:defRPr/>
            </a:pPr>
            <a:fld id="{C71103D8-670B-4EE3-AE16-C9B82E5BAA0C}" type="slidenum">
              <a:rPr lang="en-US" altLang="ko-KR" smtClean="0"/>
              <a:pPr>
                <a:defRPr/>
              </a:pPr>
              <a:t>197</a:t>
            </a:fld>
            <a:endParaRPr lang="en-US" altLang="ko-KR" dirty="0"/>
          </a:p>
        </p:txBody>
      </p:sp>
      <p:sp>
        <p:nvSpPr>
          <p:cNvPr id="58" name="Rectangle 3"/>
          <p:cNvSpPr>
            <a:spLocks noChangeArrowheads="1"/>
          </p:cNvSpPr>
          <p:nvPr/>
        </p:nvSpPr>
        <p:spPr bwMode="auto">
          <a:xfrm>
            <a:off x="6216506" y="1197411"/>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548999509"/>
      </p:ext>
    </p:extLst>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0531" name="Rectangle 3"/>
          <p:cNvSpPr>
            <a:spLocks noChangeArrowheads="1"/>
          </p:cNvSpPr>
          <p:nvPr/>
        </p:nvSpPr>
        <p:spPr bwMode="auto">
          <a:xfrm>
            <a:off x="762000" y="938213"/>
            <a:ext cx="66497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5-2-9. </a:t>
            </a:r>
            <a:r>
              <a:rPr lang="en-US" altLang="ko-KR" sz="1800" dirty="0">
                <a:solidFill>
                  <a:srgbClr val="006699"/>
                </a:solidFill>
                <a:latin typeface="Arial Black" pitchFamily="34" charset="0"/>
              </a:rPr>
              <a:t>When the Room Lamp (LED) does not light up</a:t>
            </a:r>
          </a:p>
        </p:txBody>
      </p:sp>
      <p:sp>
        <p:nvSpPr>
          <p:cNvPr id="150532" name="Line 53"/>
          <p:cNvSpPr>
            <a:spLocks noChangeShapeType="1"/>
          </p:cNvSpPr>
          <p:nvPr/>
        </p:nvSpPr>
        <p:spPr bwMode="auto">
          <a:xfrm>
            <a:off x="4367213" y="135572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3" name="AutoShape 147"/>
          <p:cNvSpPr>
            <a:spLocks noChangeArrowheads="1"/>
          </p:cNvSpPr>
          <p:nvPr/>
        </p:nvSpPr>
        <p:spPr bwMode="auto">
          <a:xfrm>
            <a:off x="3074988" y="1643063"/>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34" name="Rectangle 148"/>
          <p:cNvSpPr>
            <a:spLocks noChangeArrowheads="1"/>
          </p:cNvSpPr>
          <p:nvPr/>
        </p:nvSpPr>
        <p:spPr bwMode="auto">
          <a:xfrm>
            <a:off x="3543300" y="1835150"/>
            <a:ext cx="1654175"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The LED Lamp is ok</a:t>
            </a:r>
          </a:p>
        </p:txBody>
      </p:sp>
      <p:sp>
        <p:nvSpPr>
          <p:cNvPr id="150535" name="Line 149"/>
          <p:cNvSpPr>
            <a:spLocks noChangeShapeType="1"/>
          </p:cNvSpPr>
          <p:nvPr/>
        </p:nvSpPr>
        <p:spPr bwMode="auto">
          <a:xfrm>
            <a:off x="5659438" y="19272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6" name="Line 153"/>
          <p:cNvSpPr>
            <a:spLocks noChangeShapeType="1"/>
          </p:cNvSpPr>
          <p:nvPr/>
        </p:nvSpPr>
        <p:spPr bwMode="auto">
          <a:xfrm>
            <a:off x="4367213" y="22352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7" name="Rectangle 34"/>
          <p:cNvSpPr>
            <a:spLocks noChangeArrowheads="1"/>
          </p:cNvSpPr>
          <p:nvPr/>
        </p:nvSpPr>
        <p:spPr bwMode="auto">
          <a:xfrm>
            <a:off x="6494463" y="17716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38" name="Rectangle 36"/>
          <p:cNvSpPr>
            <a:spLocks noChangeArrowheads="1"/>
          </p:cNvSpPr>
          <p:nvPr/>
        </p:nvSpPr>
        <p:spPr bwMode="auto">
          <a:xfrm>
            <a:off x="6505575" y="17922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LED LAMP</a:t>
            </a:r>
          </a:p>
        </p:txBody>
      </p:sp>
      <p:sp>
        <p:nvSpPr>
          <p:cNvPr id="150539" name="Rectangle 59"/>
          <p:cNvSpPr>
            <a:spLocks noChangeArrowheads="1"/>
          </p:cNvSpPr>
          <p:nvPr/>
        </p:nvSpPr>
        <p:spPr bwMode="auto">
          <a:xfrm>
            <a:off x="3170238" y="2497138"/>
            <a:ext cx="2374900" cy="25241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40" name="Rectangle 60"/>
          <p:cNvSpPr>
            <a:spLocks noChangeArrowheads="1"/>
          </p:cNvSpPr>
          <p:nvPr/>
        </p:nvSpPr>
        <p:spPr bwMode="auto">
          <a:xfrm>
            <a:off x="3181350" y="2489200"/>
            <a:ext cx="2363788"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a:latin typeface="Arial" charset="0"/>
              </a:rPr>
              <a:t>Normal</a:t>
            </a:r>
          </a:p>
        </p:txBody>
      </p:sp>
      <p:sp>
        <p:nvSpPr>
          <p:cNvPr id="150541" name="Text Box 150"/>
          <p:cNvSpPr txBox="1">
            <a:spLocks noChangeArrowheads="1"/>
          </p:cNvSpPr>
          <p:nvPr/>
        </p:nvSpPr>
        <p:spPr bwMode="auto">
          <a:xfrm>
            <a:off x="5486400" y="16764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0542" name="Text Box 154"/>
          <p:cNvSpPr txBox="1">
            <a:spLocks noChangeArrowheads="1"/>
          </p:cNvSpPr>
          <p:nvPr/>
        </p:nvSpPr>
        <p:spPr bwMode="auto">
          <a:xfrm>
            <a:off x="4403725" y="21717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0543" name="Text Box 154"/>
          <p:cNvSpPr txBox="1">
            <a:spLocks noChangeArrowheads="1"/>
          </p:cNvSpPr>
          <p:nvPr/>
        </p:nvSpPr>
        <p:spPr bwMode="auto">
          <a:xfrm>
            <a:off x="4403725" y="1338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497333BA-D225-4FA9-BC0A-9DD9BF235CFB}" type="slidenum">
              <a:rPr lang="en-US" altLang="ko-KR" smtClean="0"/>
              <a:pPr>
                <a:defRPr/>
              </a:pPr>
              <a:t>198</a:t>
            </a:fld>
            <a:endParaRPr lang="en-US" altLang="ko-KR" dirty="0"/>
          </a:p>
        </p:txBody>
      </p:sp>
      <p:sp>
        <p:nvSpPr>
          <p:cNvPr id="18" name="Rectangle 3"/>
          <p:cNvSpPr>
            <a:spLocks noChangeArrowheads="1"/>
          </p:cNvSpPr>
          <p:nvPr/>
        </p:nvSpPr>
        <p:spPr bwMode="auto">
          <a:xfrm>
            <a:off x="6216506" y="1197411"/>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667681134"/>
      </p:ext>
    </p:extLst>
  </p:cSld>
  <p:clrMapOvr>
    <a:masterClrMapping/>
  </p:clrMapOvr>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49507" name="Rectangle 3"/>
          <p:cNvSpPr>
            <a:spLocks noChangeArrowheads="1"/>
          </p:cNvSpPr>
          <p:nvPr/>
        </p:nvSpPr>
        <p:spPr bwMode="auto">
          <a:xfrm>
            <a:off x="762000" y="938213"/>
            <a:ext cx="66497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5-2-9. </a:t>
            </a:r>
            <a:r>
              <a:rPr lang="en-US" altLang="ko-KR" sz="1800" dirty="0">
                <a:solidFill>
                  <a:srgbClr val="006699"/>
                </a:solidFill>
                <a:latin typeface="Arial Black" pitchFamily="34" charset="0"/>
              </a:rPr>
              <a:t>When the Room Lamp (LED) does not light up</a:t>
            </a:r>
          </a:p>
        </p:txBody>
      </p:sp>
      <p:sp>
        <p:nvSpPr>
          <p:cNvPr id="149508" name="Line 30"/>
          <p:cNvSpPr>
            <a:spLocks noChangeShapeType="1"/>
          </p:cNvSpPr>
          <p:nvPr/>
        </p:nvSpPr>
        <p:spPr bwMode="auto">
          <a:xfrm>
            <a:off x="1714500" y="5310188"/>
            <a:ext cx="0" cy="792162"/>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spAutoFit/>
          </a:bodyPr>
          <a:lstStyle/>
          <a:p>
            <a:endParaRPr lang="ko-KR" altLang="en-US"/>
          </a:p>
        </p:txBody>
      </p:sp>
      <p:sp>
        <p:nvSpPr>
          <p:cNvPr id="149509" name="Line 33"/>
          <p:cNvSpPr>
            <a:spLocks noChangeShapeType="1"/>
          </p:cNvSpPr>
          <p:nvPr/>
        </p:nvSpPr>
        <p:spPr bwMode="auto">
          <a:xfrm flipH="1" flipV="1">
            <a:off x="1714500" y="6103938"/>
            <a:ext cx="265271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0" name="AutoShape 4"/>
          <p:cNvSpPr>
            <a:spLocks noChangeArrowheads="1"/>
          </p:cNvSpPr>
          <p:nvPr/>
        </p:nvSpPr>
        <p:spPr bwMode="auto">
          <a:xfrm>
            <a:off x="3613150" y="1785938"/>
            <a:ext cx="1584325" cy="360362"/>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11" name="Text Box 5"/>
          <p:cNvSpPr txBox="1">
            <a:spLocks noChangeArrowheads="1"/>
          </p:cNvSpPr>
          <p:nvPr/>
        </p:nvSpPr>
        <p:spPr bwMode="auto">
          <a:xfrm>
            <a:off x="4105275" y="1830388"/>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49512" name="Line 6"/>
          <p:cNvSpPr>
            <a:spLocks noChangeShapeType="1"/>
          </p:cNvSpPr>
          <p:nvPr/>
        </p:nvSpPr>
        <p:spPr bwMode="auto">
          <a:xfrm>
            <a:off x="4367213" y="2157413"/>
            <a:ext cx="0" cy="252412"/>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3" name="AutoShape 7"/>
          <p:cNvSpPr>
            <a:spLocks noChangeArrowheads="1"/>
          </p:cNvSpPr>
          <p:nvPr/>
        </p:nvSpPr>
        <p:spPr bwMode="auto">
          <a:xfrm>
            <a:off x="3074988" y="2409825"/>
            <a:ext cx="2584450" cy="72548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14" name="Rectangle 8"/>
          <p:cNvSpPr>
            <a:spLocks noChangeArrowheads="1"/>
          </p:cNvSpPr>
          <p:nvPr/>
        </p:nvSpPr>
        <p:spPr bwMode="auto">
          <a:xfrm>
            <a:off x="3524250" y="2587625"/>
            <a:ext cx="1697038"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a:latin typeface="Arial" charset="0"/>
              </a:rPr>
              <a:t>DOOR S/W works</a:t>
            </a:r>
          </a:p>
          <a:p>
            <a:pPr algn="ctr" eaLnBrk="1" hangingPunct="1">
              <a:lnSpc>
                <a:spcPct val="70000"/>
              </a:lnSpc>
              <a:spcBef>
                <a:spcPct val="20000"/>
              </a:spcBef>
            </a:pPr>
            <a:r>
              <a:rPr lang="en-US" altLang="en-US" sz="1200" b="1">
                <a:latin typeface="Arial" charset="0"/>
              </a:rPr>
              <a:t>normal (Open/Close)</a:t>
            </a:r>
          </a:p>
        </p:txBody>
      </p:sp>
      <p:sp>
        <p:nvSpPr>
          <p:cNvPr id="149515" name="Line 17"/>
          <p:cNvSpPr>
            <a:spLocks noChangeShapeType="1"/>
          </p:cNvSpPr>
          <p:nvPr/>
        </p:nvSpPr>
        <p:spPr bwMode="auto">
          <a:xfrm>
            <a:off x="5659438" y="277971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6" name="Text Box 18"/>
          <p:cNvSpPr txBox="1">
            <a:spLocks noChangeArrowheads="1"/>
          </p:cNvSpPr>
          <p:nvPr/>
        </p:nvSpPr>
        <p:spPr bwMode="auto">
          <a:xfrm>
            <a:off x="5486400" y="255428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17" name="Line 49"/>
          <p:cNvSpPr>
            <a:spLocks noChangeShapeType="1"/>
          </p:cNvSpPr>
          <p:nvPr/>
        </p:nvSpPr>
        <p:spPr bwMode="auto">
          <a:xfrm flipH="1">
            <a:off x="2741613" y="276860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8" name="Line 53"/>
          <p:cNvSpPr>
            <a:spLocks noChangeShapeType="1"/>
          </p:cNvSpPr>
          <p:nvPr/>
        </p:nvSpPr>
        <p:spPr bwMode="auto">
          <a:xfrm>
            <a:off x="4367213" y="3136900"/>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19" name="Text Box 54"/>
          <p:cNvSpPr txBox="1">
            <a:spLocks noChangeArrowheads="1"/>
          </p:cNvSpPr>
          <p:nvPr/>
        </p:nvSpPr>
        <p:spPr bwMode="auto">
          <a:xfrm>
            <a:off x="4403725" y="31353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graphicFrame>
        <p:nvGraphicFramePr>
          <p:cNvPr id="17" name="Group 118"/>
          <p:cNvGraphicFramePr>
            <a:graphicFrameLocks noGrp="1"/>
          </p:cNvGraphicFramePr>
          <p:nvPr>
            <p:extLst/>
          </p:nvPr>
        </p:nvGraphicFramePr>
        <p:xfrm>
          <a:off x="625475" y="1982788"/>
          <a:ext cx="2182813" cy="1122360"/>
        </p:xfrm>
        <a:graphic>
          <a:graphicData uri="http://schemas.openxmlformats.org/drawingml/2006/table">
            <a:tbl>
              <a:tblPr/>
              <a:tblGrid>
                <a:gridCol w="622300">
                  <a:extLst>
                    <a:ext uri="{9D8B030D-6E8A-4147-A177-3AD203B41FA5}">
                      <a16:colId xmlns:a16="http://schemas.microsoft.com/office/drawing/2014/main" val="20000"/>
                    </a:ext>
                  </a:extLst>
                </a:gridCol>
                <a:gridCol w="1560513">
                  <a:extLst>
                    <a:ext uri="{9D8B030D-6E8A-4147-A177-3AD203B41FA5}">
                      <a16:colId xmlns:a16="http://schemas.microsoft.com/office/drawing/2014/main" val="20001"/>
                    </a:ext>
                  </a:extLst>
                </a:gridCol>
              </a:tblGrid>
              <a:tr h="224472">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Door &amp; MICOM State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472">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Door</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MICOM(#46)</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72">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Right</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47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Close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24472">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pitchFamily="34" charset="0"/>
                          <a:ea typeface="굴림" pitchFamily="50" charset="-127"/>
                        </a:rPr>
                        <a:t>Open</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5V(High)</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9538" name="AutoShape 147"/>
          <p:cNvSpPr>
            <a:spLocks noChangeArrowheads="1"/>
          </p:cNvSpPr>
          <p:nvPr/>
        </p:nvSpPr>
        <p:spPr bwMode="auto">
          <a:xfrm>
            <a:off x="3074988" y="34194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39" name="Rectangle 148"/>
          <p:cNvSpPr>
            <a:spLocks noChangeArrowheads="1"/>
          </p:cNvSpPr>
          <p:nvPr/>
        </p:nvSpPr>
        <p:spPr bwMode="auto">
          <a:xfrm>
            <a:off x="3345728" y="3517900"/>
            <a:ext cx="2055669"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smtClean="0">
                <a:solidFill>
                  <a:schemeClr val="tx1"/>
                </a:solidFill>
                <a:latin typeface="Arial" charset="0"/>
                <a:ea typeface="바탕" pitchFamily="18" charset="-127"/>
              </a:rPr>
              <a:t>MIC01 </a:t>
            </a:r>
            <a:r>
              <a:rPr lang="en-US" altLang="ko-KR" sz="1200" b="1" dirty="0">
                <a:solidFill>
                  <a:schemeClr val="tx1"/>
                </a:solidFill>
                <a:latin typeface="Arial" charset="0"/>
                <a:ea typeface="바탕" pitchFamily="18" charset="-127"/>
              </a:rPr>
              <a:t>MICOM #</a:t>
            </a:r>
            <a:r>
              <a:rPr lang="en-US" altLang="ko-KR" sz="1200" b="1" dirty="0" smtClean="0">
                <a:solidFill>
                  <a:schemeClr val="tx1"/>
                </a:solidFill>
                <a:latin typeface="Arial" charset="0"/>
                <a:ea typeface="바탕" pitchFamily="18" charset="-127"/>
              </a:rPr>
              <a:t>46 </a:t>
            </a:r>
            <a:r>
              <a:rPr lang="en-US" altLang="ko-KR" sz="1200" b="1" dirty="0">
                <a:solidFill>
                  <a:schemeClr val="tx1"/>
                </a:solidFill>
                <a:latin typeface="Arial" charset="0"/>
                <a:ea typeface="바탕" pitchFamily="18" charset="-127"/>
              </a:rPr>
              <a:t>Output</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is normal</a:t>
            </a:r>
          </a:p>
        </p:txBody>
      </p:sp>
      <p:sp>
        <p:nvSpPr>
          <p:cNvPr id="149540" name="Line 149"/>
          <p:cNvSpPr>
            <a:spLocks noChangeShapeType="1"/>
          </p:cNvSpPr>
          <p:nvPr/>
        </p:nvSpPr>
        <p:spPr bwMode="auto">
          <a:xfrm>
            <a:off x="5659438" y="37036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1" name="Text Box 150"/>
          <p:cNvSpPr txBox="1">
            <a:spLocks noChangeArrowheads="1"/>
          </p:cNvSpPr>
          <p:nvPr/>
        </p:nvSpPr>
        <p:spPr bwMode="auto">
          <a:xfrm>
            <a:off x="5486400" y="34782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42" name="Line 153"/>
          <p:cNvSpPr>
            <a:spLocks noChangeShapeType="1"/>
          </p:cNvSpPr>
          <p:nvPr/>
        </p:nvSpPr>
        <p:spPr bwMode="auto">
          <a:xfrm>
            <a:off x="4367213" y="39941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3" name="Text Box 154"/>
          <p:cNvSpPr txBox="1">
            <a:spLocks noChangeArrowheads="1"/>
          </p:cNvSpPr>
          <p:nvPr/>
        </p:nvSpPr>
        <p:spPr bwMode="auto">
          <a:xfrm>
            <a:off x="4403725" y="39735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44" name="Rectangle 177"/>
          <p:cNvSpPr>
            <a:spLocks noChangeArrowheads="1"/>
          </p:cNvSpPr>
          <p:nvPr/>
        </p:nvSpPr>
        <p:spPr bwMode="auto">
          <a:xfrm>
            <a:off x="6494463" y="2587625"/>
            <a:ext cx="2374900" cy="36036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45" name="Rectangle 178"/>
          <p:cNvSpPr>
            <a:spLocks noChangeArrowheads="1"/>
          </p:cNvSpPr>
          <p:nvPr/>
        </p:nvSpPr>
        <p:spPr bwMode="auto">
          <a:xfrm>
            <a:off x="6505575" y="2608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&amp; Replace DOOR S/W</a:t>
            </a:r>
          </a:p>
        </p:txBody>
      </p:sp>
      <p:sp>
        <p:nvSpPr>
          <p:cNvPr id="149546" name="AutoShape 147"/>
          <p:cNvSpPr>
            <a:spLocks noChangeArrowheads="1"/>
          </p:cNvSpPr>
          <p:nvPr/>
        </p:nvSpPr>
        <p:spPr bwMode="auto">
          <a:xfrm>
            <a:off x="3074988" y="4229100"/>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47" name="Rectangle 148"/>
          <p:cNvSpPr>
            <a:spLocks noChangeArrowheads="1"/>
          </p:cNvSpPr>
          <p:nvPr/>
        </p:nvSpPr>
        <p:spPr bwMode="auto">
          <a:xfrm>
            <a:off x="3498850" y="4265613"/>
            <a:ext cx="1738313"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Output at Pin</a:t>
            </a:r>
          </a:p>
          <a:p>
            <a:pPr algn="ctr" eaLnBrk="1" hangingPunct="1">
              <a:lnSpc>
                <a:spcPct val="70000"/>
              </a:lnSpc>
              <a:spcBef>
                <a:spcPct val="20000"/>
              </a:spcBef>
            </a:pPr>
            <a:r>
              <a:rPr lang="en-US" altLang="ko-KR" sz="1200" b="1" dirty="0" smtClean="0">
                <a:solidFill>
                  <a:schemeClr val="tx1"/>
                </a:solidFill>
                <a:latin typeface="Arial" charset="0"/>
                <a:ea typeface="바탕" pitchFamily="18" charset="-127"/>
              </a:rPr>
              <a:t>#20 </a:t>
            </a:r>
            <a:r>
              <a:rPr lang="en-US" altLang="ko-KR" sz="1200" b="1" dirty="0">
                <a:solidFill>
                  <a:schemeClr val="tx1"/>
                </a:solidFill>
                <a:latin typeface="Arial" charset="0"/>
                <a:ea typeface="바탕" pitchFamily="18" charset="-127"/>
              </a:rPr>
              <a:t>(</a:t>
            </a:r>
            <a:r>
              <a:rPr lang="en-US" altLang="ko-KR" sz="1200" b="1" dirty="0" smtClean="0">
                <a:solidFill>
                  <a:schemeClr val="tx1"/>
                </a:solidFill>
                <a:latin typeface="Arial" charset="0"/>
                <a:ea typeface="바탕" pitchFamily="18" charset="-127"/>
              </a:rPr>
              <a:t>CN30) </a:t>
            </a:r>
            <a:r>
              <a:rPr lang="en-US" altLang="ko-KR" sz="1200" b="1" dirty="0">
                <a:solidFill>
                  <a:schemeClr val="tx1"/>
                </a:solidFill>
                <a:latin typeface="Arial" charset="0"/>
                <a:ea typeface="바탕" pitchFamily="18" charset="-127"/>
              </a:rPr>
              <a:t>is</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normal</a:t>
            </a:r>
          </a:p>
        </p:txBody>
      </p:sp>
      <p:sp>
        <p:nvSpPr>
          <p:cNvPr id="149548" name="Line 149"/>
          <p:cNvSpPr>
            <a:spLocks noChangeShapeType="1"/>
          </p:cNvSpPr>
          <p:nvPr/>
        </p:nvSpPr>
        <p:spPr bwMode="auto">
          <a:xfrm>
            <a:off x="5659438" y="4513263"/>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49" name="Text Box 150"/>
          <p:cNvSpPr txBox="1">
            <a:spLocks noChangeArrowheads="1"/>
          </p:cNvSpPr>
          <p:nvPr/>
        </p:nvSpPr>
        <p:spPr bwMode="auto">
          <a:xfrm>
            <a:off x="5486400" y="4287838"/>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50" name="Line 153"/>
          <p:cNvSpPr>
            <a:spLocks noChangeShapeType="1"/>
          </p:cNvSpPr>
          <p:nvPr/>
        </p:nvSpPr>
        <p:spPr bwMode="auto">
          <a:xfrm>
            <a:off x="4367213" y="4803775"/>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1" name="Text Box 154"/>
          <p:cNvSpPr txBox="1">
            <a:spLocks noChangeArrowheads="1"/>
          </p:cNvSpPr>
          <p:nvPr/>
        </p:nvSpPr>
        <p:spPr bwMode="auto">
          <a:xfrm>
            <a:off x="4403725" y="47736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52" name="AutoShape 147"/>
          <p:cNvSpPr>
            <a:spLocks noChangeArrowheads="1"/>
          </p:cNvSpPr>
          <p:nvPr/>
        </p:nvSpPr>
        <p:spPr bwMode="auto">
          <a:xfrm>
            <a:off x="3074988" y="50196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53" name="Rectangle 148"/>
          <p:cNvSpPr>
            <a:spLocks noChangeArrowheads="1"/>
          </p:cNvSpPr>
          <p:nvPr/>
        </p:nvSpPr>
        <p:spPr bwMode="auto">
          <a:xfrm>
            <a:off x="3179064" y="5033963"/>
            <a:ext cx="2379475" cy="556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Voltage Output at the</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MAIN PCB Connector</a:t>
            </a:r>
          </a:p>
          <a:p>
            <a:pPr algn="ctr" eaLnBrk="1" hangingPunct="1">
              <a:lnSpc>
                <a:spcPct val="70000"/>
              </a:lnSpc>
              <a:spcBef>
                <a:spcPct val="20000"/>
              </a:spcBef>
            </a:pPr>
            <a:r>
              <a:rPr lang="en-US" altLang="ko-KR" sz="1200" b="1" dirty="0">
                <a:solidFill>
                  <a:schemeClr val="tx1"/>
                </a:solidFill>
                <a:latin typeface="Arial" charset="0"/>
                <a:ea typeface="바탕" pitchFamily="18" charset="-127"/>
              </a:rPr>
              <a:t>(</a:t>
            </a:r>
            <a:r>
              <a:rPr lang="en-US" altLang="ko-KR" sz="1200" b="1" dirty="0" smtClean="0">
                <a:solidFill>
                  <a:schemeClr val="tx1"/>
                </a:solidFill>
                <a:latin typeface="Arial" charset="0"/>
                <a:ea typeface="바탕" pitchFamily="18" charset="-127"/>
              </a:rPr>
              <a:t>CN30 #28) </a:t>
            </a:r>
            <a:r>
              <a:rPr lang="en-US" altLang="ko-KR" sz="1200" b="1" dirty="0">
                <a:solidFill>
                  <a:schemeClr val="tx1"/>
                </a:solidFill>
                <a:latin typeface="Arial" charset="0"/>
                <a:ea typeface="바탕" pitchFamily="18" charset="-127"/>
              </a:rPr>
              <a:t>is normal (10~12V)</a:t>
            </a:r>
          </a:p>
        </p:txBody>
      </p:sp>
      <p:sp>
        <p:nvSpPr>
          <p:cNvPr id="149554" name="Line 149"/>
          <p:cNvSpPr>
            <a:spLocks noChangeShapeType="1"/>
          </p:cNvSpPr>
          <p:nvPr/>
        </p:nvSpPr>
        <p:spPr bwMode="auto">
          <a:xfrm>
            <a:off x="5659438" y="53038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5" name="Text Box 150"/>
          <p:cNvSpPr txBox="1">
            <a:spLocks noChangeArrowheads="1"/>
          </p:cNvSpPr>
          <p:nvPr/>
        </p:nvSpPr>
        <p:spPr bwMode="auto">
          <a:xfrm>
            <a:off x="5486400" y="50784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56" name="Line 153"/>
          <p:cNvSpPr>
            <a:spLocks noChangeShapeType="1"/>
          </p:cNvSpPr>
          <p:nvPr/>
        </p:nvSpPr>
        <p:spPr bwMode="auto">
          <a:xfrm>
            <a:off x="4367213" y="55943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57" name="Text Box 154"/>
          <p:cNvSpPr txBox="1">
            <a:spLocks noChangeArrowheads="1"/>
          </p:cNvSpPr>
          <p:nvPr/>
        </p:nvSpPr>
        <p:spPr bwMode="auto">
          <a:xfrm>
            <a:off x="4403725" y="556418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49558" name="Rectangle 177"/>
          <p:cNvSpPr>
            <a:spLocks noChangeArrowheads="1"/>
          </p:cNvSpPr>
          <p:nvPr/>
        </p:nvSpPr>
        <p:spPr bwMode="auto">
          <a:xfrm>
            <a:off x="6494463" y="5054600"/>
            <a:ext cx="2374900" cy="5032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59" name="Rectangle 178"/>
          <p:cNvSpPr>
            <a:spLocks noChangeArrowheads="1"/>
          </p:cNvSpPr>
          <p:nvPr/>
        </p:nvSpPr>
        <p:spPr bwMode="auto">
          <a:xfrm>
            <a:off x="6505575" y="5075238"/>
            <a:ext cx="2363788"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Connector Terminal /</a:t>
            </a:r>
          </a:p>
          <a:p>
            <a:pPr algn="ctr" eaLnBrk="1" hangingPunct="1">
              <a:spcBef>
                <a:spcPct val="20000"/>
              </a:spcBef>
            </a:pPr>
            <a:r>
              <a:rPr lang="en-US" altLang="ko-KR" sz="1200" b="1">
                <a:latin typeface="Arial" charset="0"/>
              </a:rPr>
              <a:t>Replace PCB</a:t>
            </a:r>
          </a:p>
        </p:txBody>
      </p:sp>
      <p:sp>
        <p:nvSpPr>
          <p:cNvPr id="149560" name="AutoShape 147"/>
          <p:cNvSpPr>
            <a:spLocks noChangeArrowheads="1"/>
          </p:cNvSpPr>
          <p:nvPr/>
        </p:nvSpPr>
        <p:spPr bwMode="auto">
          <a:xfrm>
            <a:off x="3074988" y="5819775"/>
            <a:ext cx="2584450" cy="5762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61" name="Rectangle 148"/>
          <p:cNvSpPr>
            <a:spLocks noChangeArrowheads="1"/>
          </p:cNvSpPr>
          <p:nvPr/>
        </p:nvSpPr>
        <p:spPr bwMode="auto">
          <a:xfrm>
            <a:off x="3571875" y="5921375"/>
            <a:ext cx="1611313"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The LED Lamp is</a:t>
            </a:r>
          </a:p>
          <a:p>
            <a:pPr algn="ctr" eaLnBrk="1" hangingPunct="1">
              <a:lnSpc>
                <a:spcPct val="70000"/>
              </a:lnSpc>
              <a:spcBef>
                <a:spcPct val="20000"/>
              </a:spcBef>
            </a:pPr>
            <a:r>
              <a:rPr lang="en-US" altLang="ko-KR" sz="1200" b="1">
                <a:solidFill>
                  <a:schemeClr val="tx1"/>
                </a:solidFill>
                <a:latin typeface="Arial" charset="0"/>
                <a:ea typeface="바탕" pitchFamily="18" charset="-127"/>
              </a:rPr>
              <a:t>connected properly</a:t>
            </a:r>
          </a:p>
        </p:txBody>
      </p:sp>
      <p:sp>
        <p:nvSpPr>
          <p:cNvPr id="149562" name="Line 149"/>
          <p:cNvSpPr>
            <a:spLocks noChangeShapeType="1"/>
          </p:cNvSpPr>
          <p:nvPr/>
        </p:nvSpPr>
        <p:spPr bwMode="auto">
          <a:xfrm>
            <a:off x="5659438" y="6103938"/>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63" name="Text Box 150"/>
          <p:cNvSpPr txBox="1">
            <a:spLocks noChangeArrowheads="1"/>
          </p:cNvSpPr>
          <p:nvPr/>
        </p:nvSpPr>
        <p:spPr bwMode="auto">
          <a:xfrm>
            <a:off x="5486400" y="58785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49564" name="Line 153"/>
          <p:cNvSpPr>
            <a:spLocks noChangeShapeType="1"/>
          </p:cNvSpPr>
          <p:nvPr/>
        </p:nvSpPr>
        <p:spPr bwMode="auto">
          <a:xfrm>
            <a:off x="4367213" y="6394450"/>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49565" name="Rectangle 177"/>
          <p:cNvSpPr>
            <a:spLocks noChangeArrowheads="1"/>
          </p:cNvSpPr>
          <p:nvPr/>
        </p:nvSpPr>
        <p:spPr bwMode="auto">
          <a:xfrm>
            <a:off x="6494463" y="5953125"/>
            <a:ext cx="2374900"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66" name="Rectangle 178"/>
          <p:cNvSpPr>
            <a:spLocks noChangeArrowheads="1"/>
          </p:cNvSpPr>
          <p:nvPr/>
        </p:nvSpPr>
        <p:spPr bwMode="auto">
          <a:xfrm>
            <a:off x="6505575" y="5973763"/>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Connector Terminal</a:t>
            </a:r>
          </a:p>
        </p:txBody>
      </p:sp>
      <p:sp>
        <p:nvSpPr>
          <p:cNvPr id="149567" name="Line 49"/>
          <p:cNvSpPr>
            <a:spLocks noChangeShapeType="1"/>
          </p:cNvSpPr>
          <p:nvPr/>
        </p:nvSpPr>
        <p:spPr bwMode="auto">
          <a:xfrm flipH="1">
            <a:off x="2741613" y="370205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1" name="Group 118"/>
          <p:cNvGraphicFramePr>
            <a:graphicFrameLocks noGrp="1"/>
          </p:cNvGraphicFramePr>
          <p:nvPr>
            <p:extLst/>
          </p:nvPr>
        </p:nvGraphicFramePr>
        <p:xfrm>
          <a:off x="625475" y="3173413"/>
          <a:ext cx="2182813" cy="1122360"/>
        </p:xfrm>
        <a:graphic>
          <a:graphicData uri="http://schemas.openxmlformats.org/drawingml/2006/table">
            <a:tbl>
              <a:tblPr/>
              <a:tblGrid>
                <a:gridCol w="1008063">
                  <a:extLst>
                    <a:ext uri="{9D8B030D-6E8A-4147-A177-3AD203B41FA5}">
                      <a16:colId xmlns:a16="http://schemas.microsoft.com/office/drawing/2014/main" val="20000"/>
                    </a:ext>
                  </a:extLst>
                </a:gridCol>
                <a:gridCol w="1174750">
                  <a:extLst>
                    <a:ext uri="{9D8B030D-6E8A-4147-A177-3AD203B41FA5}">
                      <a16:colId xmlns:a16="http://schemas.microsoft.com/office/drawing/2014/main" val="20001"/>
                    </a:ext>
                  </a:extLst>
                </a:gridCol>
              </a:tblGrid>
              <a:tr h="224472">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smtClean="0">
                          <a:ln>
                            <a:noFill/>
                          </a:ln>
                          <a:solidFill>
                            <a:schemeClr val="bg1"/>
                          </a:solidFill>
                          <a:effectLst/>
                          <a:latin typeface="Arial" charset="0"/>
                          <a:ea typeface="굴림" charset="-127"/>
                        </a:rPr>
                        <a:t>MICOM State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472">
                <a:tc row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Door</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(Right and Left)</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R</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472">
                <a:tc vMerge="1">
                  <a:txBody>
                    <a:bodyPr/>
                    <a:lstStyle/>
                    <a:p>
                      <a:pPr latinLnBrk="1"/>
                      <a:endParaRPr lang="ko-KR" altLang="en-US"/>
                    </a:p>
                  </a:txBody>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#46</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472">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Close</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0V(Low)</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24472">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smtClean="0">
                          <a:ln>
                            <a:noFill/>
                          </a:ln>
                          <a:solidFill>
                            <a:schemeClr val="tx1"/>
                          </a:solidFill>
                          <a:effectLst/>
                          <a:latin typeface="Arial" charset="0"/>
                          <a:ea typeface="굴림" charset="-127"/>
                        </a:rPr>
                        <a:t>Open</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charset="0"/>
                          <a:ea typeface="굴림" charset="-127"/>
                        </a:rPr>
                        <a:t>5V(High)</a:t>
                      </a:r>
                    </a:p>
                  </a:txBody>
                  <a:tcPr marL="36000" marR="36000" marT="36012" marB="360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9586" name="Rectangle 34"/>
          <p:cNvSpPr>
            <a:spLocks noChangeArrowheads="1"/>
          </p:cNvSpPr>
          <p:nvPr/>
        </p:nvSpPr>
        <p:spPr bwMode="auto">
          <a:xfrm>
            <a:off x="6494463" y="3548063"/>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87" name="Rectangle 36"/>
          <p:cNvSpPr>
            <a:spLocks noChangeArrowheads="1"/>
          </p:cNvSpPr>
          <p:nvPr/>
        </p:nvSpPr>
        <p:spPr bwMode="auto">
          <a:xfrm>
            <a:off x="6505575" y="3568700"/>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 Repair PCB</a:t>
            </a:r>
          </a:p>
        </p:txBody>
      </p:sp>
      <p:sp>
        <p:nvSpPr>
          <p:cNvPr id="149588" name="Rectangle 34"/>
          <p:cNvSpPr>
            <a:spLocks noChangeArrowheads="1"/>
          </p:cNvSpPr>
          <p:nvPr/>
        </p:nvSpPr>
        <p:spPr bwMode="auto">
          <a:xfrm>
            <a:off x="6494463" y="4357688"/>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49589" name="Rectangle 36"/>
          <p:cNvSpPr>
            <a:spLocks noChangeArrowheads="1"/>
          </p:cNvSpPr>
          <p:nvPr/>
        </p:nvSpPr>
        <p:spPr bwMode="auto">
          <a:xfrm>
            <a:off x="6505575" y="4378325"/>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PCB</a:t>
            </a:r>
          </a:p>
        </p:txBody>
      </p:sp>
      <p:sp>
        <p:nvSpPr>
          <p:cNvPr id="149590" name="Line 49"/>
          <p:cNvSpPr>
            <a:spLocks noChangeShapeType="1"/>
          </p:cNvSpPr>
          <p:nvPr/>
        </p:nvSpPr>
        <p:spPr bwMode="auto">
          <a:xfrm flipH="1">
            <a:off x="2741613" y="4521200"/>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7" name="Group 118"/>
          <p:cNvGraphicFramePr>
            <a:graphicFrameLocks noGrp="1"/>
          </p:cNvGraphicFramePr>
          <p:nvPr>
            <p:extLst/>
          </p:nvPr>
        </p:nvGraphicFramePr>
        <p:xfrm>
          <a:off x="625475" y="4362450"/>
          <a:ext cx="2182813" cy="897000"/>
        </p:xfrm>
        <a:graphic>
          <a:graphicData uri="http://schemas.openxmlformats.org/drawingml/2006/table">
            <a:tbl>
              <a:tblPr/>
              <a:tblGrid>
                <a:gridCol w="727604">
                  <a:extLst>
                    <a:ext uri="{9D8B030D-6E8A-4147-A177-3AD203B41FA5}">
                      <a16:colId xmlns:a16="http://schemas.microsoft.com/office/drawing/2014/main" val="20000"/>
                    </a:ext>
                  </a:extLst>
                </a:gridCol>
                <a:gridCol w="1455209">
                  <a:extLst>
                    <a:ext uri="{9D8B030D-6E8A-4147-A177-3AD203B41FA5}">
                      <a16:colId xmlns:a16="http://schemas.microsoft.com/office/drawing/2014/main" val="20001"/>
                    </a:ext>
                  </a:extLst>
                </a:gridCol>
              </a:tblGrid>
              <a:tr h="224235">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IC74(R)</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err="1" smtClean="0">
                          <a:ln>
                            <a:noFill/>
                          </a:ln>
                          <a:solidFill>
                            <a:schemeClr val="tx1"/>
                          </a:solidFill>
                          <a:effectLst/>
                          <a:latin typeface="Arial" pitchFamily="34" charset="0"/>
                          <a:ea typeface="굴림" pitchFamily="50" charset="-127"/>
                        </a:rPr>
                        <a:t>Micom</a:t>
                      </a: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endParaRP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CN30 20 Pin</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0V(Low)</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5V(High)</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10~12V(High)</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49607" name="Text Box 154"/>
          <p:cNvSpPr txBox="1">
            <a:spLocks noChangeArrowheads="1"/>
          </p:cNvSpPr>
          <p:nvPr/>
        </p:nvSpPr>
        <p:spPr bwMode="auto">
          <a:xfrm>
            <a:off x="4403725" y="63579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56" name="슬라이드 번호 개체 틀 16"/>
          <p:cNvSpPr>
            <a:spLocks noGrp="1"/>
          </p:cNvSpPr>
          <p:nvPr>
            <p:ph type="sldNum" sz="quarter" idx="12"/>
          </p:nvPr>
        </p:nvSpPr>
        <p:spPr>
          <a:xfrm>
            <a:off x="6553200" y="6472238"/>
            <a:ext cx="2133600" cy="265112"/>
          </a:xfrm>
        </p:spPr>
        <p:txBody>
          <a:bodyPr anchor="b"/>
          <a:lstStyle/>
          <a:p>
            <a:pPr>
              <a:defRPr/>
            </a:pPr>
            <a:fld id="{C71103D8-670B-4EE3-AE16-C9B82E5BAA0C}" type="slidenum">
              <a:rPr lang="en-US" altLang="ko-KR" smtClean="0"/>
              <a:pPr>
                <a:defRPr/>
              </a:pPr>
              <a:t>199</a:t>
            </a:fld>
            <a:endParaRPr lang="en-US" altLang="ko-KR" dirty="0"/>
          </a:p>
        </p:txBody>
      </p:sp>
      <p:sp>
        <p:nvSpPr>
          <p:cNvPr id="5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61"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752189321"/>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dirty="0">
                <a:solidFill>
                  <a:srgbClr val="000000"/>
                </a:solidFill>
                <a:latin typeface="Arial" charset="0"/>
                <a:ea typeface="바탕" pitchFamily="18" charset="-127"/>
              </a:rPr>
              <a:t>IMPORTANT SAFETY NOTICE</a:t>
            </a:r>
            <a:endParaRPr lang="en-US" altLang="ko-KR" sz="2400" dirty="0">
              <a:solidFill>
                <a:srgbClr val="000000"/>
              </a:solidFill>
              <a:latin typeface="Arial" charset="0"/>
              <a:ea typeface="HY울릉도L" pitchFamily="18" charset="-127"/>
            </a:endParaRPr>
          </a:p>
        </p:txBody>
      </p:sp>
      <p:sp>
        <p:nvSpPr>
          <p:cNvPr id="2458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8503A833-FEE5-451D-B31C-201C0B9F98A2}"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2</a:t>
            </a:fld>
            <a:endParaRPr lang="en-US" altLang="ko-KR" sz="1400" b="1" dirty="0" smtClean="0">
              <a:solidFill>
                <a:srgbClr val="000000"/>
              </a:solidFill>
              <a:latin typeface="+mn-lt"/>
            </a:endParaRPr>
          </a:p>
        </p:txBody>
      </p:sp>
      <p:sp>
        <p:nvSpPr>
          <p:cNvPr id="27" name="TextBox 41"/>
          <p:cNvSpPr txBox="1">
            <a:spLocks noChangeArrowheads="1"/>
          </p:cNvSpPr>
          <p:nvPr/>
        </p:nvSpPr>
        <p:spPr bwMode="auto">
          <a:xfrm>
            <a:off x="1308388" y="1310635"/>
            <a:ext cx="6522200" cy="5176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a:buNone/>
            </a:pPr>
            <a:r>
              <a:rPr lang="en-US" altLang="ko-KR" sz="1400" b="1" dirty="0">
                <a:latin typeface="Arial" panose="020B0604020202020204" pitchFamily="34" charset="0"/>
                <a:cs typeface="Arial" panose="020B0604020202020204" pitchFamily="34" charset="0"/>
              </a:rPr>
              <a:t>The service guide is for professional repairers who have technical competence to repair refrigerating appliances and comply with all applicable regulations for repairers of electrical equipment </a:t>
            </a:r>
            <a:endParaRPr lang="en-US" altLang="ko-KR" sz="1400" b="1" dirty="0" smtClean="0">
              <a:latin typeface="Arial" panose="020B0604020202020204" pitchFamily="34" charset="0"/>
              <a:cs typeface="Arial" panose="020B0604020202020204" pitchFamily="34" charset="0"/>
            </a:endParaRPr>
          </a:p>
          <a:p>
            <a:pPr>
              <a:buNone/>
            </a:pPr>
            <a:endParaRPr lang="en-US" altLang="ko-KR" sz="1400" b="1" dirty="0">
              <a:latin typeface="Arial" panose="020B0604020202020204" pitchFamily="34" charset="0"/>
              <a:cs typeface="Arial" panose="020B0604020202020204" pitchFamily="34" charset="0"/>
            </a:endParaRPr>
          </a:p>
          <a:p>
            <a:pPr>
              <a:buNone/>
            </a:pPr>
            <a:r>
              <a:rPr lang="en-US" altLang="ko-KR" sz="1400" b="1" dirty="0">
                <a:latin typeface="Arial" panose="020B0604020202020204" pitchFamily="34" charset="0"/>
                <a:cs typeface="Arial" panose="020B0604020202020204" pitchFamily="34" charset="0"/>
              </a:rPr>
              <a:t>Any attempt to repair the appliance by a non-professional repairer may result in personal injury and property damage</a:t>
            </a:r>
            <a:r>
              <a:rPr lang="en-US" altLang="ko-KR" sz="1400" b="1" dirty="0" smtClean="0">
                <a:latin typeface="Arial" panose="020B0604020202020204" pitchFamily="34" charset="0"/>
                <a:cs typeface="Arial" panose="020B0604020202020204" pitchFamily="34" charset="0"/>
              </a:rPr>
              <a:t>.</a:t>
            </a:r>
            <a:endParaRPr lang="en-US" altLang="ko-KR" sz="1400" b="1" dirty="0">
              <a:latin typeface="Arial" panose="020B0604020202020204" pitchFamily="34" charset="0"/>
              <a:cs typeface="Arial" panose="020B0604020202020204" pitchFamily="34" charset="0"/>
            </a:endParaRPr>
          </a:p>
          <a:p>
            <a:pPr>
              <a:buNone/>
            </a:pPr>
            <a:r>
              <a:rPr lang="en-US" altLang="ko-KR" sz="1400" b="1" dirty="0" smtClean="0">
                <a:latin typeface="Arial" panose="020B0604020202020204" pitchFamily="34" charset="0"/>
                <a:cs typeface="Arial" panose="020B0604020202020204" pitchFamily="34" charset="0"/>
              </a:rPr>
              <a:t>The manufacturer or dealer will not be held responsible for the interpretation of this information.</a:t>
            </a:r>
          </a:p>
          <a:p>
            <a:pPr eaLnBrk="1" hangingPunct="1">
              <a:buFont typeface="Wingdings" pitchFamily="2" charset="2"/>
              <a:buNone/>
            </a:pPr>
            <a:r>
              <a:rPr lang="en-US" altLang="ko-KR" sz="1400" b="1" dirty="0">
                <a:latin typeface="Arial" panose="020B0604020202020204" pitchFamily="34" charset="0"/>
                <a:ea typeface="바탕" pitchFamily="18" charset="-127"/>
                <a:cs typeface="Arial" panose="020B0604020202020204" pitchFamily="34" charset="0"/>
              </a:rPr>
              <a:t>All rights reserved. This service guide may not be reproduced in whole or as a part in any form whatsoever without the written permission of the SAMSUNG ELECTRONICS </a:t>
            </a:r>
            <a:r>
              <a:rPr lang="en-US" altLang="ko-KR" sz="1400" b="1" dirty="0" smtClean="0">
                <a:latin typeface="Arial" panose="020B0604020202020204" pitchFamily="34" charset="0"/>
                <a:ea typeface="바탕" pitchFamily="18" charset="-127"/>
                <a:cs typeface="Arial" panose="020B0604020202020204" pitchFamily="34" charset="0"/>
              </a:rPr>
              <a:t>Company</a:t>
            </a:r>
          </a:p>
          <a:p>
            <a:pPr eaLnBrk="1" hangingPunct="1">
              <a:buFont typeface="Wingdings" pitchFamily="2" charset="2"/>
              <a:buNone/>
            </a:pPr>
            <a:endParaRPr lang="en-US" altLang="ko-KR" sz="1400" b="1" dirty="0">
              <a:latin typeface="Arial" panose="020B0604020202020204" pitchFamily="34" charset="0"/>
              <a:ea typeface="바탕" pitchFamily="18" charset="-127"/>
              <a:cs typeface="Arial" panose="020B0604020202020204" pitchFamily="34" charset="0"/>
            </a:endParaRPr>
          </a:p>
          <a:p>
            <a:pPr eaLnBrk="1" hangingPunct="1">
              <a:buFont typeface="Wingdings" pitchFamily="2" charset="2"/>
              <a:buNone/>
            </a:pPr>
            <a:r>
              <a:rPr lang="en-US" altLang="ko-KR" sz="1400" b="1" dirty="0" smtClean="0">
                <a:latin typeface="Arial" panose="020B0604020202020204" pitchFamily="34" charset="0"/>
                <a:ea typeface="바탕" pitchFamily="18" charset="-127"/>
                <a:cs typeface="Arial" panose="020B0604020202020204" pitchFamily="34" charset="0"/>
              </a:rPr>
              <a:t>Samsung is not liable for any damage to product, </a:t>
            </a:r>
            <a:r>
              <a:rPr lang="en-US" altLang="ko-KR" sz="1400" b="1" dirty="0">
                <a:latin typeface="Arial" panose="020B0604020202020204" pitchFamily="34" charset="0"/>
                <a:ea typeface="바탕" pitchFamily="18" charset="-127"/>
                <a:cs typeface="Arial" panose="020B0604020202020204" pitchFamily="34" charset="0"/>
              </a:rPr>
              <a:t>any </a:t>
            </a:r>
            <a:r>
              <a:rPr lang="en-US" altLang="ko-KR" sz="1400" b="1" dirty="0" smtClean="0">
                <a:latin typeface="Arial" panose="020B0604020202020204" pitchFamily="34" charset="0"/>
                <a:ea typeface="바탕" pitchFamily="18" charset="-127"/>
                <a:cs typeface="Arial" panose="020B0604020202020204" pitchFamily="34" charset="0"/>
              </a:rPr>
              <a:t>injury </a:t>
            </a:r>
            <a:r>
              <a:rPr lang="en-US" altLang="ko-KR" sz="1400" b="1" dirty="0">
                <a:latin typeface="Arial" panose="020B0604020202020204" pitchFamily="34" charset="0"/>
                <a:ea typeface="바탕" pitchFamily="18" charset="-127"/>
                <a:cs typeface="Arial" panose="020B0604020202020204" pitchFamily="34" charset="0"/>
              </a:rPr>
              <a:t>or any other product safety issue caused by any attempt to repair the product which does not carefully follow these repair and maintenance instructions or carried out by a non-authorized service provider, self-repair or non-professional repair of the </a:t>
            </a:r>
            <a:r>
              <a:rPr lang="en-US" altLang="ko-KR" sz="1400" b="1" dirty="0" smtClean="0">
                <a:latin typeface="Arial" panose="020B0604020202020204" pitchFamily="34" charset="0"/>
                <a:ea typeface="바탕" pitchFamily="18" charset="-127"/>
                <a:cs typeface="Arial" panose="020B0604020202020204" pitchFamily="34" charset="0"/>
              </a:rPr>
              <a:t>product</a:t>
            </a:r>
            <a:r>
              <a:rPr lang="en-US" altLang="ko-KR" sz="1400" b="1" dirty="0">
                <a:latin typeface="Arial" panose="020B0604020202020204" pitchFamily="34" charset="0"/>
                <a:ea typeface="바탕" pitchFamily="18" charset="-127"/>
                <a:cs typeface="Arial" panose="020B0604020202020204" pitchFamily="34" charset="0"/>
              </a:rPr>
              <a:t>, Any damage to the product caused by an attempt to repair the product by any person other than a Samsung </a:t>
            </a:r>
            <a:r>
              <a:rPr lang="en-US" altLang="ko-KR" sz="1400" b="1" dirty="0" err="1">
                <a:latin typeface="Arial" panose="020B0604020202020204" pitchFamily="34" charset="0"/>
                <a:ea typeface="바탕" pitchFamily="18" charset="-127"/>
                <a:cs typeface="Arial" panose="020B0604020202020204" pitchFamily="34" charset="0"/>
              </a:rPr>
              <a:t>authorises</a:t>
            </a:r>
            <a:r>
              <a:rPr lang="en-US" altLang="ko-KR" sz="1400" b="1" dirty="0">
                <a:latin typeface="Arial" panose="020B0604020202020204" pitchFamily="34" charset="0"/>
                <a:ea typeface="바탕" pitchFamily="18" charset="-127"/>
                <a:cs typeface="Arial" panose="020B0604020202020204" pitchFamily="34" charset="0"/>
              </a:rPr>
              <a:t> service provider will not be covered by the </a:t>
            </a:r>
            <a:r>
              <a:rPr lang="en-US" altLang="ko-KR" sz="1400" b="1" dirty="0" smtClean="0">
                <a:latin typeface="Arial" panose="020B0604020202020204" pitchFamily="34" charset="0"/>
                <a:ea typeface="바탕" pitchFamily="18" charset="-127"/>
                <a:cs typeface="Arial" panose="020B0604020202020204" pitchFamily="34" charset="0"/>
              </a:rPr>
              <a:t>warranty.</a:t>
            </a:r>
          </a:p>
          <a:p>
            <a:pPr eaLnBrk="1" hangingPunct="1">
              <a:buFont typeface="Wingdings" pitchFamily="2" charset="2"/>
              <a:buNone/>
            </a:pPr>
            <a:endParaRPr lang="en-US" altLang="ko-KR" sz="1400" b="1" dirty="0">
              <a:latin typeface="Arial" panose="020B0604020202020204" pitchFamily="34" charset="0"/>
              <a:ea typeface="바탕" pitchFamily="18" charset="-127"/>
              <a:cs typeface="Arial" panose="020B0604020202020204" pitchFamily="34" charset="0"/>
            </a:endParaRPr>
          </a:p>
          <a:p>
            <a:pPr eaLnBrk="1" hangingPunct="1">
              <a:buFont typeface="Wingdings" pitchFamily="2" charset="2"/>
              <a:buNone/>
            </a:pPr>
            <a:r>
              <a:rPr lang="en-US" altLang="ko-KR" sz="1400" b="1" dirty="0">
                <a:latin typeface="Arial" panose="020B0604020202020204" pitchFamily="34" charset="0"/>
                <a:ea typeface="바탕" pitchFamily="18" charset="-127"/>
                <a:cs typeface="Arial" panose="020B0604020202020204" pitchFamily="34" charset="0"/>
              </a:rPr>
              <a:t>For information about purchasing parts and tools, please visit http://</a:t>
            </a:r>
            <a:r>
              <a:rPr lang="en-US" altLang="ko-KR" sz="1400" b="1" dirty="0" smtClean="0">
                <a:latin typeface="Arial" panose="020B0604020202020204" pitchFamily="34" charset="0"/>
                <a:ea typeface="바탕" pitchFamily="18" charset="-127"/>
                <a:cs typeface="Arial" panose="020B0604020202020204" pitchFamily="34" charset="0"/>
              </a:rPr>
              <a:t>samsung.com/support</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0"/>
          <p:cNvGrpSpPr>
            <a:grpSpLocks/>
          </p:cNvGrpSpPr>
          <p:nvPr/>
        </p:nvGrpSpPr>
        <p:grpSpPr bwMode="auto">
          <a:xfrm>
            <a:off x="7596188" y="207963"/>
            <a:ext cx="1120775" cy="304800"/>
            <a:chOff x="4896" y="370"/>
            <a:chExt cx="706" cy="192"/>
          </a:xfrm>
        </p:grpSpPr>
        <p:sp>
          <p:nvSpPr>
            <p:cNvPr id="1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224F04E5-3026-455C-80D8-2F5F04486DAD}" type="slidenum">
              <a:rPr lang="en-US" altLang="ko-KR" sz="1400">
                <a:solidFill>
                  <a:srgbClr val="000000"/>
                </a:solidFill>
              </a:rPr>
              <a:pPr>
                <a:spcBef>
                  <a:spcPct val="0"/>
                </a:spcBef>
                <a:buFontTx/>
                <a:buNone/>
              </a:pPr>
              <a:t>20</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8" name="Rectangle 2"/>
          <p:cNvSpPr>
            <a:spLocks noChangeArrowheads="1"/>
          </p:cNvSpPr>
          <p:nvPr/>
        </p:nvSpPr>
        <p:spPr bwMode="auto">
          <a:xfrm>
            <a:off x="762000" y="938213"/>
            <a:ext cx="4471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a:solidFill>
                  <a:srgbClr val="006699"/>
                </a:solidFill>
                <a:latin typeface="Arial Black" panose="020B0A04020102020204" pitchFamily="34" charset="0"/>
              </a:rPr>
              <a:t>2-1. Introduction of Main Function</a:t>
            </a:r>
          </a:p>
        </p:txBody>
      </p:sp>
      <p:sp>
        <p:nvSpPr>
          <p:cNvPr id="20" name="Text Box 25"/>
          <p:cNvSpPr txBox="1">
            <a:spLocks noChangeArrowheads="1"/>
          </p:cNvSpPr>
          <p:nvPr/>
        </p:nvSpPr>
        <p:spPr bwMode="auto">
          <a:xfrm>
            <a:off x="773113" y="1295400"/>
            <a:ext cx="8001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10000"/>
              </a:lnSpc>
              <a:spcBef>
                <a:spcPct val="0"/>
              </a:spcBef>
              <a:buFont typeface="Wingdings" panose="05000000000000000000" pitchFamily="2" charset="2"/>
              <a:buNone/>
            </a:pPr>
            <a:r>
              <a:rPr lang="en-US" altLang="ko-KR" sz="1400" dirty="0">
                <a:solidFill>
                  <a:srgbClr val="000000"/>
                </a:solidFill>
                <a:latin typeface="Arial Black" panose="020B0A04020102020204" pitchFamily="34" charset="0"/>
                <a:ea typeface="헤드라인" pitchFamily="18" charset="-127"/>
              </a:rPr>
              <a:t>■ A newly developed SAMSUNG BMF refrigerator in </a:t>
            </a:r>
            <a:r>
              <a:rPr lang="en-US" altLang="ko-KR" sz="1400" dirty="0" smtClean="0">
                <a:solidFill>
                  <a:srgbClr val="006699"/>
                </a:solidFill>
                <a:latin typeface="Arial Black" panose="020B0A04020102020204" pitchFamily="34" charset="0"/>
                <a:ea typeface="헤드라인" pitchFamily="18" charset="-127"/>
              </a:rPr>
              <a:t>2021</a:t>
            </a:r>
            <a:r>
              <a:rPr lang="en-US" altLang="ko-KR" sz="1400" dirty="0" smtClean="0">
                <a:solidFill>
                  <a:srgbClr val="000000"/>
                </a:solidFill>
                <a:latin typeface="Arial Black" panose="020B0A04020102020204" pitchFamily="34" charset="0"/>
                <a:ea typeface="헤드라인" pitchFamily="18" charset="-127"/>
              </a:rPr>
              <a:t> </a:t>
            </a:r>
            <a:r>
              <a:rPr lang="en-US" altLang="ko-KR" sz="1400" dirty="0">
                <a:solidFill>
                  <a:srgbClr val="000000"/>
                </a:solidFill>
                <a:latin typeface="Arial Black" panose="020B0A04020102020204" pitchFamily="34" charset="0"/>
                <a:ea typeface="헤드라인" pitchFamily="18" charset="-127"/>
              </a:rPr>
              <a:t>has the </a:t>
            </a:r>
            <a:br>
              <a:rPr lang="en-US" altLang="ko-KR" sz="1400" dirty="0">
                <a:solidFill>
                  <a:srgbClr val="000000"/>
                </a:solidFill>
                <a:latin typeface="Arial Black" panose="020B0A04020102020204" pitchFamily="34" charset="0"/>
                <a:ea typeface="헤드라인" pitchFamily="18" charset="-127"/>
              </a:rPr>
            </a:br>
            <a:r>
              <a:rPr lang="en-US" altLang="ko-KR" sz="1400" dirty="0">
                <a:solidFill>
                  <a:srgbClr val="000000"/>
                </a:solidFill>
                <a:latin typeface="Arial Black" panose="020B0A04020102020204" pitchFamily="34" charset="0"/>
                <a:ea typeface="헤드라인" pitchFamily="18" charset="-127"/>
              </a:rPr>
              <a:t>    following characteristics.</a:t>
            </a:r>
          </a:p>
        </p:txBody>
      </p:sp>
      <p:graphicFrame>
        <p:nvGraphicFramePr>
          <p:cNvPr id="24" name="Group 3"/>
          <p:cNvGraphicFramePr>
            <a:graphicFrameLocks noGrp="1"/>
          </p:cNvGraphicFramePr>
          <p:nvPr>
            <p:extLst/>
          </p:nvPr>
        </p:nvGraphicFramePr>
        <p:xfrm>
          <a:off x="744538" y="1862138"/>
          <a:ext cx="7804150" cy="1534810"/>
        </p:xfrm>
        <a:graphic>
          <a:graphicData uri="http://schemas.openxmlformats.org/drawingml/2006/table">
            <a:tbl>
              <a:tblPr/>
              <a:tblGrid>
                <a:gridCol w="2147784">
                  <a:extLst>
                    <a:ext uri="{9D8B030D-6E8A-4147-A177-3AD203B41FA5}">
                      <a16:colId xmlns:a16="http://schemas.microsoft.com/office/drawing/2014/main" val="20000"/>
                    </a:ext>
                  </a:extLst>
                </a:gridCol>
                <a:gridCol w="5656366">
                  <a:extLst>
                    <a:ext uri="{9D8B030D-6E8A-4147-A177-3AD203B41FA5}">
                      <a16:colId xmlns:a16="http://schemas.microsoft.com/office/drawing/2014/main" val="20001"/>
                    </a:ext>
                  </a:extLst>
                </a:gridCol>
              </a:tblGrid>
              <a:tr h="2588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Image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bg1"/>
                          </a:solidFill>
                          <a:effectLst/>
                          <a:latin typeface="Arial" pitchFamily="34" charset="0"/>
                          <a:ea typeface="굴림" pitchFamily="50" charset="-127"/>
                          <a:cs typeface="Arial" pitchFamily="34" charset="0"/>
                        </a:rPr>
                        <a:t>Feature</a:t>
                      </a:r>
                    </a:p>
                  </a:txBody>
                  <a:tcPr marL="36000" marR="36000" marT="36006" marB="360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900" b="1" i="0" u="none" strike="noStrike" cap="none" normalizeH="0" baseline="0" dirty="0" smtClean="0">
                        <a:ln>
                          <a:noFill/>
                        </a:ln>
                        <a:solidFill>
                          <a:srgbClr val="000000"/>
                        </a:solidFill>
                        <a:effectLst/>
                        <a:latin typeface="Arial" pitchFamily="34" charset="0"/>
                        <a:ea typeface="굴림" pitchFamily="50" charset="-127"/>
                        <a:cs typeface="Arial" pitchFamily="34" charset="0"/>
                      </a:endParaRP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rgbClr val="0070C0"/>
                          </a:solidFill>
                          <a:effectLst/>
                          <a:latin typeface="Arial" pitchFamily="34" charset="0"/>
                          <a:ea typeface="굴림" pitchFamily="50" charset="-127"/>
                          <a:cs typeface="Arial" pitchFamily="34" charset="0"/>
                        </a:rPr>
                        <a:t>CoolSelect Plus</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50" b="1" i="0" u="none" strike="noStrike" cap="none" normalizeH="0" baseline="0" dirty="0" smtClean="0">
                          <a:ln>
                            <a:noFill/>
                          </a:ln>
                          <a:solidFill>
                            <a:srgbClr val="000000"/>
                          </a:solidFill>
                          <a:effectLst/>
                          <a:latin typeface="Arial" pitchFamily="34" charset="0"/>
                          <a:ea typeface="굴림" pitchFamily="50" charset="-127"/>
                          <a:cs typeface="Arial" pitchFamily="34" charset="0"/>
                        </a:rPr>
                        <a:t>Enjoy the ultimate in flexible storage using the CoolSelect Plus zone. With one touch it can switch modes to store different foods at the optimum temperature, so that everything stays fresher. Simply select Cool (2℃), Chill (-1℃), Soft Freeze (-5℃) or Freeze (-15~-23℃) to suit your needs.</a:t>
                      </a:r>
                    </a:p>
                  </a:txBody>
                  <a:tcPr marL="36000" marR="36000" marT="36006" marB="3600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25" name="그림 24"/>
          <p:cNvPicPr>
            <a:picLocks noChangeAspect="1"/>
          </p:cNvPicPr>
          <p:nvPr/>
        </p:nvPicPr>
        <p:blipFill>
          <a:blip r:embed="rId3"/>
          <a:stretch>
            <a:fillRect/>
          </a:stretch>
        </p:blipFill>
        <p:spPr>
          <a:xfrm>
            <a:off x="1026795" y="2210118"/>
            <a:ext cx="1635125" cy="1118648"/>
          </a:xfrm>
          <a:prstGeom prst="rect">
            <a:avLst/>
          </a:prstGeom>
        </p:spPr>
      </p:pic>
    </p:spTree>
    <p:extLst>
      <p:ext uri="{BB962C8B-B14F-4D97-AF65-F5344CB8AC3E}">
        <p14:creationId xmlns:p14="http://schemas.microsoft.com/office/powerpoint/2010/main" val="1334280651"/>
      </p:ext>
    </p:extLst>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0531" name="Rectangle 3"/>
          <p:cNvSpPr>
            <a:spLocks noChangeArrowheads="1"/>
          </p:cNvSpPr>
          <p:nvPr/>
        </p:nvSpPr>
        <p:spPr bwMode="auto">
          <a:xfrm>
            <a:off x="762000" y="938213"/>
            <a:ext cx="66497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5-2-9. </a:t>
            </a:r>
            <a:r>
              <a:rPr lang="en-US" altLang="ko-KR" sz="1800" dirty="0">
                <a:solidFill>
                  <a:srgbClr val="006699"/>
                </a:solidFill>
                <a:latin typeface="Arial Black" pitchFamily="34" charset="0"/>
              </a:rPr>
              <a:t>When the Room Lamp (LED) does not light up</a:t>
            </a:r>
          </a:p>
        </p:txBody>
      </p:sp>
      <p:sp>
        <p:nvSpPr>
          <p:cNvPr id="150532" name="Line 53"/>
          <p:cNvSpPr>
            <a:spLocks noChangeShapeType="1"/>
          </p:cNvSpPr>
          <p:nvPr/>
        </p:nvSpPr>
        <p:spPr bwMode="auto">
          <a:xfrm>
            <a:off x="4367213" y="1355725"/>
            <a:ext cx="0" cy="27463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3" name="AutoShape 147"/>
          <p:cNvSpPr>
            <a:spLocks noChangeArrowheads="1"/>
          </p:cNvSpPr>
          <p:nvPr/>
        </p:nvSpPr>
        <p:spPr bwMode="auto">
          <a:xfrm>
            <a:off x="3074988" y="1643063"/>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34" name="Rectangle 148"/>
          <p:cNvSpPr>
            <a:spLocks noChangeArrowheads="1"/>
          </p:cNvSpPr>
          <p:nvPr/>
        </p:nvSpPr>
        <p:spPr bwMode="auto">
          <a:xfrm>
            <a:off x="3543300" y="1835150"/>
            <a:ext cx="1654175"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The LED Lamp is ok</a:t>
            </a:r>
          </a:p>
        </p:txBody>
      </p:sp>
      <p:sp>
        <p:nvSpPr>
          <p:cNvPr id="150535" name="Line 149"/>
          <p:cNvSpPr>
            <a:spLocks noChangeShapeType="1"/>
          </p:cNvSpPr>
          <p:nvPr/>
        </p:nvSpPr>
        <p:spPr bwMode="auto">
          <a:xfrm>
            <a:off x="5659438" y="19272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6" name="Line 153"/>
          <p:cNvSpPr>
            <a:spLocks noChangeShapeType="1"/>
          </p:cNvSpPr>
          <p:nvPr/>
        </p:nvSpPr>
        <p:spPr bwMode="auto">
          <a:xfrm>
            <a:off x="4367213" y="2235200"/>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0537" name="Rectangle 34"/>
          <p:cNvSpPr>
            <a:spLocks noChangeArrowheads="1"/>
          </p:cNvSpPr>
          <p:nvPr/>
        </p:nvSpPr>
        <p:spPr bwMode="auto">
          <a:xfrm>
            <a:off x="6494463" y="177165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38" name="Rectangle 36"/>
          <p:cNvSpPr>
            <a:spLocks noChangeArrowheads="1"/>
          </p:cNvSpPr>
          <p:nvPr/>
        </p:nvSpPr>
        <p:spPr bwMode="auto">
          <a:xfrm>
            <a:off x="6505575" y="1792288"/>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LED LAMP</a:t>
            </a:r>
          </a:p>
        </p:txBody>
      </p:sp>
      <p:sp>
        <p:nvSpPr>
          <p:cNvPr id="150539" name="Rectangle 59"/>
          <p:cNvSpPr>
            <a:spLocks noChangeArrowheads="1"/>
          </p:cNvSpPr>
          <p:nvPr/>
        </p:nvSpPr>
        <p:spPr bwMode="auto">
          <a:xfrm>
            <a:off x="3170238" y="2497138"/>
            <a:ext cx="2374900" cy="252412"/>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0540" name="Rectangle 60"/>
          <p:cNvSpPr>
            <a:spLocks noChangeArrowheads="1"/>
          </p:cNvSpPr>
          <p:nvPr/>
        </p:nvSpPr>
        <p:spPr bwMode="auto">
          <a:xfrm>
            <a:off x="3181350" y="2489200"/>
            <a:ext cx="2363788"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a:latin typeface="Arial" charset="0"/>
              </a:rPr>
              <a:t>Normal</a:t>
            </a:r>
          </a:p>
        </p:txBody>
      </p:sp>
      <p:sp>
        <p:nvSpPr>
          <p:cNvPr id="150541" name="Text Box 150"/>
          <p:cNvSpPr txBox="1">
            <a:spLocks noChangeArrowheads="1"/>
          </p:cNvSpPr>
          <p:nvPr/>
        </p:nvSpPr>
        <p:spPr bwMode="auto">
          <a:xfrm>
            <a:off x="5486400" y="16764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0542" name="Text Box 154"/>
          <p:cNvSpPr txBox="1">
            <a:spLocks noChangeArrowheads="1"/>
          </p:cNvSpPr>
          <p:nvPr/>
        </p:nvSpPr>
        <p:spPr bwMode="auto">
          <a:xfrm>
            <a:off x="4403725" y="21717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0543" name="Text Box 154"/>
          <p:cNvSpPr txBox="1">
            <a:spLocks noChangeArrowheads="1"/>
          </p:cNvSpPr>
          <p:nvPr/>
        </p:nvSpPr>
        <p:spPr bwMode="auto">
          <a:xfrm>
            <a:off x="4403725" y="133826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7" name="슬라이드 번호 개체 틀 16"/>
          <p:cNvSpPr>
            <a:spLocks noGrp="1"/>
          </p:cNvSpPr>
          <p:nvPr>
            <p:ph type="sldNum" sz="quarter" idx="12"/>
          </p:nvPr>
        </p:nvSpPr>
        <p:spPr>
          <a:xfrm>
            <a:off x="6553200" y="6472238"/>
            <a:ext cx="2133600" cy="265112"/>
          </a:xfrm>
        </p:spPr>
        <p:txBody>
          <a:bodyPr anchor="b"/>
          <a:lstStyle/>
          <a:p>
            <a:pPr>
              <a:defRPr/>
            </a:pPr>
            <a:fld id="{497333BA-D225-4FA9-BC0A-9DD9BF235CFB}" type="slidenum">
              <a:rPr lang="en-US" altLang="ko-KR" smtClean="0"/>
              <a:pPr>
                <a:defRPr/>
              </a:pPr>
              <a:t>200</a:t>
            </a:fld>
            <a:endParaRPr lang="en-US" altLang="ko-KR" dirty="0"/>
          </a:p>
        </p:txBody>
      </p:sp>
      <p:sp>
        <p:nvSpPr>
          <p:cNvPr id="19"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20"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2657754525"/>
      </p:ext>
    </p:extLst>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1555" name="Rectangle 3"/>
          <p:cNvSpPr>
            <a:spLocks noChangeArrowheads="1"/>
          </p:cNvSpPr>
          <p:nvPr/>
        </p:nvSpPr>
        <p:spPr bwMode="auto">
          <a:xfrm>
            <a:off x="762000" y="938213"/>
            <a:ext cx="5599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5-2-10. </a:t>
            </a:r>
            <a:r>
              <a:rPr lang="en-US" altLang="ko-KR" sz="1800" dirty="0">
                <a:solidFill>
                  <a:srgbClr val="006699"/>
                </a:solidFill>
                <a:latin typeface="Arial Black" pitchFamily="34" charset="0"/>
              </a:rPr>
              <a:t>When Fridge Damper does not work</a:t>
            </a:r>
          </a:p>
        </p:txBody>
      </p:sp>
      <p:sp>
        <p:nvSpPr>
          <p:cNvPr id="151556" name="AutoShape 4"/>
          <p:cNvSpPr>
            <a:spLocks noChangeArrowheads="1"/>
          </p:cNvSpPr>
          <p:nvPr/>
        </p:nvSpPr>
        <p:spPr bwMode="auto">
          <a:xfrm>
            <a:off x="3613150" y="164465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57" name="Text Box 5"/>
          <p:cNvSpPr txBox="1">
            <a:spLocks noChangeArrowheads="1"/>
          </p:cNvSpPr>
          <p:nvPr/>
        </p:nvSpPr>
        <p:spPr bwMode="auto">
          <a:xfrm>
            <a:off x="4105275" y="1689100"/>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51558" name="Line 6"/>
          <p:cNvSpPr>
            <a:spLocks noChangeShapeType="1"/>
          </p:cNvSpPr>
          <p:nvPr/>
        </p:nvSpPr>
        <p:spPr bwMode="auto">
          <a:xfrm>
            <a:off x="4367213" y="20161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59" name="AutoShape 7"/>
          <p:cNvSpPr>
            <a:spLocks noChangeArrowheads="1"/>
          </p:cNvSpPr>
          <p:nvPr/>
        </p:nvSpPr>
        <p:spPr bwMode="auto">
          <a:xfrm>
            <a:off x="3074988" y="2268538"/>
            <a:ext cx="2584450" cy="7254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60" name="Rectangle 8"/>
          <p:cNvSpPr>
            <a:spLocks noChangeArrowheads="1"/>
          </p:cNvSpPr>
          <p:nvPr/>
        </p:nvSpPr>
        <p:spPr bwMode="auto">
          <a:xfrm>
            <a:off x="3524250" y="2446338"/>
            <a:ext cx="1617663"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a:latin typeface="Arial" charset="0"/>
              </a:rPr>
              <a:t>DAMPER is under a</a:t>
            </a:r>
          </a:p>
          <a:p>
            <a:pPr algn="ctr" eaLnBrk="1" hangingPunct="1">
              <a:lnSpc>
                <a:spcPct val="70000"/>
              </a:lnSpc>
              <a:spcBef>
                <a:spcPct val="20000"/>
              </a:spcBef>
            </a:pPr>
            <a:r>
              <a:rPr lang="en-US" altLang="en-US" sz="1200" b="1">
                <a:latin typeface="Arial" charset="0"/>
              </a:rPr>
              <a:t>working condition.</a:t>
            </a:r>
          </a:p>
        </p:txBody>
      </p:sp>
      <p:sp>
        <p:nvSpPr>
          <p:cNvPr id="151561" name="Line 17"/>
          <p:cNvSpPr>
            <a:spLocks noChangeShapeType="1"/>
          </p:cNvSpPr>
          <p:nvPr/>
        </p:nvSpPr>
        <p:spPr bwMode="auto">
          <a:xfrm>
            <a:off x="5659438" y="26384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2" name="Text Box 18"/>
          <p:cNvSpPr txBox="1">
            <a:spLocks noChangeArrowheads="1"/>
          </p:cNvSpPr>
          <p:nvPr/>
        </p:nvSpPr>
        <p:spPr bwMode="auto">
          <a:xfrm>
            <a:off x="5486400" y="24130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63" name="Line 53"/>
          <p:cNvSpPr>
            <a:spLocks noChangeShapeType="1"/>
          </p:cNvSpPr>
          <p:nvPr/>
        </p:nvSpPr>
        <p:spPr bwMode="auto">
          <a:xfrm>
            <a:off x="4367213" y="2995613"/>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4" name="Text Box 54"/>
          <p:cNvSpPr txBox="1">
            <a:spLocks noChangeArrowheads="1"/>
          </p:cNvSpPr>
          <p:nvPr/>
        </p:nvSpPr>
        <p:spPr bwMode="auto">
          <a:xfrm>
            <a:off x="4403725" y="29940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65" name="AutoShape 147"/>
          <p:cNvSpPr>
            <a:spLocks noChangeArrowheads="1"/>
          </p:cNvSpPr>
          <p:nvPr/>
        </p:nvSpPr>
        <p:spPr bwMode="auto">
          <a:xfrm>
            <a:off x="3074988" y="3278188"/>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66" name="Rectangle 148"/>
          <p:cNvSpPr>
            <a:spLocks noChangeArrowheads="1"/>
          </p:cNvSpPr>
          <p:nvPr/>
        </p:nvSpPr>
        <p:spPr bwMode="auto">
          <a:xfrm>
            <a:off x="3409950" y="3376613"/>
            <a:ext cx="1787525"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Damper operates with</a:t>
            </a:r>
          </a:p>
          <a:p>
            <a:pPr algn="ctr" eaLnBrk="1" hangingPunct="1">
              <a:lnSpc>
                <a:spcPct val="70000"/>
              </a:lnSpc>
              <a:spcBef>
                <a:spcPct val="20000"/>
              </a:spcBef>
            </a:pPr>
            <a:r>
              <a:rPr lang="en-US" altLang="ko-KR" sz="1200" b="1">
                <a:solidFill>
                  <a:schemeClr val="tx1"/>
                </a:solidFill>
                <a:latin typeface="Arial" charset="0"/>
                <a:ea typeface="바탕" pitchFamily="18" charset="-127"/>
              </a:rPr>
              <a:t>DOOR S/W closed.</a:t>
            </a:r>
          </a:p>
        </p:txBody>
      </p:sp>
      <p:sp>
        <p:nvSpPr>
          <p:cNvPr id="151567" name="Line 149"/>
          <p:cNvSpPr>
            <a:spLocks noChangeShapeType="1"/>
          </p:cNvSpPr>
          <p:nvPr/>
        </p:nvSpPr>
        <p:spPr bwMode="auto">
          <a:xfrm>
            <a:off x="5659438" y="3562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8" name="Text Box 150"/>
          <p:cNvSpPr txBox="1">
            <a:spLocks noChangeArrowheads="1"/>
          </p:cNvSpPr>
          <p:nvPr/>
        </p:nvSpPr>
        <p:spPr bwMode="auto">
          <a:xfrm>
            <a:off x="5486400" y="33369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69" name="Line 153"/>
          <p:cNvSpPr>
            <a:spLocks noChangeShapeType="1"/>
          </p:cNvSpPr>
          <p:nvPr/>
        </p:nvSpPr>
        <p:spPr bwMode="auto">
          <a:xfrm>
            <a:off x="4367213" y="3852863"/>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0" name="Text Box 154"/>
          <p:cNvSpPr txBox="1">
            <a:spLocks noChangeArrowheads="1"/>
          </p:cNvSpPr>
          <p:nvPr/>
        </p:nvSpPr>
        <p:spPr bwMode="auto">
          <a:xfrm>
            <a:off x="4403725" y="38322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71" name="Rectangle 177"/>
          <p:cNvSpPr>
            <a:spLocks noChangeArrowheads="1"/>
          </p:cNvSpPr>
          <p:nvPr/>
        </p:nvSpPr>
        <p:spPr bwMode="auto">
          <a:xfrm>
            <a:off x="6494463" y="2446338"/>
            <a:ext cx="2374900" cy="466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72" name="Rectangle 178"/>
          <p:cNvSpPr>
            <a:spLocks noChangeArrowheads="1"/>
          </p:cNvSpPr>
          <p:nvPr/>
        </p:nvSpPr>
        <p:spPr bwMode="auto">
          <a:xfrm>
            <a:off x="6505575" y="246697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Forced Operation, Temp Increased</a:t>
            </a:r>
          </a:p>
        </p:txBody>
      </p:sp>
      <p:sp>
        <p:nvSpPr>
          <p:cNvPr id="151573" name="AutoShape 147"/>
          <p:cNvSpPr>
            <a:spLocks noChangeArrowheads="1"/>
          </p:cNvSpPr>
          <p:nvPr/>
        </p:nvSpPr>
        <p:spPr bwMode="auto">
          <a:xfrm>
            <a:off x="3074988" y="4087813"/>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74" name="Rectangle 148"/>
          <p:cNvSpPr>
            <a:spLocks noChangeArrowheads="1"/>
          </p:cNvSpPr>
          <p:nvPr/>
        </p:nvSpPr>
        <p:spPr bwMode="auto">
          <a:xfrm>
            <a:off x="3498850" y="4265613"/>
            <a:ext cx="1571625"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DOOR S/W is good</a:t>
            </a:r>
          </a:p>
        </p:txBody>
      </p:sp>
      <p:sp>
        <p:nvSpPr>
          <p:cNvPr id="151575" name="Line 149"/>
          <p:cNvSpPr>
            <a:spLocks noChangeShapeType="1"/>
          </p:cNvSpPr>
          <p:nvPr/>
        </p:nvSpPr>
        <p:spPr bwMode="auto">
          <a:xfrm>
            <a:off x="5659438" y="43719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6" name="Text Box 150"/>
          <p:cNvSpPr txBox="1">
            <a:spLocks noChangeArrowheads="1"/>
          </p:cNvSpPr>
          <p:nvPr/>
        </p:nvSpPr>
        <p:spPr bwMode="auto">
          <a:xfrm>
            <a:off x="5486400" y="41465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77" name="Line 153"/>
          <p:cNvSpPr>
            <a:spLocks noChangeShapeType="1"/>
          </p:cNvSpPr>
          <p:nvPr/>
        </p:nvSpPr>
        <p:spPr bwMode="auto">
          <a:xfrm>
            <a:off x="4367213" y="4662488"/>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8" name="Text Box 154"/>
          <p:cNvSpPr txBox="1">
            <a:spLocks noChangeArrowheads="1"/>
          </p:cNvSpPr>
          <p:nvPr/>
        </p:nvSpPr>
        <p:spPr bwMode="auto">
          <a:xfrm>
            <a:off x="4403725" y="46323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79" name="AutoShape 147"/>
          <p:cNvSpPr>
            <a:spLocks noChangeArrowheads="1"/>
          </p:cNvSpPr>
          <p:nvPr/>
        </p:nvSpPr>
        <p:spPr bwMode="auto">
          <a:xfrm>
            <a:off x="3074988" y="4878388"/>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0" name="Rectangle 148"/>
          <p:cNvSpPr>
            <a:spLocks noChangeArrowheads="1"/>
          </p:cNvSpPr>
          <p:nvPr/>
        </p:nvSpPr>
        <p:spPr bwMode="auto">
          <a:xfrm>
            <a:off x="3443288" y="4979988"/>
            <a:ext cx="17208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Fridge temp satisfies</a:t>
            </a:r>
          </a:p>
          <a:p>
            <a:pPr algn="ctr" eaLnBrk="1" hangingPunct="1">
              <a:lnSpc>
                <a:spcPct val="70000"/>
              </a:lnSpc>
              <a:spcBef>
                <a:spcPct val="20000"/>
              </a:spcBef>
            </a:pPr>
            <a:r>
              <a:rPr lang="en-US" altLang="ko-KR" sz="1200" b="1">
                <a:solidFill>
                  <a:schemeClr val="tx1"/>
                </a:solidFill>
                <a:latin typeface="Arial" charset="0"/>
                <a:ea typeface="바탕" pitchFamily="18" charset="-127"/>
              </a:rPr>
              <a:t>the set temp</a:t>
            </a:r>
          </a:p>
        </p:txBody>
      </p:sp>
      <p:sp>
        <p:nvSpPr>
          <p:cNvPr id="151581" name="Line 149"/>
          <p:cNvSpPr>
            <a:spLocks noChangeShapeType="1"/>
          </p:cNvSpPr>
          <p:nvPr/>
        </p:nvSpPr>
        <p:spPr bwMode="auto">
          <a:xfrm>
            <a:off x="5659438" y="5162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82" name="Text Box 150"/>
          <p:cNvSpPr txBox="1">
            <a:spLocks noChangeArrowheads="1"/>
          </p:cNvSpPr>
          <p:nvPr/>
        </p:nvSpPr>
        <p:spPr bwMode="auto">
          <a:xfrm>
            <a:off x="5486400" y="49371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83" name="Line 153"/>
          <p:cNvSpPr>
            <a:spLocks noChangeShapeType="1"/>
          </p:cNvSpPr>
          <p:nvPr/>
        </p:nvSpPr>
        <p:spPr bwMode="auto">
          <a:xfrm>
            <a:off x="4367213" y="5453063"/>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84" name="Text Box 154"/>
          <p:cNvSpPr txBox="1">
            <a:spLocks noChangeArrowheads="1"/>
          </p:cNvSpPr>
          <p:nvPr/>
        </p:nvSpPr>
        <p:spPr bwMode="auto">
          <a:xfrm>
            <a:off x="4403725" y="54229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85" name="Rectangle 177"/>
          <p:cNvSpPr>
            <a:spLocks noChangeArrowheads="1"/>
          </p:cNvSpPr>
          <p:nvPr/>
        </p:nvSpPr>
        <p:spPr bwMode="auto">
          <a:xfrm>
            <a:off x="6494463" y="5000625"/>
            <a:ext cx="2374900" cy="3254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6" name="Rectangle 178"/>
          <p:cNvSpPr>
            <a:spLocks noChangeArrowheads="1"/>
          </p:cNvSpPr>
          <p:nvPr/>
        </p:nvSpPr>
        <p:spPr bwMode="auto">
          <a:xfrm>
            <a:off x="6505575" y="5021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Wiring &amp; PCB MAIN</a:t>
            </a:r>
          </a:p>
        </p:txBody>
      </p:sp>
      <p:sp>
        <p:nvSpPr>
          <p:cNvPr id="151587" name="Rectangle 34"/>
          <p:cNvSpPr>
            <a:spLocks noChangeArrowheads="1"/>
          </p:cNvSpPr>
          <p:nvPr/>
        </p:nvSpPr>
        <p:spPr bwMode="auto">
          <a:xfrm>
            <a:off x="6494463" y="340677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8" name="Rectangle 36"/>
          <p:cNvSpPr>
            <a:spLocks noChangeArrowheads="1"/>
          </p:cNvSpPr>
          <p:nvPr/>
        </p:nvSpPr>
        <p:spPr bwMode="auto">
          <a:xfrm>
            <a:off x="6505575" y="3427413"/>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DAMPER is good</a:t>
            </a:r>
          </a:p>
        </p:txBody>
      </p:sp>
      <p:sp>
        <p:nvSpPr>
          <p:cNvPr id="151589" name="Rectangle 34"/>
          <p:cNvSpPr>
            <a:spLocks noChangeArrowheads="1"/>
          </p:cNvSpPr>
          <p:nvPr/>
        </p:nvSpPr>
        <p:spPr bwMode="auto">
          <a:xfrm>
            <a:off x="6494463" y="421640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90" name="Rectangle 36"/>
          <p:cNvSpPr>
            <a:spLocks noChangeArrowheads="1"/>
          </p:cNvSpPr>
          <p:nvPr/>
        </p:nvSpPr>
        <p:spPr bwMode="auto">
          <a:xfrm>
            <a:off x="6505575" y="4237038"/>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DOOR S/W</a:t>
            </a:r>
          </a:p>
        </p:txBody>
      </p:sp>
      <p:sp>
        <p:nvSpPr>
          <p:cNvPr id="151591" name="Line 49"/>
          <p:cNvSpPr>
            <a:spLocks noChangeShapeType="1"/>
          </p:cNvSpPr>
          <p:nvPr/>
        </p:nvSpPr>
        <p:spPr bwMode="auto">
          <a:xfrm flipH="1">
            <a:off x="2741613" y="4379913"/>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7" name="Group 118"/>
          <p:cNvGraphicFramePr>
            <a:graphicFrameLocks noGrp="1"/>
          </p:cNvGraphicFramePr>
          <p:nvPr>
            <p:extLst/>
          </p:nvPr>
        </p:nvGraphicFramePr>
        <p:xfrm>
          <a:off x="625475" y="3962400"/>
          <a:ext cx="2182813" cy="897000"/>
        </p:xfrm>
        <a:graphic>
          <a:graphicData uri="http://schemas.openxmlformats.org/drawingml/2006/table">
            <a:tbl>
              <a:tblPr/>
              <a:tblGrid>
                <a:gridCol w="727604">
                  <a:extLst>
                    <a:ext uri="{9D8B030D-6E8A-4147-A177-3AD203B41FA5}">
                      <a16:colId xmlns:a16="http://schemas.microsoft.com/office/drawing/2014/main" val="20000"/>
                    </a:ext>
                  </a:extLst>
                </a:gridCol>
                <a:gridCol w="1455209">
                  <a:extLst>
                    <a:ext uri="{9D8B030D-6E8A-4147-A177-3AD203B41FA5}">
                      <a16:colId xmlns:a16="http://schemas.microsoft.com/office/drawing/2014/main" val="20001"/>
                    </a:ext>
                  </a:extLst>
                </a:gridCol>
              </a:tblGrid>
              <a:tr h="224235">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Door &amp; MICOM State</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Door</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MICOM (#1)</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Close</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Open</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51608" name="Rectangle 59"/>
          <p:cNvSpPr>
            <a:spLocks noChangeArrowheads="1"/>
          </p:cNvSpPr>
          <p:nvPr/>
        </p:nvSpPr>
        <p:spPr bwMode="auto">
          <a:xfrm>
            <a:off x="3170238" y="5665788"/>
            <a:ext cx="2374900" cy="3968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609" name="Rectangle 60"/>
          <p:cNvSpPr>
            <a:spLocks noChangeArrowheads="1"/>
          </p:cNvSpPr>
          <p:nvPr/>
        </p:nvSpPr>
        <p:spPr bwMode="auto">
          <a:xfrm>
            <a:off x="3181350" y="5657850"/>
            <a:ext cx="23637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a:latin typeface="Arial" charset="0"/>
              </a:rPr>
              <a:t>Shift Set Temp [Set lower than the current temp]</a:t>
            </a:r>
          </a:p>
        </p:txBody>
      </p:sp>
      <p:sp>
        <p:nvSpPr>
          <p:cNvPr id="151610" name="Line 153"/>
          <p:cNvSpPr>
            <a:spLocks noChangeShapeType="1"/>
          </p:cNvSpPr>
          <p:nvPr/>
        </p:nvSpPr>
        <p:spPr bwMode="auto">
          <a:xfrm>
            <a:off x="4367213" y="6073775"/>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45" name="슬라이드 번호 개체 틀 16"/>
          <p:cNvSpPr>
            <a:spLocks noGrp="1"/>
          </p:cNvSpPr>
          <p:nvPr>
            <p:ph type="sldNum" sz="quarter" idx="12"/>
          </p:nvPr>
        </p:nvSpPr>
        <p:spPr>
          <a:xfrm>
            <a:off x="6553200" y="6472238"/>
            <a:ext cx="2133600" cy="265112"/>
          </a:xfrm>
        </p:spPr>
        <p:txBody>
          <a:bodyPr anchor="b"/>
          <a:lstStyle/>
          <a:p>
            <a:pPr>
              <a:defRPr/>
            </a:pPr>
            <a:fld id="{3595C6E5-855F-445D-A396-BEE5E854B921}" type="slidenum">
              <a:rPr lang="en-US" altLang="ko-KR" smtClean="0"/>
              <a:pPr>
                <a:defRPr/>
              </a:pPr>
              <a:t>201</a:t>
            </a:fld>
            <a:endParaRPr lang="en-US" altLang="ko-KR" dirty="0"/>
          </a:p>
        </p:txBody>
      </p:sp>
      <p:sp>
        <p:nvSpPr>
          <p:cNvPr id="46" name="Rectangle 3"/>
          <p:cNvSpPr>
            <a:spLocks noChangeArrowheads="1"/>
          </p:cNvSpPr>
          <p:nvPr/>
        </p:nvSpPr>
        <p:spPr bwMode="auto">
          <a:xfrm>
            <a:off x="6216506" y="966886"/>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3166000730"/>
      </p:ext>
    </p:extLst>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2579" name="Rectangle 3"/>
          <p:cNvSpPr>
            <a:spLocks noChangeArrowheads="1"/>
          </p:cNvSpPr>
          <p:nvPr/>
        </p:nvSpPr>
        <p:spPr bwMode="auto">
          <a:xfrm>
            <a:off x="762000" y="938213"/>
            <a:ext cx="5600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5-2-10. </a:t>
            </a:r>
            <a:r>
              <a:rPr lang="en-US" altLang="ko-KR" sz="1800" dirty="0">
                <a:solidFill>
                  <a:srgbClr val="006699"/>
                </a:solidFill>
                <a:latin typeface="Arial Black" pitchFamily="34" charset="0"/>
              </a:rPr>
              <a:t>When Fridge Damper does not work</a:t>
            </a:r>
          </a:p>
        </p:txBody>
      </p:sp>
      <p:sp>
        <p:nvSpPr>
          <p:cNvPr id="152580" name="Line 6"/>
          <p:cNvSpPr>
            <a:spLocks noChangeShapeType="1"/>
          </p:cNvSpPr>
          <p:nvPr/>
        </p:nvSpPr>
        <p:spPr bwMode="auto">
          <a:xfrm>
            <a:off x="4367213" y="20161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1" name="AutoShape 7"/>
          <p:cNvSpPr>
            <a:spLocks noChangeArrowheads="1"/>
          </p:cNvSpPr>
          <p:nvPr/>
        </p:nvSpPr>
        <p:spPr bwMode="auto">
          <a:xfrm>
            <a:off x="3074988" y="2268538"/>
            <a:ext cx="2584450" cy="7254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82" name="Rectangle 8"/>
          <p:cNvSpPr>
            <a:spLocks noChangeArrowheads="1"/>
          </p:cNvSpPr>
          <p:nvPr/>
        </p:nvSpPr>
        <p:spPr bwMode="auto">
          <a:xfrm>
            <a:off x="3439120" y="2446338"/>
            <a:ext cx="2111773"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dirty="0">
                <a:latin typeface="Arial" charset="0"/>
              </a:rPr>
              <a:t>MAIN PCB Connector</a:t>
            </a:r>
          </a:p>
          <a:p>
            <a:pPr algn="ctr" eaLnBrk="1" hangingPunct="1">
              <a:lnSpc>
                <a:spcPct val="70000"/>
              </a:lnSpc>
              <a:spcBef>
                <a:spcPct val="20000"/>
              </a:spcBef>
            </a:pPr>
            <a:r>
              <a:rPr lang="en-US" altLang="en-US" sz="1200" b="1" dirty="0" smtClean="0">
                <a:latin typeface="Arial" charset="0"/>
              </a:rPr>
              <a:t>CN90_2 </a:t>
            </a:r>
            <a:r>
              <a:rPr lang="en-US" altLang="en-US" sz="1200" b="1" dirty="0">
                <a:latin typeface="Arial" charset="0"/>
              </a:rPr>
              <a:t>is inserted normal</a:t>
            </a:r>
          </a:p>
        </p:txBody>
      </p:sp>
      <p:sp>
        <p:nvSpPr>
          <p:cNvPr id="152583" name="Line 17"/>
          <p:cNvSpPr>
            <a:spLocks noChangeShapeType="1"/>
          </p:cNvSpPr>
          <p:nvPr/>
        </p:nvSpPr>
        <p:spPr bwMode="auto">
          <a:xfrm>
            <a:off x="5659438" y="26384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4" name="Text Box 18"/>
          <p:cNvSpPr txBox="1">
            <a:spLocks noChangeArrowheads="1"/>
          </p:cNvSpPr>
          <p:nvPr/>
        </p:nvSpPr>
        <p:spPr bwMode="auto">
          <a:xfrm>
            <a:off x="5486400" y="24130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2585" name="Line 53"/>
          <p:cNvSpPr>
            <a:spLocks noChangeShapeType="1"/>
          </p:cNvSpPr>
          <p:nvPr/>
        </p:nvSpPr>
        <p:spPr bwMode="auto">
          <a:xfrm>
            <a:off x="4367213" y="2995613"/>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6" name="Text Box 54"/>
          <p:cNvSpPr txBox="1">
            <a:spLocks noChangeArrowheads="1"/>
          </p:cNvSpPr>
          <p:nvPr/>
        </p:nvSpPr>
        <p:spPr bwMode="auto">
          <a:xfrm>
            <a:off x="4403725" y="29940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2589" name="Line 149"/>
          <p:cNvSpPr>
            <a:spLocks noChangeShapeType="1"/>
          </p:cNvSpPr>
          <p:nvPr/>
        </p:nvSpPr>
        <p:spPr bwMode="auto">
          <a:xfrm>
            <a:off x="5659438" y="3562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90" name="Text Box 150"/>
          <p:cNvSpPr txBox="1">
            <a:spLocks noChangeArrowheads="1"/>
          </p:cNvSpPr>
          <p:nvPr/>
        </p:nvSpPr>
        <p:spPr bwMode="auto">
          <a:xfrm>
            <a:off x="5486400" y="33369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2593" name="Rectangle 177"/>
          <p:cNvSpPr>
            <a:spLocks noChangeArrowheads="1"/>
          </p:cNvSpPr>
          <p:nvPr/>
        </p:nvSpPr>
        <p:spPr bwMode="auto">
          <a:xfrm>
            <a:off x="6494463" y="2446338"/>
            <a:ext cx="2374900"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94" name="Rectangle 178"/>
          <p:cNvSpPr>
            <a:spLocks noChangeArrowheads="1"/>
          </p:cNvSpPr>
          <p:nvPr/>
        </p:nvSpPr>
        <p:spPr bwMode="auto">
          <a:xfrm>
            <a:off x="6505575" y="2466975"/>
            <a:ext cx="23637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Check Connector </a:t>
            </a:r>
            <a:r>
              <a:rPr lang="en-US" altLang="ko-KR" sz="1200" b="1" dirty="0" smtClean="0">
                <a:latin typeface="Arial" charset="0"/>
              </a:rPr>
              <a:t>CN90_2</a:t>
            </a:r>
            <a:endParaRPr lang="en-US" altLang="ko-KR" sz="1200" b="1" dirty="0">
              <a:latin typeface="Arial" charset="0"/>
            </a:endParaRPr>
          </a:p>
        </p:txBody>
      </p:sp>
      <p:sp>
        <p:nvSpPr>
          <p:cNvPr id="152595" name="AutoShape 147"/>
          <p:cNvSpPr>
            <a:spLocks noChangeArrowheads="1"/>
          </p:cNvSpPr>
          <p:nvPr/>
        </p:nvSpPr>
        <p:spPr bwMode="auto">
          <a:xfrm>
            <a:off x="3082925" y="3304749"/>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96" name="Rectangle 148"/>
          <p:cNvSpPr>
            <a:spLocks noChangeArrowheads="1"/>
          </p:cNvSpPr>
          <p:nvPr/>
        </p:nvSpPr>
        <p:spPr bwMode="auto">
          <a:xfrm>
            <a:off x="3616325" y="3482732"/>
            <a:ext cx="15748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DAMPER is normal</a:t>
            </a:r>
          </a:p>
        </p:txBody>
      </p:sp>
      <p:sp>
        <p:nvSpPr>
          <p:cNvPr id="152599" name="Line 153"/>
          <p:cNvSpPr>
            <a:spLocks noChangeShapeType="1"/>
          </p:cNvSpPr>
          <p:nvPr/>
        </p:nvSpPr>
        <p:spPr bwMode="auto">
          <a:xfrm>
            <a:off x="4393469" y="3961606"/>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600" name="Text Box 154"/>
          <p:cNvSpPr txBox="1">
            <a:spLocks noChangeArrowheads="1"/>
          </p:cNvSpPr>
          <p:nvPr/>
        </p:nvSpPr>
        <p:spPr bwMode="auto">
          <a:xfrm>
            <a:off x="4495006" y="3973886"/>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2603" name="Rectangle 34"/>
          <p:cNvSpPr>
            <a:spLocks noChangeArrowheads="1"/>
          </p:cNvSpPr>
          <p:nvPr/>
        </p:nvSpPr>
        <p:spPr bwMode="auto">
          <a:xfrm>
            <a:off x="6553200" y="340690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604" name="Rectangle 36"/>
          <p:cNvSpPr>
            <a:spLocks noChangeArrowheads="1"/>
          </p:cNvSpPr>
          <p:nvPr/>
        </p:nvSpPr>
        <p:spPr bwMode="auto">
          <a:xfrm>
            <a:off x="6430962" y="3445669"/>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Replace DAMPER</a:t>
            </a:r>
          </a:p>
        </p:txBody>
      </p:sp>
      <p:sp>
        <p:nvSpPr>
          <p:cNvPr id="152639" name="Rectangle 59"/>
          <p:cNvSpPr>
            <a:spLocks noChangeArrowheads="1"/>
          </p:cNvSpPr>
          <p:nvPr/>
        </p:nvSpPr>
        <p:spPr bwMode="auto">
          <a:xfrm>
            <a:off x="3216275" y="4238203"/>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640" name="Rectangle 60"/>
          <p:cNvSpPr>
            <a:spLocks noChangeArrowheads="1"/>
          </p:cNvSpPr>
          <p:nvPr/>
        </p:nvSpPr>
        <p:spPr bwMode="auto">
          <a:xfrm>
            <a:off x="3211575" y="4253176"/>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dirty="0">
                <a:latin typeface="Arial" charset="0"/>
              </a:rPr>
              <a:t>Normal</a:t>
            </a:r>
          </a:p>
          <a:p>
            <a:pPr algn="ctr" eaLnBrk="1" hangingPunct="1">
              <a:lnSpc>
                <a:spcPct val="90000"/>
              </a:lnSpc>
              <a:spcBef>
                <a:spcPct val="20000"/>
              </a:spcBef>
            </a:pPr>
            <a:r>
              <a:rPr lang="en-US" altLang="en-US" sz="1200" b="1" dirty="0">
                <a:latin typeface="Arial" charset="0"/>
              </a:rPr>
              <a:t>Replace PCB MAIN</a:t>
            </a:r>
          </a:p>
        </p:txBody>
      </p:sp>
      <p:sp>
        <p:nvSpPr>
          <p:cNvPr id="35" name="슬라이드 번호 개체 틀 16"/>
          <p:cNvSpPr>
            <a:spLocks noGrp="1"/>
          </p:cNvSpPr>
          <p:nvPr>
            <p:ph type="sldNum" sz="quarter" idx="12"/>
          </p:nvPr>
        </p:nvSpPr>
        <p:spPr>
          <a:xfrm>
            <a:off x="6553200" y="6472238"/>
            <a:ext cx="2133600" cy="265112"/>
          </a:xfrm>
        </p:spPr>
        <p:txBody>
          <a:bodyPr anchor="b"/>
          <a:lstStyle/>
          <a:p>
            <a:pPr>
              <a:defRPr/>
            </a:pPr>
            <a:fld id="{06A0BB18-E962-4139-BB64-7F1ED25A216A}" type="slidenum">
              <a:rPr lang="en-US" altLang="ko-KR" smtClean="0"/>
              <a:pPr>
                <a:defRPr/>
              </a:pPr>
              <a:t>202</a:t>
            </a:fld>
            <a:endParaRPr lang="en-US" altLang="ko-KR" dirty="0"/>
          </a:p>
        </p:txBody>
      </p:sp>
      <p:sp>
        <p:nvSpPr>
          <p:cNvPr id="27" name="Rectangle 3"/>
          <p:cNvSpPr>
            <a:spLocks noChangeArrowheads="1"/>
          </p:cNvSpPr>
          <p:nvPr/>
        </p:nvSpPr>
        <p:spPr bwMode="auto">
          <a:xfrm>
            <a:off x="6216506" y="966886"/>
            <a:ext cx="28069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(Twin / Bespoke Mono C,D)</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404860945"/>
      </p:ext>
    </p:extLst>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1555" name="Rectangle 3"/>
          <p:cNvSpPr>
            <a:spLocks noChangeArrowheads="1"/>
          </p:cNvSpPr>
          <p:nvPr/>
        </p:nvSpPr>
        <p:spPr bwMode="auto">
          <a:xfrm>
            <a:off x="762000" y="938213"/>
            <a:ext cx="5599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5-2-10. </a:t>
            </a:r>
            <a:r>
              <a:rPr lang="en-US" altLang="ko-KR" sz="1800" dirty="0">
                <a:solidFill>
                  <a:srgbClr val="006699"/>
                </a:solidFill>
                <a:latin typeface="Arial Black" pitchFamily="34" charset="0"/>
              </a:rPr>
              <a:t>When Fridge Damper does not work</a:t>
            </a:r>
          </a:p>
        </p:txBody>
      </p:sp>
      <p:sp>
        <p:nvSpPr>
          <p:cNvPr id="151556" name="AutoShape 4"/>
          <p:cNvSpPr>
            <a:spLocks noChangeArrowheads="1"/>
          </p:cNvSpPr>
          <p:nvPr/>
        </p:nvSpPr>
        <p:spPr bwMode="auto">
          <a:xfrm>
            <a:off x="3613150" y="1644650"/>
            <a:ext cx="1584325" cy="360363"/>
          </a:xfrm>
          <a:prstGeom prst="roundRect">
            <a:avLst>
              <a:gd name="adj" fmla="val 50000"/>
            </a:avLst>
          </a:prstGeom>
          <a:solidFill>
            <a:schemeClr val="folHlink"/>
          </a:solidFill>
          <a:ln>
            <a:noFill/>
          </a:ln>
          <a:extLst>
            <a:ext uri="{91240B29-F687-4F45-9708-019B960494DF}">
              <a14:hiddenLine xmlns:a14="http://schemas.microsoft.com/office/drawing/2010/main" w="15875" algn="ctr">
                <a:solidFill>
                  <a:srgbClr val="000000"/>
                </a:solidFill>
                <a:prstDash val="sysDot"/>
                <a:round/>
                <a:headEnd/>
                <a:tailEnd/>
              </a14:hiddenLine>
            </a:ext>
          </a:extLst>
        </p:spPr>
        <p:txBody>
          <a:bodyPr wrap="none"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57" name="Text Box 5"/>
          <p:cNvSpPr txBox="1">
            <a:spLocks noChangeArrowheads="1"/>
          </p:cNvSpPr>
          <p:nvPr/>
        </p:nvSpPr>
        <p:spPr bwMode="auto">
          <a:xfrm>
            <a:off x="4105275" y="1689100"/>
            <a:ext cx="53181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Start</a:t>
            </a:r>
          </a:p>
        </p:txBody>
      </p:sp>
      <p:sp>
        <p:nvSpPr>
          <p:cNvPr id="151558" name="Line 6"/>
          <p:cNvSpPr>
            <a:spLocks noChangeShapeType="1"/>
          </p:cNvSpPr>
          <p:nvPr/>
        </p:nvSpPr>
        <p:spPr bwMode="auto">
          <a:xfrm>
            <a:off x="4367213" y="20161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59" name="AutoShape 7"/>
          <p:cNvSpPr>
            <a:spLocks noChangeArrowheads="1"/>
          </p:cNvSpPr>
          <p:nvPr/>
        </p:nvSpPr>
        <p:spPr bwMode="auto">
          <a:xfrm>
            <a:off x="3074988" y="2268538"/>
            <a:ext cx="2584450" cy="7254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60" name="Rectangle 8"/>
          <p:cNvSpPr>
            <a:spLocks noChangeArrowheads="1"/>
          </p:cNvSpPr>
          <p:nvPr/>
        </p:nvSpPr>
        <p:spPr bwMode="auto">
          <a:xfrm>
            <a:off x="3524250" y="2446338"/>
            <a:ext cx="1617663"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a:latin typeface="Arial" charset="0"/>
              </a:rPr>
              <a:t>DAMPER is under a</a:t>
            </a:r>
          </a:p>
          <a:p>
            <a:pPr algn="ctr" eaLnBrk="1" hangingPunct="1">
              <a:lnSpc>
                <a:spcPct val="70000"/>
              </a:lnSpc>
              <a:spcBef>
                <a:spcPct val="20000"/>
              </a:spcBef>
            </a:pPr>
            <a:r>
              <a:rPr lang="en-US" altLang="en-US" sz="1200" b="1">
                <a:latin typeface="Arial" charset="0"/>
              </a:rPr>
              <a:t>working condition.</a:t>
            </a:r>
          </a:p>
        </p:txBody>
      </p:sp>
      <p:sp>
        <p:nvSpPr>
          <p:cNvPr id="151561" name="Line 17"/>
          <p:cNvSpPr>
            <a:spLocks noChangeShapeType="1"/>
          </p:cNvSpPr>
          <p:nvPr/>
        </p:nvSpPr>
        <p:spPr bwMode="auto">
          <a:xfrm>
            <a:off x="5659438" y="26384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2" name="Text Box 18"/>
          <p:cNvSpPr txBox="1">
            <a:spLocks noChangeArrowheads="1"/>
          </p:cNvSpPr>
          <p:nvPr/>
        </p:nvSpPr>
        <p:spPr bwMode="auto">
          <a:xfrm>
            <a:off x="5486400" y="24130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63" name="Line 53"/>
          <p:cNvSpPr>
            <a:spLocks noChangeShapeType="1"/>
          </p:cNvSpPr>
          <p:nvPr/>
        </p:nvSpPr>
        <p:spPr bwMode="auto">
          <a:xfrm>
            <a:off x="4367213" y="2995613"/>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4" name="Text Box 54"/>
          <p:cNvSpPr txBox="1">
            <a:spLocks noChangeArrowheads="1"/>
          </p:cNvSpPr>
          <p:nvPr/>
        </p:nvSpPr>
        <p:spPr bwMode="auto">
          <a:xfrm>
            <a:off x="4403725" y="29940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65" name="AutoShape 147"/>
          <p:cNvSpPr>
            <a:spLocks noChangeArrowheads="1"/>
          </p:cNvSpPr>
          <p:nvPr/>
        </p:nvSpPr>
        <p:spPr bwMode="auto">
          <a:xfrm>
            <a:off x="3074988" y="3278188"/>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66" name="Rectangle 148"/>
          <p:cNvSpPr>
            <a:spLocks noChangeArrowheads="1"/>
          </p:cNvSpPr>
          <p:nvPr/>
        </p:nvSpPr>
        <p:spPr bwMode="auto">
          <a:xfrm>
            <a:off x="3409950" y="3376613"/>
            <a:ext cx="1787525"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Damper operates with</a:t>
            </a:r>
          </a:p>
          <a:p>
            <a:pPr algn="ctr" eaLnBrk="1" hangingPunct="1">
              <a:lnSpc>
                <a:spcPct val="70000"/>
              </a:lnSpc>
              <a:spcBef>
                <a:spcPct val="20000"/>
              </a:spcBef>
            </a:pPr>
            <a:r>
              <a:rPr lang="en-US" altLang="ko-KR" sz="1200" b="1">
                <a:solidFill>
                  <a:schemeClr val="tx1"/>
                </a:solidFill>
                <a:latin typeface="Arial" charset="0"/>
                <a:ea typeface="바탕" pitchFamily="18" charset="-127"/>
              </a:rPr>
              <a:t>DOOR S/W closed.</a:t>
            </a:r>
          </a:p>
        </p:txBody>
      </p:sp>
      <p:sp>
        <p:nvSpPr>
          <p:cNvPr id="151567" name="Line 149"/>
          <p:cNvSpPr>
            <a:spLocks noChangeShapeType="1"/>
          </p:cNvSpPr>
          <p:nvPr/>
        </p:nvSpPr>
        <p:spPr bwMode="auto">
          <a:xfrm>
            <a:off x="5659438" y="3562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68" name="Text Box 150"/>
          <p:cNvSpPr txBox="1">
            <a:spLocks noChangeArrowheads="1"/>
          </p:cNvSpPr>
          <p:nvPr/>
        </p:nvSpPr>
        <p:spPr bwMode="auto">
          <a:xfrm>
            <a:off x="5486400" y="33369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69" name="Line 153"/>
          <p:cNvSpPr>
            <a:spLocks noChangeShapeType="1"/>
          </p:cNvSpPr>
          <p:nvPr/>
        </p:nvSpPr>
        <p:spPr bwMode="auto">
          <a:xfrm>
            <a:off x="4367213" y="3852863"/>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0" name="Text Box 154"/>
          <p:cNvSpPr txBox="1">
            <a:spLocks noChangeArrowheads="1"/>
          </p:cNvSpPr>
          <p:nvPr/>
        </p:nvSpPr>
        <p:spPr bwMode="auto">
          <a:xfrm>
            <a:off x="4403725" y="38322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71" name="Rectangle 177"/>
          <p:cNvSpPr>
            <a:spLocks noChangeArrowheads="1"/>
          </p:cNvSpPr>
          <p:nvPr/>
        </p:nvSpPr>
        <p:spPr bwMode="auto">
          <a:xfrm>
            <a:off x="6494463" y="2446338"/>
            <a:ext cx="2374900" cy="466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72" name="Rectangle 178"/>
          <p:cNvSpPr>
            <a:spLocks noChangeArrowheads="1"/>
          </p:cNvSpPr>
          <p:nvPr/>
        </p:nvSpPr>
        <p:spPr bwMode="auto">
          <a:xfrm>
            <a:off x="6505575" y="2466975"/>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Forced Operation, Temp Increased</a:t>
            </a:r>
          </a:p>
        </p:txBody>
      </p:sp>
      <p:sp>
        <p:nvSpPr>
          <p:cNvPr id="151573" name="AutoShape 147"/>
          <p:cNvSpPr>
            <a:spLocks noChangeArrowheads="1"/>
          </p:cNvSpPr>
          <p:nvPr/>
        </p:nvSpPr>
        <p:spPr bwMode="auto">
          <a:xfrm>
            <a:off x="3074988" y="4087813"/>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74" name="Rectangle 148"/>
          <p:cNvSpPr>
            <a:spLocks noChangeArrowheads="1"/>
          </p:cNvSpPr>
          <p:nvPr/>
        </p:nvSpPr>
        <p:spPr bwMode="auto">
          <a:xfrm>
            <a:off x="3498850" y="4265613"/>
            <a:ext cx="1571625"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DOOR S/W is good</a:t>
            </a:r>
          </a:p>
        </p:txBody>
      </p:sp>
      <p:sp>
        <p:nvSpPr>
          <p:cNvPr id="151575" name="Line 149"/>
          <p:cNvSpPr>
            <a:spLocks noChangeShapeType="1"/>
          </p:cNvSpPr>
          <p:nvPr/>
        </p:nvSpPr>
        <p:spPr bwMode="auto">
          <a:xfrm>
            <a:off x="5659438" y="437197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6" name="Text Box 150"/>
          <p:cNvSpPr txBox="1">
            <a:spLocks noChangeArrowheads="1"/>
          </p:cNvSpPr>
          <p:nvPr/>
        </p:nvSpPr>
        <p:spPr bwMode="auto">
          <a:xfrm>
            <a:off x="5486400" y="414655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77" name="Line 153"/>
          <p:cNvSpPr>
            <a:spLocks noChangeShapeType="1"/>
          </p:cNvSpPr>
          <p:nvPr/>
        </p:nvSpPr>
        <p:spPr bwMode="auto">
          <a:xfrm>
            <a:off x="4367213" y="4662488"/>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78" name="Text Box 154"/>
          <p:cNvSpPr txBox="1">
            <a:spLocks noChangeArrowheads="1"/>
          </p:cNvSpPr>
          <p:nvPr/>
        </p:nvSpPr>
        <p:spPr bwMode="auto">
          <a:xfrm>
            <a:off x="4403725" y="46323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79" name="AutoShape 147"/>
          <p:cNvSpPr>
            <a:spLocks noChangeArrowheads="1"/>
          </p:cNvSpPr>
          <p:nvPr/>
        </p:nvSpPr>
        <p:spPr bwMode="auto">
          <a:xfrm>
            <a:off x="3074988" y="4878388"/>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0" name="Rectangle 148"/>
          <p:cNvSpPr>
            <a:spLocks noChangeArrowheads="1"/>
          </p:cNvSpPr>
          <p:nvPr/>
        </p:nvSpPr>
        <p:spPr bwMode="auto">
          <a:xfrm>
            <a:off x="3443288" y="4979988"/>
            <a:ext cx="17208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a:solidFill>
                  <a:schemeClr val="tx1"/>
                </a:solidFill>
                <a:latin typeface="Arial" charset="0"/>
                <a:ea typeface="바탕" pitchFamily="18" charset="-127"/>
              </a:rPr>
              <a:t>Fridge temp satisfies</a:t>
            </a:r>
          </a:p>
          <a:p>
            <a:pPr algn="ctr" eaLnBrk="1" hangingPunct="1">
              <a:lnSpc>
                <a:spcPct val="70000"/>
              </a:lnSpc>
              <a:spcBef>
                <a:spcPct val="20000"/>
              </a:spcBef>
            </a:pPr>
            <a:r>
              <a:rPr lang="en-US" altLang="ko-KR" sz="1200" b="1">
                <a:solidFill>
                  <a:schemeClr val="tx1"/>
                </a:solidFill>
                <a:latin typeface="Arial" charset="0"/>
                <a:ea typeface="바탕" pitchFamily="18" charset="-127"/>
              </a:rPr>
              <a:t>the set temp</a:t>
            </a:r>
          </a:p>
        </p:txBody>
      </p:sp>
      <p:sp>
        <p:nvSpPr>
          <p:cNvPr id="151581" name="Line 149"/>
          <p:cNvSpPr>
            <a:spLocks noChangeShapeType="1"/>
          </p:cNvSpPr>
          <p:nvPr/>
        </p:nvSpPr>
        <p:spPr bwMode="auto">
          <a:xfrm>
            <a:off x="5659438" y="51625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82" name="Text Box 150"/>
          <p:cNvSpPr txBox="1">
            <a:spLocks noChangeArrowheads="1"/>
          </p:cNvSpPr>
          <p:nvPr/>
        </p:nvSpPr>
        <p:spPr bwMode="auto">
          <a:xfrm>
            <a:off x="5486400" y="49371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1583" name="Line 153"/>
          <p:cNvSpPr>
            <a:spLocks noChangeShapeType="1"/>
          </p:cNvSpPr>
          <p:nvPr/>
        </p:nvSpPr>
        <p:spPr bwMode="auto">
          <a:xfrm>
            <a:off x="4367213" y="5453063"/>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1584" name="Text Box 154"/>
          <p:cNvSpPr txBox="1">
            <a:spLocks noChangeArrowheads="1"/>
          </p:cNvSpPr>
          <p:nvPr/>
        </p:nvSpPr>
        <p:spPr bwMode="auto">
          <a:xfrm>
            <a:off x="4403725" y="54229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1585" name="Rectangle 177"/>
          <p:cNvSpPr>
            <a:spLocks noChangeArrowheads="1"/>
          </p:cNvSpPr>
          <p:nvPr/>
        </p:nvSpPr>
        <p:spPr bwMode="auto">
          <a:xfrm>
            <a:off x="6494463" y="5000625"/>
            <a:ext cx="2374900" cy="32543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6" name="Rectangle 178"/>
          <p:cNvSpPr>
            <a:spLocks noChangeArrowheads="1"/>
          </p:cNvSpPr>
          <p:nvPr/>
        </p:nvSpPr>
        <p:spPr bwMode="auto">
          <a:xfrm>
            <a:off x="6505575" y="5021263"/>
            <a:ext cx="23637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Check Wiring &amp; PCB MAIN</a:t>
            </a:r>
          </a:p>
        </p:txBody>
      </p:sp>
      <p:sp>
        <p:nvSpPr>
          <p:cNvPr id="151587" name="Rectangle 34"/>
          <p:cNvSpPr>
            <a:spLocks noChangeArrowheads="1"/>
          </p:cNvSpPr>
          <p:nvPr/>
        </p:nvSpPr>
        <p:spPr bwMode="auto">
          <a:xfrm>
            <a:off x="6494463" y="3406775"/>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88" name="Rectangle 36"/>
          <p:cNvSpPr>
            <a:spLocks noChangeArrowheads="1"/>
          </p:cNvSpPr>
          <p:nvPr/>
        </p:nvSpPr>
        <p:spPr bwMode="auto">
          <a:xfrm>
            <a:off x="6505575" y="3427413"/>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DAMPER is good</a:t>
            </a:r>
          </a:p>
        </p:txBody>
      </p:sp>
      <p:sp>
        <p:nvSpPr>
          <p:cNvPr id="151589" name="Rectangle 34"/>
          <p:cNvSpPr>
            <a:spLocks noChangeArrowheads="1"/>
          </p:cNvSpPr>
          <p:nvPr/>
        </p:nvSpPr>
        <p:spPr bwMode="auto">
          <a:xfrm>
            <a:off x="6494463" y="421640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590" name="Rectangle 36"/>
          <p:cNvSpPr>
            <a:spLocks noChangeArrowheads="1"/>
          </p:cNvSpPr>
          <p:nvPr/>
        </p:nvSpPr>
        <p:spPr bwMode="auto">
          <a:xfrm>
            <a:off x="6505575" y="4237038"/>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a:latin typeface="Arial" charset="0"/>
              </a:rPr>
              <a:t>Replace DOOR S/W</a:t>
            </a:r>
          </a:p>
        </p:txBody>
      </p:sp>
      <p:sp>
        <p:nvSpPr>
          <p:cNvPr id="151591" name="Line 49"/>
          <p:cNvSpPr>
            <a:spLocks noChangeShapeType="1"/>
          </p:cNvSpPr>
          <p:nvPr/>
        </p:nvSpPr>
        <p:spPr bwMode="auto">
          <a:xfrm flipH="1">
            <a:off x="2741613" y="4379913"/>
            <a:ext cx="328612" cy="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graphicFrame>
        <p:nvGraphicFramePr>
          <p:cNvPr id="57" name="Group 118"/>
          <p:cNvGraphicFramePr>
            <a:graphicFrameLocks noGrp="1"/>
          </p:cNvGraphicFramePr>
          <p:nvPr>
            <p:extLst/>
          </p:nvPr>
        </p:nvGraphicFramePr>
        <p:xfrm>
          <a:off x="625475" y="3962400"/>
          <a:ext cx="2182813" cy="897000"/>
        </p:xfrm>
        <a:graphic>
          <a:graphicData uri="http://schemas.openxmlformats.org/drawingml/2006/table">
            <a:tbl>
              <a:tblPr/>
              <a:tblGrid>
                <a:gridCol w="727604">
                  <a:extLst>
                    <a:ext uri="{9D8B030D-6E8A-4147-A177-3AD203B41FA5}">
                      <a16:colId xmlns:a16="http://schemas.microsoft.com/office/drawing/2014/main" val="20000"/>
                    </a:ext>
                  </a:extLst>
                </a:gridCol>
                <a:gridCol w="1455209">
                  <a:extLst>
                    <a:ext uri="{9D8B030D-6E8A-4147-A177-3AD203B41FA5}">
                      <a16:colId xmlns:a16="http://schemas.microsoft.com/office/drawing/2014/main" val="20001"/>
                    </a:ext>
                  </a:extLst>
                </a:gridCol>
              </a:tblGrid>
              <a:tr h="224235">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bg1"/>
                          </a:solidFill>
                          <a:effectLst/>
                          <a:latin typeface="Arial" pitchFamily="34" charset="0"/>
                          <a:ea typeface="굴림" pitchFamily="50" charset="-127"/>
                        </a:rPr>
                        <a:t>Door &amp; MICOM State</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FF"/>
                    </a:solidFill>
                  </a:tcPr>
                </a:tc>
                <a:tc hMerge="1">
                  <a:txBody>
                    <a:bodyPr/>
                    <a:lstStyle/>
                    <a:p>
                      <a:pPr latinLnBrk="1"/>
                      <a:endParaRPr lang="ko-KR" altLang="en-US"/>
                    </a:p>
                  </a:txBody>
                  <a:tcPr/>
                </a:tc>
                <a:extLst>
                  <a:ext uri="{0D108BD9-81ED-4DB2-BD59-A6C34878D82A}">
                    <a16:rowId xmlns:a16="http://schemas.microsoft.com/office/drawing/2014/main" val="10000"/>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Door</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MICOM (#46)</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Close</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0V</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423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Open</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rPr>
                        <a:t>5V</a:t>
                      </a:r>
                    </a:p>
                  </a:txBody>
                  <a:tcPr marL="36000" marR="36000" marT="35925" marB="3592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51608" name="Rectangle 59"/>
          <p:cNvSpPr>
            <a:spLocks noChangeArrowheads="1"/>
          </p:cNvSpPr>
          <p:nvPr/>
        </p:nvSpPr>
        <p:spPr bwMode="auto">
          <a:xfrm>
            <a:off x="3170238" y="5665788"/>
            <a:ext cx="2374900" cy="39687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1609" name="Rectangle 60"/>
          <p:cNvSpPr>
            <a:spLocks noChangeArrowheads="1"/>
          </p:cNvSpPr>
          <p:nvPr/>
        </p:nvSpPr>
        <p:spPr bwMode="auto">
          <a:xfrm>
            <a:off x="3181350" y="5657850"/>
            <a:ext cx="23637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a:latin typeface="Arial" charset="0"/>
              </a:rPr>
              <a:t>Shift Set Temp [Set lower than the current temp]</a:t>
            </a:r>
          </a:p>
        </p:txBody>
      </p:sp>
      <p:sp>
        <p:nvSpPr>
          <p:cNvPr id="151610" name="Line 153"/>
          <p:cNvSpPr>
            <a:spLocks noChangeShapeType="1"/>
          </p:cNvSpPr>
          <p:nvPr/>
        </p:nvSpPr>
        <p:spPr bwMode="auto">
          <a:xfrm>
            <a:off x="4367213" y="6073775"/>
            <a:ext cx="0" cy="217488"/>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45" name="슬라이드 번호 개체 틀 16"/>
          <p:cNvSpPr>
            <a:spLocks noGrp="1"/>
          </p:cNvSpPr>
          <p:nvPr>
            <p:ph type="sldNum" sz="quarter" idx="12"/>
          </p:nvPr>
        </p:nvSpPr>
        <p:spPr>
          <a:xfrm>
            <a:off x="6553200" y="6472238"/>
            <a:ext cx="2133600" cy="265112"/>
          </a:xfrm>
        </p:spPr>
        <p:txBody>
          <a:bodyPr anchor="b"/>
          <a:lstStyle/>
          <a:p>
            <a:pPr>
              <a:defRPr/>
            </a:pPr>
            <a:fld id="{3595C6E5-855F-445D-A396-BEE5E854B921}" type="slidenum">
              <a:rPr lang="en-US" altLang="ko-KR" smtClean="0"/>
              <a:pPr>
                <a:defRPr/>
              </a:pPr>
              <a:t>203</a:t>
            </a:fld>
            <a:endParaRPr lang="en-US" altLang="ko-KR" dirty="0"/>
          </a:p>
        </p:txBody>
      </p:sp>
      <p:sp>
        <p:nvSpPr>
          <p:cNvPr id="47"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48"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850086330"/>
      </p:ext>
    </p:extLst>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52579" name="Rectangle 3"/>
          <p:cNvSpPr>
            <a:spLocks noChangeArrowheads="1"/>
          </p:cNvSpPr>
          <p:nvPr/>
        </p:nvSpPr>
        <p:spPr bwMode="auto">
          <a:xfrm>
            <a:off x="762000" y="938213"/>
            <a:ext cx="5600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5-2-10. </a:t>
            </a:r>
            <a:r>
              <a:rPr lang="en-US" altLang="ko-KR" sz="1800" dirty="0">
                <a:solidFill>
                  <a:srgbClr val="006699"/>
                </a:solidFill>
                <a:latin typeface="Arial Black" pitchFamily="34" charset="0"/>
              </a:rPr>
              <a:t>When Fridge Damper does not work</a:t>
            </a:r>
          </a:p>
        </p:txBody>
      </p:sp>
      <p:sp>
        <p:nvSpPr>
          <p:cNvPr id="152580" name="Line 6"/>
          <p:cNvSpPr>
            <a:spLocks noChangeShapeType="1"/>
          </p:cNvSpPr>
          <p:nvPr/>
        </p:nvSpPr>
        <p:spPr bwMode="auto">
          <a:xfrm>
            <a:off x="4367213" y="2016125"/>
            <a:ext cx="0" cy="252413"/>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1" name="AutoShape 7"/>
          <p:cNvSpPr>
            <a:spLocks noChangeArrowheads="1"/>
          </p:cNvSpPr>
          <p:nvPr/>
        </p:nvSpPr>
        <p:spPr bwMode="auto">
          <a:xfrm>
            <a:off x="3074988" y="2268538"/>
            <a:ext cx="2584450" cy="72548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82" name="Rectangle 8"/>
          <p:cNvSpPr>
            <a:spLocks noChangeArrowheads="1"/>
          </p:cNvSpPr>
          <p:nvPr/>
        </p:nvSpPr>
        <p:spPr bwMode="auto">
          <a:xfrm>
            <a:off x="3439120" y="2446338"/>
            <a:ext cx="2111773" cy="389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en-US" sz="1200" b="1" dirty="0">
                <a:latin typeface="Arial" charset="0"/>
              </a:rPr>
              <a:t>MAIN PCB Connector</a:t>
            </a:r>
          </a:p>
          <a:p>
            <a:pPr algn="ctr" eaLnBrk="1" hangingPunct="1">
              <a:lnSpc>
                <a:spcPct val="70000"/>
              </a:lnSpc>
              <a:spcBef>
                <a:spcPct val="20000"/>
              </a:spcBef>
            </a:pPr>
            <a:r>
              <a:rPr lang="en-US" altLang="en-US" sz="1200" b="1" dirty="0" smtClean="0">
                <a:latin typeface="Arial" charset="0"/>
              </a:rPr>
              <a:t>CN90_3 </a:t>
            </a:r>
            <a:r>
              <a:rPr lang="en-US" altLang="en-US" sz="1200" b="1" dirty="0">
                <a:latin typeface="Arial" charset="0"/>
              </a:rPr>
              <a:t>is inserted normal</a:t>
            </a:r>
          </a:p>
        </p:txBody>
      </p:sp>
      <p:sp>
        <p:nvSpPr>
          <p:cNvPr id="152583" name="Line 17"/>
          <p:cNvSpPr>
            <a:spLocks noChangeShapeType="1"/>
          </p:cNvSpPr>
          <p:nvPr/>
        </p:nvSpPr>
        <p:spPr bwMode="auto">
          <a:xfrm>
            <a:off x="5659438" y="2638425"/>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4" name="Text Box 18"/>
          <p:cNvSpPr txBox="1">
            <a:spLocks noChangeArrowheads="1"/>
          </p:cNvSpPr>
          <p:nvPr/>
        </p:nvSpPr>
        <p:spPr bwMode="auto">
          <a:xfrm>
            <a:off x="5486400" y="24130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2585" name="Line 53"/>
          <p:cNvSpPr>
            <a:spLocks noChangeShapeType="1"/>
          </p:cNvSpPr>
          <p:nvPr/>
        </p:nvSpPr>
        <p:spPr bwMode="auto">
          <a:xfrm>
            <a:off x="4367213" y="2995613"/>
            <a:ext cx="0" cy="27463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86" name="Text Box 54"/>
          <p:cNvSpPr txBox="1">
            <a:spLocks noChangeArrowheads="1"/>
          </p:cNvSpPr>
          <p:nvPr/>
        </p:nvSpPr>
        <p:spPr bwMode="auto">
          <a:xfrm>
            <a:off x="4403725" y="299402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2589" name="Line 149"/>
          <p:cNvSpPr>
            <a:spLocks noChangeShapeType="1"/>
          </p:cNvSpPr>
          <p:nvPr/>
        </p:nvSpPr>
        <p:spPr bwMode="auto">
          <a:xfrm>
            <a:off x="5659438" y="3562350"/>
            <a:ext cx="8350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590" name="Text Box 150"/>
          <p:cNvSpPr txBox="1">
            <a:spLocks noChangeArrowheads="1"/>
          </p:cNvSpPr>
          <p:nvPr/>
        </p:nvSpPr>
        <p:spPr bwMode="auto">
          <a:xfrm>
            <a:off x="5486400" y="3336925"/>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0099CC"/>
                </a:solidFill>
                <a:latin typeface="Arial" charset="0"/>
              </a:rPr>
              <a:t>NO</a:t>
            </a:r>
          </a:p>
        </p:txBody>
      </p:sp>
      <p:sp>
        <p:nvSpPr>
          <p:cNvPr id="152593" name="Rectangle 177"/>
          <p:cNvSpPr>
            <a:spLocks noChangeArrowheads="1"/>
          </p:cNvSpPr>
          <p:nvPr/>
        </p:nvSpPr>
        <p:spPr bwMode="auto">
          <a:xfrm>
            <a:off x="6494463" y="2446338"/>
            <a:ext cx="2374900" cy="32385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94" name="Rectangle 178"/>
          <p:cNvSpPr>
            <a:spLocks noChangeArrowheads="1"/>
          </p:cNvSpPr>
          <p:nvPr/>
        </p:nvSpPr>
        <p:spPr bwMode="auto">
          <a:xfrm>
            <a:off x="6505575" y="2466975"/>
            <a:ext cx="23637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Check Connector </a:t>
            </a:r>
            <a:r>
              <a:rPr lang="en-US" altLang="ko-KR" sz="1200" b="1" dirty="0" smtClean="0">
                <a:latin typeface="Arial" charset="0"/>
              </a:rPr>
              <a:t>CN90_3</a:t>
            </a:r>
            <a:endParaRPr lang="en-US" altLang="ko-KR" sz="1200" b="1" dirty="0">
              <a:latin typeface="Arial" charset="0"/>
            </a:endParaRPr>
          </a:p>
        </p:txBody>
      </p:sp>
      <p:sp>
        <p:nvSpPr>
          <p:cNvPr id="152595" name="AutoShape 147"/>
          <p:cNvSpPr>
            <a:spLocks noChangeArrowheads="1"/>
          </p:cNvSpPr>
          <p:nvPr/>
        </p:nvSpPr>
        <p:spPr bwMode="auto">
          <a:xfrm>
            <a:off x="3082925" y="3304749"/>
            <a:ext cx="2584450" cy="576262"/>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596" name="Rectangle 148"/>
          <p:cNvSpPr>
            <a:spLocks noChangeArrowheads="1"/>
          </p:cNvSpPr>
          <p:nvPr/>
        </p:nvSpPr>
        <p:spPr bwMode="auto">
          <a:xfrm>
            <a:off x="3616325" y="3482732"/>
            <a:ext cx="15748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wrap="none"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70000"/>
              </a:lnSpc>
              <a:spcBef>
                <a:spcPct val="20000"/>
              </a:spcBef>
            </a:pPr>
            <a:r>
              <a:rPr lang="en-US" altLang="ko-KR" sz="1200" b="1" dirty="0">
                <a:solidFill>
                  <a:schemeClr val="tx1"/>
                </a:solidFill>
                <a:latin typeface="Arial" charset="0"/>
                <a:ea typeface="바탕" pitchFamily="18" charset="-127"/>
              </a:rPr>
              <a:t>DAMPER is normal</a:t>
            </a:r>
          </a:p>
        </p:txBody>
      </p:sp>
      <p:sp>
        <p:nvSpPr>
          <p:cNvPr id="152599" name="Line 153"/>
          <p:cNvSpPr>
            <a:spLocks noChangeShapeType="1"/>
          </p:cNvSpPr>
          <p:nvPr/>
        </p:nvSpPr>
        <p:spPr bwMode="auto">
          <a:xfrm>
            <a:off x="4393469" y="3961606"/>
            <a:ext cx="0" cy="217487"/>
          </a:xfrm>
          <a:prstGeom prst="line">
            <a:avLst/>
          </a:prstGeom>
          <a:noFill/>
          <a:ln w="15875">
            <a:solidFill>
              <a:schemeClr val="tx1"/>
            </a:solidFill>
            <a:round/>
            <a:headEnd/>
            <a:tailEnd type="arrow"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a:p>
        </p:txBody>
      </p:sp>
      <p:sp>
        <p:nvSpPr>
          <p:cNvPr id="152600" name="Text Box 154"/>
          <p:cNvSpPr txBox="1">
            <a:spLocks noChangeArrowheads="1"/>
          </p:cNvSpPr>
          <p:nvPr/>
        </p:nvSpPr>
        <p:spPr bwMode="auto">
          <a:xfrm>
            <a:off x="4495006" y="3973886"/>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b="1">
                <a:solidFill>
                  <a:srgbClr val="CC3300"/>
                </a:solidFill>
                <a:latin typeface="Arial" charset="0"/>
              </a:rPr>
              <a:t>YES</a:t>
            </a:r>
          </a:p>
        </p:txBody>
      </p:sp>
      <p:sp>
        <p:nvSpPr>
          <p:cNvPr id="152603" name="Rectangle 34"/>
          <p:cNvSpPr>
            <a:spLocks noChangeArrowheads="1"/>
          </p:cNvSpPr>
          <p:nvPr/>
        </p:nvSpPr>
        <p:spPr bwMode="auto">
          <a:xfrm>
            <a:off x="6553200" y="3406900"/>
            <a:ext cx="2374900" cy="339725"/>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604" name="Rectangle 36"/>
          <p:cNvSpPr>
            <a:spLocks noChangeArrowheads="1"/>
          </p:cNvSpPr>
          <p:nvPr/>
        </p:nvSpPr>
        <p:spPr bwMode="auto">
          <a:xfrm>
            <a:off x="6430962" y="3445669"/>
            <a:ext cx="23637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20000"/>
              </a:spcBef>
            </a:pPr>
            <a:r>
              <a:rPr lang="en-US" altLang="ko-KR" sz="1200" b="1" dirty="0">
                <a:latin typeface="Arial" charset="0"/>
              </a:rPr>
              <a:t>Replace DAMPER</a:t>
            </a:r>
          </a:p>
        </p:txBody>
      </p:sp>
      <p:sp>
        <p:nvSpPr>
          <p:cNvPr id="152639" name="Rectangle 59"/>
          <p:cNvSpPr>
            <a:spLocks noChangeArrowheads="1"/>
          </p:cNvSpPr>
          <p:nvPr/>
        </p:nvSpPr>
        <p:spPr bwMode="auto">
          <a:xfrm>
            <a:off x="3216275" y="4238203"/>
            <a:ext cx="2374900" cy="468313"/>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152640" name="Rectangle 60"/>
          <p:cNvSpPr>
            <a:spLocks noChangeArrowheads="1"/>
          </p:cNvSpPr>
          <p:nvPr/>
        </p:nvSpPr>
        <p:spPr bwMode="auto">
          <a:xfrm>
            <a:off x="3211575" y="4253176"/>
            <a:ext cx="236378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90000"/>
              </a:lnSpc>
              <a:spcBef>
                <a:spcPct val="20000"/>
              </a:spcBef>
            </a:pPr>
            <a:r>
              <a:rPr lang="en-US" altLang="en-US" sz="1200" b="1" dirty="0">
                <a:latin typeface="Arial" charset="0"/>
              </a:rPr>
              <a:t>Normal</a:t>
            </a:r>
          </a:p>
          <a:p>
            <a:pPr algn="ctr" eaLnBrk="1" hangingPunct="1">
              <a:lnSpc>
                <a:spcPct val="90000"/>
              </a:lnSpc>
              <a:spcBef>
                <a:spcPct val="20000"/>
              </a:spcBef>
            </a:pPr>
            <a:r>
              <a:rPr lang="en-US" altLang="en-US" sz="1200" b="1" dirty="0">
                <a:latin typeface="Arial" charset="0"/>
              </a:rPr>
              <a:t>Replace PCB MAIN</a:t>
            </a:r>
          </a:p>
        </p:txBody>
      </p:sp>
      <p:sp>
        <p:nvSpPr>
          <p:cNvPr id="35" name="슬라이드 번호 개체 틀 16"/>
          <p:cNvSpPr>
            <a:spLocks noGrp="1"/>
          </p:cNvSpPr>
          <p:nvPr>
            <p:ph type="sldNum" sz="quarter" idx="12"/>
          </p:nvPr>
        </p:nvSpPr>
        <p:spPr>
          <a:xfrm>
            <a:off x="6553200" y="6472238"/>
            <a:ext cx="2133600" cy="265112"/>
          </a:xfrm>
        </p:spPr>
        <p:txBody>
          <a:bodyPr anchor="b"/>
          <a:lstStyle/>
          <a:p>
            <a:pPr>
              <a:defRPr/>
            </a:pPr>
            <a:fld id="{06A0BB18-E962-4139-BB64-7F1ED25A216A}" type="slidenum">
              <a:rPr lang="en-US" altLang="ko-KR" smtClean="0"/>
              <a:pPr>
                <a:defRPr/>
              </a:pPr>
              <a:t>204</a:t>
            </a:fld>
            <a:endParaRPr lang="en-US" altLang="ko-KR" dirty="0"/>
          </a:p>
        </p:txBody>
      </p:sp>
      <p:sp>
        <p:nvSpPr>
          <p:cNvPr id="2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26" name="Rectangle 3"/>
          <p:cNvSpPr>
            <a:spLocks noChangeArrowheads="1"/>
          </p:cNvSpPr>
          <p:nvPr/>
        </p:nvSpPr>
        <p:spPr bwMode="auto">
          <a:xfrm>
            <a:off x="5548336" y="1181198"/>
            <a:ext cx="35956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it-IT" altLang="ko-KR" sz="1400" dirty="0">
                <a:solidFill>
                  <a:srgbClr val="006699"/>
                </a:solidFill>
                <a:latin typeface="Arial Black" pitchFamily="34" charset="0"/>
              </a:rPr>
              <a:t>(Mono C,D,E,F / Bespoke Mono E,F)</a:t>
            </a:r>
            <a:endParaRPr lang="en-US" altLang="ko-KR" sz="1100" dirty="0">
              <a:solidFill>
                <a:srgbClr val="006699"/>
              </a:solidFill>
              <a:latin typeface="Arial Black" pitchFamily="34" charset="0"/>
            </a:endParaRPr>
          </a:p>
        </p:txBody>
      </p:sp>
    </p:spTree>
    <p:extLst>
      <p:ext uri="{BB962C8B-B14F-4D97-AF65-F5344CB8AC3E}">
        <p14:creationId xmlns:p14="http://schemas.microsoft.com/office/powerpoint/2010/main" val="2864450499"/>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슬라이드 번호 개체 틀 15"/>
          <p:cNvSpPr>
            <a:spLocks noGrp="1"/>
          </p:cNvSpPr>
          <p:nvPr>
            <p:ph type="sldNum" sz="quarter" idx="4294967295"/>
          </p:nvPr>
        </p:nvSpPr>
        <p:spPr>
          <a:xfrm>
            <a:off x="6915150" y="6435725"/>
            <a:ext cx="2133600" cy="307975"/>
          </a:xfrm>
        </p:spPr>
        <p:txBody>
          <a:bodyPr/>
          <a:lstStyle/>
          <a:p>
            <a:pPr>
              <a:defRPr/>
            </a:pPr>
            <a:fld id="{C3F04BBD-BC96-4F92-8E6C-E35DEE4B4A04}" type="slidenum">
              <a:rPr lang="en-US" altLang="ko-KR" smtClean="0"/>
              <a:pPr>
                <a:defRPr/>
              </a:pPr>
              <a:t>205</a:t>
            </a:fld>
            <a:endParaRPr lang="en-US" altLang="ko-KR" dirty="0"/>
          </a:p>
        </p:txBody>
      </p:sp>
      <p:sp>
        <p:nvSpPr>
          <p:cNvPr id="82"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5. Self Diagnosis &amp; Trouble Shooting</a:t>
            </a:r>
          </a:p>
        </p:txBody>
      </p:sp>
      <p:sp>
        <p:nvSpPr>
          <p:cNvPr id="161" name="Line 10"/>
          <p:cNvSpPr>
            <a:spLocks noChangeShapeType="1"/>
          </p:cNvSpPr>
          <p:nvPr/>
        </p:nvSpPr>
        <p:spPr bwMode="auto">
          <a:xfrm>
            <a:off x="5638800" y="5207000"/>
            <a:ext cx="3182938" cy="0"/>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2" name="Line 10"/>
          <p:cNvSpPr>
            <a:spLocks noChangeShapeType="1"/>
          </p:cNvSpPr>
          <p:nvPr/>
        </p:nvSpPr>
        <p:spPr bwMode="auto">
          <a:xfrm>
            <a:off x="5837238" y="4832350"/>
            <a:ext cx="2011362" cy="0"/>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3" name="Line 11"/>
          <p:cNvSpPr>
            <a:spLocks noChangeShapeType="1"/>
          </p:cNvSpPr>
          <p:nvPr/>
        </p:nvSpPr>
        <p:spPr bwMode="auto">
          <a:xfrm>
            <a:off x="7850188" y="4376738"/>
            <a:ext cx="0" cy="455612"/>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4" name="Line 10"/>
          <p:cNvSpPr>
            <a:spLocks noChangeShapeType="1"/>
          </p:cNvSpPr>
          <p:nvPr/>
        </p:nvSpPr>
        <p:spPr bwMode="auto">
          <a:xfrm flipV="1">
            <a:off x="5507038" y="3248025"/>
            <a:ext cx="2425700" cy="0"/>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5" name="Line 11"/>
          <p:cNvSpPr>
            <a:spLocks noChangeShapeType="1"/>
          </p:cNvSpPr>
          <p:nvPr/>
        </p:nvSpPr>
        <p:spPr bwMode="auto">
          <a:xfrm>
            <a:off x="7932738" y="3062288"/>
            <a:ext cx="0" cy="185737"/>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6" name="Line 11"/>
          <p:cNvSpPr>
            <a:spLocks noChangeShapeType="1"/>
          </p:cNvSpPr>
          <p:nvPr/>
        </p:nvSpPr>
        <p:spPr bwMode="auto">
          <a:xfrm>
            <a:off x="7897813" y="2203450"/>
            <a:ext cx="0" cy="185738"/>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67" name="AutoShape 7"/>
          <p:cNvSpPr>
            <a:spLocks noChangeArrowheads="1"/>
          </p:cNvSpPr>
          <p:nvPr/>
        </p:nvSpPr>
        <p:spPr bwMode="auto">
          <a:xfrm>
            <a:off x="3810000" y="1539875"/>
            <a:ext cx="2251075" cy="55403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68" name="Rectangle 8"/>
          <p:cNvSpPr>
            <a:spLocks noChangeArrowheads="1"/>
          </p:cNvSpPr>
          <p:nvPr/>
        </p:nvSpPr>
        <p:spPr bwMode="auto">
          <a:xfrm>
            <a:off x="3592513" y="1472333"/>
            <a:ext cx="2679700" cy="70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100" dirty="0">
                <a:solidFill>
                  <a:srgbClr val="000000"/>
                </a:solidFill>
                <a:cs typeface="Arial" panose="020B0604020202020204" pitchFamily="34" charset="0"/>
              </a:rPr>
              <a:t>Is </a:t>
            </a:r>
            <a:r>
              <a:rPr lang="en-US" altLang="ko-KR" sz="1100" dirty="0" smtClean="0">
                <a:solidFill>
                  <a:srgbClr val="000000"/>
                </a:solidFill>
                <a:cs typeface="Arial" panose="020B0604020202020204" pitchFamily="34" charset="0"/>
              </a:rPr>
              <a:t>the</a:t>
            </a:r>
            <a:br>
              <a:rPr lang="en-US" altLang="ko-KR" sz="1100" dirty="0" smtClean="0">
                <a:solidFill>
                  <a:srgbClr val="000000"/>
                </a:solidFill>
                <a:cs typeface="Arial" panose="020B0604020202020204" pitchFamily="34" charset="0"/>
              </a:rPr>
            </a:br>
            <a:r>
              <a:rPr lang="en-US" altLang="ko-KR" sz="1100" dirty="0" smtClean="0">
                <a:solidFill>
                  <a:srgbClr val="000000"/>
                </a:solidFill>
                <a:cs typeface="Arial" panose="020B0604020202020204" pitchFamily="34" charset="0"/>
              </a:rPr>
              <a:t>Wi-Fi </a:t>
            </a:r>
            <a:r>
              <a:rPr lang="en-US" altLang="ko-KR" sz="1100" dirty="0">
                <a:solidFill>
                  <a:srgbClr val="000000"/>
                </a:solidFill>
                <a:cs typeface="Arial" panose="020B0604020202020204" pitchFamily="34" charset="0"/>
              </a:rPr>
              <a:t>module embedded </a:t>
            </a:r>
            <a:br>
              <a:rPr lang="en-US" altLang="ko-KR" sz="1100" dirty="0">
                <a:solidFill>
                  <a:srgbClr val="000000"/>
                </a:solidFill>
                <a:cs typeface="Arial" panose="020B0604020202020204" pitchFamily="34" charset="0"/>
              </a:rPr>
            </a:br>
            <a:r>
              <a:rPr lang="en-US" altLang="ko-KR" sz="1100" dirty="0">
                <a:solidFill>
                  <a:srgbClr val="000000"/>
                </a:solidFill>
                <a:cs typeface="Arial" panose="020B0604020202020204" pitchFamily="34" charset="0"/>
              </a:rPr>
              <a:t>connected?</a:t>
            </a:r>
          </a:p>
        </p:txBody>
      </p:sp>
      <p:sp>
        <p:nvSpPr>
          <p:cNvPr id="169" name="Line 20"/>
          <p:cNvSpPr>
            <a:spLocks noChangeShapeType="1"/>
          </p:cNvSpPr>
          <p:nvPr/>
        </p:nvSpPr>
        <p:spPr bwMode="auto">
          <a:xfrm>
            <a:off x="4932363" y="2119313"/>
            <a:ext cx="0" cy="200025"/>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70" name="AutoShape 7"/>
          <p:cNvSpPr>
            <a:spLocks noChangeArrowheads="1"/>
          </p:cNvSpPr>
          <p:nvPr/>
        </p:nvSpPr>
        <p:spPr bwMode="auto">
          <a:xfrm>
            <a:off x="3810000" y="2368550"/>
            <a:ext cx="2251075" cy="55403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71" name="Rectangle 8"/>
          <p:cNvSpPr>
            <a:spLocks noChangeArrowheads="1"/>
          </p:cNvSpPr>
          <p:nvPr/>
        </p:nvSpPr>
        <p:spPr bwMode="auto">
          <a:xfrm>
            <a:off x="3989388" y="2497138"/>
            <a:ext cx="1866900" cy="297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100">
                <a:solidFill>
                  <a:srgbClr val="000000"/>
                </a:solidFill>
                <a:cs typeface="Arial" panose="020B0604020202020204" pitchFamily="34" charset="0"/>
              </a:rPr>
              <a:t>Is Wi-Fi enabled?</a:t>
            </a:r>
          </a:p>
        </p:txBody>
      </p:sp>
      <p:sp>
        <p:nvSpPr>
          <p:cNvPr id="172" name="Line 20"/>
          <p:cNvSpPr>
            <a:spLocks noChangeShapeType="1"/>
          </p:cNvSpPr>
          <p:nvPr/>
        </p:nvSpPr>
        <p:spPr bwMode="auto">
          <a:xfrm>
            <a:off x="4932363" y="2976563"/>
            <a:ext cx="0" cy="200025"/>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73" name="AutoShape 7"/>
          <p:cNvSpPr>
            <a:spLocks noChangeArrowheads="1"/>
          </p:cNvSpPr>
          <p:nvPr/>
        </p:nvSpPr>
        <p:spPr bwMode="auto">
          <a:xfrm>
            <a:off x="3810000" y="3206750"/>
            <a:ext cx="2251075" cy="554038"/>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no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74" name="Rectangle 8"/>
          <p:cNvSpPr>
            <a:spLocks noChangeArrowheads="1"/>
          </p:cNvSpPr>
          <p:nvPr/>
        </p:nvSpPr>
        <p:spPr bwMode="auto">
          <a:xfrm>
            <a:off x="4019550" y="3238500"/>
            <a:ext cx="1924050"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100">
                <a:solidFill>
                  <a:srgbClr val="000000"/>
                </a:solidFill>
                <a:cs typeface="Arial" panose="020B0604020202020204" pitchFamily="34" charset="0"/>
              </a:rPr>
              <a:t>Wi-Fi Easy Setup has been implemented.</a:t>
            </a:r>
          </a:p>
        </p:txBody>
      </p:sp>
      <p:sp>
        <p:nvSpPr>
          <p:cNvPr id="175" name="Line 20"/>
          <p:cNvSpPr>
            <a:spLocks noChangeShapeType="1"/>
          </p:cNvSpPr>
          <p:nvPr/>
        </p:nvSpPr>
        <p:spPr bwMode="auto">
          <a:xfrm>
            <a:off x="4932363" y="3795713"/>
            <a:ext cx="0" cy="200025"/>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76" name="Rectangle 9"/>
          <p:cNvSpPr>
            <a:spLocks noChangeArrowheads="1"/>
          </p:cNvSpPr>
          <p:nvPr/>
        </p:nvSpPr>
        <p:spPr bwMode="auto">
          <a:xfrm>
            <a:off x="6910388" y="1994301"/>
            <a:ext cx="1579562" cy="29764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buFontTx/>
              <a:buNone/>
            </a:pPr>
            <a:r>
              <a:rPr lang="en-US" altLang="ko-KR" sz="1100">
                <a:solidFill>
                  <a:srgbClr val="000000"/>
                </a:solidFill>
                <a:cs typeface="Arial" panose="020B0604020202020204" pitchFamily="34" charset="0"/>
              </a:rPr>
              <a:t>Assemble the module</a:t>
            </a:r>
          </a:p>
        </p:txBody>
      </p:sp>
      <p:sp>
        <p:nvSpPr>
          <p:cNvPr id="177" name="Line 10"/>
          <p:cNvSpPr>
            <a:spLocks noChangeShapeType="1"/>
          </p:cNvSpPr>
          <p:nvPr/>
        </p:nvSpPr>
        <p:spPr bwMode="auto">
          <a:xfrm>
            <a:off x="6056313" y="1809750"/>
            <a:ext cx="1839912" cy="0"/>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78" name="Line 11"/>
          <p:cNvSpPr>
            <a:spLocks noChangeShapeType="1"/>
          </p:cNvSpPr>
          <p:nvPr/>
        </p:nvSpPr>
        <p:spPr bwMode="auto">
          <a:xfrm>
            <a:off x="7896225" y="1809750"/>
            <a:ext cx="0" cy="185738"/>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79" name="Rectangle 9"/>
          <p:cNvSpPr>
            <a:spLocks noChangeArrowheads="1"/>
          </p:cNvSpPr>
          <p:nvPr/>
        </p:nvSpPr>
        <p:spPr bwMode="auto">
          <a:xfrm>
            <a:off x="6938963" y="2840440"/>
            <a:ext cx="1579562" cy="29764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r>
              <a:rPr lang="en-US" altLang="ko-KR" sz="1100">
                <a:cs typeface="Arial" panose="020B0604020202020204" pitchFamily="34" charset="0"/>
              </a:rPr>
              <a:t>Enable Wi-Fi</a:t>
            </a:r>
            <a:endParaRPr lang="ko-KR" altLang="en-US" sz="1100">
              <a:cs typeface="Arial" panose="020B0604020202020204" pitchFamily="34" charset="0"/>
            </a:endParaRPr>
          </a:p>
        </p:txBody>
      </p:sp>
      <p:sp>
        <p:nvSpPr>
          <p:cNvPr id="180" name="Line 10"/>
          <p:cNvSpPr>
            <a:spLocks noChangeShapeType="1"/>
          </p:cNvSpPr>
          <p:nvPr/>
        </p:nvSpPr>
        <p:spPr bwMode="auto">
          <a:xfrm>
            <a:off x="6056313" y="2638425"/>
            <a:ext cx="1839912" cy="0"/>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81" name="Line 11"/>
          <p:cNvSpPr>
            <a:spLocks noChangeShapeType="1"/>
          </p:cNvSpPr>
          <p:nvPr/>
        </p:nvSpPr>
        <p:spPr bwMode="auto">
          <a:xfrm>
            <a:off x="7896225" y="2638425"/>
            <a:ext cx="0" cy="18573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spAutoFit/>
          </a:bodyPr>
          <a:lstStyle/>
          <a:p>
            <a:endParaRPr lang="ko-KR" altLang="en-US" dirty="0">
              <a:latin typeface="Arial" panose="020B0604020202020204" pitchFamily="34" charset="0"/>
            </a:endParaRPr>
          </a:p>
        </p:txBody>
      </p:sp>
      <p:sp>
        <p:nvSpPr>
          <p:cNvPr id="182" name="Rectangle 9"/>
          <p:cNvSpPr>
            <a:spLocks noChangeArrowheads="1"/>
          </p:cNvSpPr>
          <p:nvPr/>
        </p:nvSpPr>
        <p:spPr bwMode="auto">
          <a:xfrm>
            <a:off x="7113588" y="3634189"/>
            <a:ext cx="1579562" cy="297647"/>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r>
              <a:rPr lang="en-US" altLang="ko-KR" sz="1100">
                <a:cs typeface="Arial" panose="020B0604020202020204" pitchFamily="34" charset="0"/>
              </a:rPr>
              <a:t>Perform Easy Setup.</a:t>
            </a:r>
            <a:endParaRPr lang="ko-KR" altLang="en-US" sz="1100">
              <a:cs typeface="Arial" panose="020B0604020202020204" pitchFamily="34" charset="0"/>
            </a:endParaRPr>
          </a:p>
        </p:txBody>
      </p:sp>
      <p:sp>
        <p:nvSpPr>
          <p:cNvPr id="183" name="Line 10"/>
          <p:cNvSpPr>
            <a:spLocks noChangeShapeType="1"/>
          </p:cNvSpPr>
          <p:nvPr/>
        </p:nvSpPr>
        <p:spPr bwMode="auto">
          <a:xfrm>
            <a:off x="6056313" y="3467100"/>
            <a:ext cx="1839912" cy="0"/>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84" name="Line 11"/>
          <p:cNvSpPr>
            <a:spLocks noChangeShapeType="1"/>
          </p:cNvSpPr>
          <p:nvPr/>
        </p:nvSpPr>
        <p:spPr bwMode="auto">
          <a:xfrm>
            <a:off x="7896225" y="3467100"/>
            <a:ext cx="0" cy="185738"/>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85" name="AutoShape 7"/>
          <p:cNvSpPr>
            <a:spLocks noChangeArrowheads="1"/>
          </p:cNvSpPr>
          <p:nvPr/>
        </p:nvSpPr>
        <p:spPr bwMode="auto">
          <a:xfrm>
            <a:off x="3810000" y="4000500"/>
            <a:ext cx="2251075" cy="588963"/>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no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86" name="Rectangle 8"/>
          <p:cNvSpPr>
            <a:spLocks noChangeArrowheads="1"/>
          </p:cNvSpPr>
          <p:nvPr/>
        </p:nvSpPr>
        <p:spPr bwMode="auto">
          <a:xfrm>
            <a:off x="4000500" y="4018756"/>
            <a:ext cx="1924050" cy="50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buFontTx/>
              <a:buNone/>
            </a:pPr>
            <a:r>
              <a:rPr lang="en-US" altLang="ko-KR" sz="1100" dirty="0">
                <a:solidFill>
                  <a:srgbClr val="000000"/>
                </a:solidFill>
                <a:cs typeface="Arial" panose="020B0604020202020204" pitchFamily="34" charset="0"/>
              </a:rPr>
              <a:t>Monitor </a:t>
            </a:r>
            <a:r>
              <a:rPr lang="en-US" altLang="ko-KR" sz="1100" dirty="0" smtClean="0">
                <a:solidFill>
                  <a:srgbClr val="000000"/>
                </a:solidFill>
                <a:cs typeface="Arial" panose="020B0604020202020204" pitchFamily="34" charset="0"/>
              </a:rPr>
              <a:t>mode</a:t>
            </a:r>
            <a:br>
              <a:rPr lang="en-US" altLang="ko-KR" sz="1100" dirty="0" smtClean="0">
                <a:solidFill>
                  <a:srgbClr val="000000"/>
                </a:solidFill>
                <a:cs typeface="Arial" panose="020B0604020202020204" pitchFamily="34" charset="0"/>
              </a:rPr>
            </a:br>
            <a:r>
              <a:rPr lang="en-US" altLang="ko-KR" sz="1100" dirty="0" smtClean="0">
                <a:solidFill>
                  <a:srgbClr val="000000"/>
                </a:solidFill>
                <a:cs typeface="Arial" panose="020B0604020202020204" pitchFamily="34" charset="0"/>
              </a:rPr>
              <a:t>begins </a:t>
            </a:r>
            <a:r>
              <a:rPr lang="en-US" altLang="ko-KR" sz="1100" dirty="0">
                <a:solidFill>
                  <a:srgbClr val="000000"/>
                </a:solidFill>
                <a:cs typeface="Arial" panose="020B0604020202020204" pitchFamily="34" charset="0"/>
              </a:rPr>
              <a:t>properly?</a:t>
            </a:r>
          </a:p>
        </p:txBody>
      </p:sp>
      <p:sp>
        <p:nvSpPr>
          <p:cNvPr id="187" name="Line 20"/>
          <p:cNvSpPr>
            <a:spLocks noChangeShapeType="1"/>
          </p:cNvSpPr>
          <p:nvPr/>
        </p:nvSpPr>
        <p:spPr bwMode="auto">
          <a:xfrm>
            <a:off x="4932363" y="4624388"/>
            <a:ext cx="0" cy="200025"/>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88" name="Text Box 13"/>
          <p:cNvSpPr txBox="1">
            <a:spLocks noChangeArrowheads="1"/>
          </p:cNvSpPr>
          <p:nvPr/>
        </p:nvSpPr>
        <p:spPr bwMode="auto">
          <a:xfrm>
            <a:off x="5187949" y="5966786"/>
            <a:ext cx="22891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50000"/>
              </a:spcBef>
              <a:buFontTx/>
              <a:buNone/>
            </a:pPr>
            <a:r>
              <a:rPr lang="en-US" altLang="ko-KR" sz="1000" b="1" dirty="0">
                <a:solidFill>
                  <a:srgbClr val="CC3300"/>
                </a:solidFill>
                <a:latin typeface="굴림" pitchFamily="50" charset="-127"/>
              </a:rPr>
              <a:t>In case an error is detected: </a:t>
            </a:r>
            <a:endParaRPr lang="ko-KR" altLang="en-US" sz="1000" b="1" dirty="0">
              <a:solidFill>
                <a:srgbClr val="CC3300"/>
              </a:solidFill>
              <a:latin typeface="굴림" pitchFamily="50" charset="-127"/>
            </a:endParaRPr>
          </a:p>
        </p:txBody>
      </p:sp>
      <p:graphicFrame>
        <p:nvGraphicFramePr>
          <p:cNvPr id="189" name="표 188"/>
          <p:cNvGraphicFramePr>
            <a:graphicFrameLocks noGrp="1"/>
          </p:cNvGraphicFramePr>
          <p:nvPr>
            <p:extLst>
              <p:ext uri="{D42A27DB-BD31-4B8C-83A1-F6EECF244321}">
                <p14:modId xmlns:p14="http://schemas.microsoft.com/office/powerpoint/2010/main" val="3851486361"/>
              </p:ext>
            </p:extLst>
          </p:nvPr>
        </p:nvGraphicFramePr>
        <p:xfrm>
          <a:off x="2259805" y="2176245"/>
          <a:ext cx="830263" cy="1219200"/>
        </p:xfrm>
        <a:graphic>
          <a:graphicData uri="http://schemas.openxmlformats.org/drawingml/2006/table">
            <a:tbl>
              <a:tblPr firstRow="1" bandRow="1">
                <a:tableStyleId>{5C22544A-7EE6-4342-B048-85BDC9FD1C3A}</a:tableStyleId>
              </a:tblPr>
              <a:tblGrid>
                <a:gridCol w="324666">
                  <a:extLst>
                    <a:ext uri="{9D8B030D-6E8A-4147-A177-3AD203B41FA5}">
                      <a16:colId xmlns:a16="http://schemas.microsoft.com/office/drawing/2014/main" val="20000"/>
                    </a:ext>
                  </a:extLst>
                </a:gridCol>
                <a:gridCol w="505597">
                  <a:extLst>
                    <a:ext uri="{9D8B030D-6E8A-4147-A177-3AD203B41FA5}">
                      <a16:colId xmlns:a16="http://schemas.microsoft.com/office/drawing/2014/main" val="20001"/>
                    </a:ext>
                  </a:extLst>
                </a:gridCol>
              </a:tblGrid>
              <a:tr h="0">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TX</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RX</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0">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3</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RST</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0">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4</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GND</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0">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5</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VCC</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522" marR="91522"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90" name="Line 10"/>
          <p:cNvSpPr>
            <a:spLocks noChangeShapeType="1"/>
          </p:cNvSpPr>
          <p:nvPr/>
        </p:nvSpPr>
        <p:spPr bwMode="auto">
          <a:xfrm flipV="1">
            <a:off x="5473700" y="2389188"/>
            <a:ext cx="2424113" cy="0"/>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91" name="Line 10"/>
          <p:cNvSpPr>
            <a:spLocks noChangeShapeType="1"/>
          </p:cNvSpPr>
          <p:nvPr/>
        </p:nvSpPr>
        <p:spPr bwMode="auto">
          <a:xfrm flipV="1">
            <a:off x="4922838" y="1300163"/>
            <a:ext cx="0" cy="217487"/>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92" name="AutoShape 7"/>
          <p:cNvSpPr>
            <a:spLocks noChangeArrowheads="1"/>
          </p:cNvSpPr>
          <p:nvPr/>
        </p:nvSpPr>
        <p:spPr bwMode="auto">
          <a:xfrm>
            <a:off x="6865938" y="4081463"/>
            <a:ext cx="1968500" cy="55403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93" name="Rectangle 8"/>
          <p:cNvSpPr>
            <a:spLocks noChangeArrowheads="1"/>
          </p:cNvSpPr>
          <p:nvPr/>
        </p:nvSpPr>
        <p:spPr bwMode="auto">
          <a:xfrm>
            <a:off x="6905625" y="4200525"/>
            <a:ext cx="1924050" cy="297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buFontTx/>
              <a:buNone/>
            </a:pPr>
            <a:r>
              <a:rPr lang="en-US" altLang="ko-KR" sz="1100">
                <a:solidFill>
                  <a:srgbClr val="000000"/>
                </a:solidFill>
                <a:cs typeface="Arial" panose="020B0604020202020204" pitchFamily="34" charset="0"/>
              </a:rPr>
              <a:t>Is the Easy Setup complete?</a:t>
            </a:r>
          </a:p>
        </p:txBody>
      </p:sp>
      <p:sp>
        <p:nvSpPr>
          <p:cNvPr id="194" name="Line 11"/>
          <p:cNvSpPr>
            <a:spLocks noChangeShapeType="1"/>
          </p:cNvSpPr>
          <p:nvPr/>
        </p:nvSpPr>
        <p:spPr bwMode="auto">
          <a:xfrm>
            <a:off x="7845425" y="3922713"/>
            <a:ext cx="0" cy="185737"/>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95" name="Line 11"/>
          <p:cNvSpPr>
            <a:spLocks noChangeShapeType="1"/>
          </p:cNvSpPr>
          <p:nvPr/>
        </p:nvSpPr>
        <p:spPr bwMode="auto">
          <a:xfrm flipH="1" flipV="1">
            <a:off x="6062663" y="4354513"/>
            <a:ext cx="806450" cy="0"/>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196" name="AutoShape 7"/>
          <p:cNvSpPr>
            <a:spLocks noChangeArrowheads="1"/>
          </p:cNvSpPr>
          <p:nvPr/>
        </p:nvSpPr>
        <p:spPr bwMode="auto">
          <a:xfrm>
            <a:off x="3960813" y="4806951"/>
            <a:ext cx="1968500" cy="647700"/>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no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197" name="Rectangle 8"/>
          <p:cNvSpPr>
            <a:spLocks noChangeArrowheads="1"/>
          </p:cNvSpPr>
          <p:nvPr/>
        </p:nvSpPr>
        <p:spPr bwMode="auto">
          <a:xfrm>
            <a:off x="4006850" y="4826469"/>
            <a:ext cx="1924050" cy="571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buFontTx/>
              <a:buNone/>
            </a:pPr>
            <a:r>
              <a:rPr lang="en-US" altLang="ko-KR" sz="900" smtClean="0">
                <a:solidFill>
                  <a:srgbClr val="000000"/>
                </a:solidFill>
                <a:cs typeface="Arial" panose="020B0604020202020204" pitchFamily="34" charset="0"/>
              </a:rPr>
              <a:t>“Samsung Fridge_E50AJTRBXX" </a:t>
            </a:r>
            <a:r>
              <a:rPr lang="en-US" altLang="ko-KR" sz="1100" dirty="0">
                <a:solidFill>
                  <a:srgbClr val="000000"/>
                </a:solidFill>
                <a:cs typeface="Arial" panose="020B0604020202020204" pitchFamily="34" charset="0"/>
              </a:rPr>
              <a:t>appears from the AP List in SET AP mode.</a:t>
            </a:r>
          </a:p>
        </p:txBody>
      </p:sp>
      <p:graphicFrame>
        <p:nvGraphicFramePr>
          <p:cNvPr id="198" name="표 197"/>
          <p:cNvGraphicFramePr>
            <a:graphicFrameLocks noGrp="1"/>
          </p:cNvGraphicFramePr>
          <p:nvPr>
            <p:extLst/>
          </p:nvPr>
        </p:nvGraphicFramePr>
        <p:xfrm>
          <a:off x="1346199" y="5283889"/>
          <a:ext cx="1285875" cy="1219200"/>
        </p:xfrm>
        <a:graphic>
          <a:graphicData uri="http://schemas.openxmlformats.org/drawingml/2006/table">
            <a:tbl>
              <a:tblPr firstRow="1" bandRow="1">
                <a:tableStyleId>{5C22544A-7EE6-4342-B048-85BDC9FD1C3A}</a:tableStyleId>
              </a:tblPr>
              <a:tblGrid>
                <a:gridCol w="472401">
                  <a:extLst>
                    <a:ext uri="{9D8B030D-6E8A-4147-A177-3AD203B41FA5}">
                      <a16:colId xmlns:a16="http://schemas.microsoft.com/office/drawing/2014/main" val="20000"/>
                    </a:ext>
                  </a:extLst>
                </a:gridCol>
                <a:gridCol w="813474">
                  <a:extLst>
                    <a:ext uri="{9D8B030D-6E8A-4147-A177-3AD203B41FA5}">
                      <a16:colId xmlns:a16="http://schemas.microsoft.com/office/drawing/2014/main" val="20001"/>
                    </a:ext>
                  </a:extLst>
                </a:gridCol>
              </a:tblGrid>
              <a:tr h="21336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Port</a:t>
                      </a: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Standby</a:t>
                      </a: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213356">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TX</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0-5V swing</a:t>
                      </a: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13361">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RX</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0-5V swing</a:t>
                      </a: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3361">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RST</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5V</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13361">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VCC</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latinLnBrk="1"/>
                      <a:r>
                        <a:rPr lang="en-US" altLang="ko-KR" sz="1000" b="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5V</a:t>
                      </a:r>
                      <a:r>
                        <a:rPr lang="en-US" altLang="ko-KR" sz="1000" b="0" baseline="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or 12V</a:t>
                      </a:r>
                      <a:endParaRPr lang="ko-KR" altLang="en-US" sz="1000" b="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txBody>
                  <a:tcPr marL="91390" marR="9139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99" name="Line 11"/>
          <p:cNvSpPr>
            <a:spLocks noChangeShapeType="1"/>
          </p:cNvSpPr>
          <p:nvPr/>
        </p:nvSpPr>
        <p:spPr bwMode="auto">
          <a:xfrm flipH="1">
            <a:off x="4941888" y="5451475"/>
            <a:ext cx="0" cy="327025"/>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0" name="Line 10"/>
          <p:cNvSpPr>
            <a:spLocks noChangeShapeType="1"/>
          </p:cNvSpPr>
          <p:nvPr/>
        </p:nvSpPr>
        <p:spPr bwMode="auto">
          <a:xfrm flipV="1">
            <a:off x="3989388" y="5789613"/>
            <a:ext cx="955675" cy="0"/>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1" name="Line 10"/>
          <p:cNvSpPr>
            <a:spLocks noChangeShapeType="1"/>
          </p:cNvSpPr>
          <p:nvPr/>
        </p:nvSpPr>
        <p:spPr bwMode="auto">
          <a:xfrm flipH="1">
            <a:off x="2674937" y="6345238"/>
            <a:ext cx="1735137" cy="3818"/>
          </a:xfrm>
          <a:prstGeom prst="line">
            <a:avLst/>
          </a:prstGeom>
          <a:noFill/>
          <a:ln w="19050">
            <a:solidFill>
              <a:schemeClr val="tx1"/>
            </a:solidFill>
            <a:round/>
            <a:headEnd type="triangl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2" name="Line 10"/>
          <p:cNvSpPr>
            <a:spLocks noChangeShapeType="1"/>
          </p:cNvSpPr>
          <p:nvPr/>
        </p:nvSpPr>
        <p:spPr bwMode="auto">
          <a:xfrm>
            <a:off x="4922837" y="1300163"/>
            <a:ext cx="3984625" cy="0"/>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3" name="Line 10"/>
          <p:cNvSpPr>
            <a:spLocks noChangeShapeType="1"/>
          </p:cNvSpPr>
          <p:nvPr/>
        </p:nvSpPr>
        <p:spPr bwMode="auto">
          <a:xfrm>
            <a:off x="5676900" y="6388100"/>
            <a:ext cx="3230562" cy="0"/>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4" name="Line 10"/>
          <p:cNvSpPr>
            <a:spLocks noChangeShapeType="1"/>
          </p:cNvSpPr>
          <p:nvPr/>
        </p:nvSpPr>
        <p:spPr bwMode="auto">
          <a:xfrm flipV="1">
            <a:off x="8907463" y="1300163"/>
            <a:ext cx="0" cy="5076825"/>
          </a:xfrm>
          <a:prstGeom prst="line">
            <a:avLst/>
          </a:prstGeom>
          <a:noFill/>
          <a:ln w="19050">
            <a:solidFill>
              <a:schemeClr val="tx1"/>
            </a:solidFill>
            <a:round/>
            <a:headEnd type="none" w="med" len="med"/>
            <a:tailEnd type="non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5" name="Line 11"/>
          <p:cNvSpPr>
            <a:spLocks noChangeShapeType="1"/>
          </p:cNvSpPr>
          <p:nvPr/>
        </p:nvSpPr>
        <p:spPr bwMode="auto">
          <a:xfrm flipH="1">
            <a:off x="3498850" y="4311650"/>
            <a:ext cx="311150" cy="0"/>
          </a:xfrm>
          <a:prstGeom prst="line">
            <a:avLst/>
          </a:prstGeom>
          <a:noFill/>
          <a:ln w="19050">
            <a:solidFill>
              <a:schemeClr val="tx1"/>
            </a:solidFill>
            <a:round/>
            <a:headEnd type="none" w="med" len="med"/>
            <a:tailEnd type="triangle" w="med" len="med"/>
          </a:ln>
        </p:spPr>
        <p:txBody>
          <a:bodyPr wrap="square" lIns="90000" tIns="46800" rIns="90000" bIns="46800">
            <a:spAutoFit/>
          </a:bodyPr>
          <a:lstStyle/>
          <a:p>
            <a:endParaRPr lang="ko-KR" altLang="en-US" dirty="0">
              <a:latin typeface="Arial" panose="020B0604020202020204" pitchFamily="34" charset="0"/>
            </a:endParaRPr>
          </a:p>
        </p:txBody>
      </p:sp>
      <p:sp>
        <p:nvSpPr>
          <p:cNvPr id="206" name="Rectangle 9"/>
          <p:cNvSpPr>
            <a:spLocks noChangeArrowheads="1"/>
          </p:cNvSpPr>
          <p:nvPr/>
        </p:nvSpPr>
        <p:spPr bwMode="auto">
          <a:xfrm>
            <a:off x="2667000" y="4162425"/>
            <a:ext cx="831850" cy="27940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200" b="1">
                <a:latin typeface="Arial Narrow" pitchFamily="34" charset="0"/>
              </a:rPr>
              <a:t>Normal</a:t>
            </a:r>
            <a:endParaRPr lang="ko-KR" altLang="en-US" sz="1200" b="1">
              <a:latin typeface="Arial Narrow" pitchFamily="34" charset="0"/>
            </a:endParaRPr>
          </a:p>
        </p:txBody>
      </p:sp>
      <p:sp>
        <p:nvSpPr>
          <p:cNvPr id="207" name="Rectangle 9"/>
          <p:cNvSpPr>
            <a:spLocks noChangeArrowheads="1"/>
          </p:cNvSpPr>
          <p:nvPr/>
        </p:nvSpPr>
        <p:spPr bwMode="auto">
          <a:xfrm>
            <a:off x="4410075" y="6237494"/>
            <a:ext cx="2117725" cy="278988"/>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buNone/>
            </a:pPr>
            <a:r>
              <a:rPr lang="en-US" altLang="ko-KR" sz="1100" dirty="0">
                <a:solidFill>
                  <a:srgbClr val="000000"/>
                </a:solidFill>
                <a:ea typeface="맑은 고딕" pitchFamily="50" charset="-127"/>
                <a:cs typeface="Arial" panose="020B0604020202020204" pitchFamily="34" charset="0"/>
              </a:rPr>
              <a:t>Replace the defective module.</a:t>
            </a:r>
            <a:endParaRPr lang="ko-KR" altLang="en-US" sz="1100" dirty="0">
              <a:solidFill>
                <a:srgbClr val="000000"/>
              </a:solidFill>
              <a:ea typeface="맑은 고딕" pitchFamily="50" charset="-127"/>
              <a:cs typeface="Arial" panose="020B0604020202020204" pitchFamily="34" charset="0"/>
            </a:endParaRPr>
          </a:p>
        </p:txBody>
      </p:sp>
      <p:cxnSp>
        <p:nvCxnSpPr>
          <p:cNvPr id="208" name="직선 화살표 연결선 87"/>
          <p:cNvCxnSpPr>
            <a:cxnSpLocks noChangeShapeType="1"/>
          </p:cNvCxnSpPr>
          <p:nvPr/>
        </p:nvCxnSpPr>
        <p:spPr bwMode="auto">
          <a:xfrm rot="10800000">
            <a:off x="8653463" y="3822700"/>
            <a:ext cx="153987" cy="7938"/>
          </a:xfrm>
          <a:prstGeom prst="straightConnector1">
            <a:avLst/>
          </a:prstGeom>
          <a:noFill/>
          <a:ln w="19050">
            <a:solidFill>
              <a:schemeClr val="tx1"/>
            </a:solidFill>
            <a:round/>
            <a:headEnd type="none" w="med" len="med"/>
            <a:tailEnd type="triangle" w="med" len="med"/>
          </a:ln>
        </p:spPr>
      </p:cxnSp>
      <p:cxnSp>
        <p:nvCxnSpPr>
          <p:cNvPr id="209" name="직선 연결선 88"/>
          <p:cNvCxnSpPr>
            <a:cxnSpLocks noChangeShapeType="1"/>
          </p:cNvCxnSpPr>
          <p:nvPr/>
        </p:nvCxnSpPr>
        <p:spPr bwMode="auto">
          <a:xfrm>
            <a:off x="8818563" y="3830638"/>
            <a:ext cx="0" cy="1370012"/>
          </a:xfrm>
          <a:prstGeom prst="line">
            <a:avLst/>
          </a:prstGeom>
          <a:noFill/>
          <a:ln w="19050">
            <a:solidFill>
              <a:schemeClr val="tx1"/>
            </a:solidFill>
            <a:round/>
            <a:headEnd type="none" w="med" len="med"/>
            <a:tailEnd type="none" w="med" len="med"/>
          </a:ln>
        </p:spPr>
      </p:cxnSp>
      <p:sp>
        <p:nvSpPr>
          <p:cNvPr id="210" name="Text Box 27"/>
          <p:cNvSpPr txBox="1">
            <a:spLocks noChangeArrowheads="1"/>
          </p:cNvSpPr>
          <p:nvPr/>
        </p:nvSpPr>
        <p:spPr bwMode="auto">
          <a:xfrm>
            <a:off x="6084888" y="1562100"/>
            <a:ext cx="609600" cy="262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a:solidFill>
                  <a:srgbClr val="0099CC"/>
                </a:solidFill>
                <a:ea typeface="HY견고딕" pitchFamily="18" charset="-127"/>
                <a:cs typeface="Arial" panose="020B0604020202020204" pitchFamily="34" charset="0"/>
              </a:rPr>
              <a:t>No</a:t>
            </a:r>
            <a:endParaRPr lang="ko-KR" altLang="en-US" sz="1000" b="1" dirty="0">
              <a:solidFill>
                <a:srgbClr val="0099CC"/>
              </a:solidFill>
              <a:ea typeface="HY견고딕" pitchFamily="18" charset="-127"/>
              <a:cs typeface="Arial" panose="020B0604020202020204" pitchFamily="34" charset="0"/>
            </a:endParaRPr>
          </a:p>
        </p:txBody>
      </p:sp>
      <p:sp>
        <p:nvSpPr>
          <p:cNvPr id="211" name="Text Box 36"/>
          <p:cNvSpPr txBox="1">
            <a:spLocks noChangeArrowheads="1"/>
          </p:cNvSpPr>
          <p:nvPr/>
        </p:nvSpPr>
        <p:spPr bwMode="auto">
          <a:xfrm>
            <a:off x="4995863" y="2081213"/>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2" name="Text Box 36"/>
          <p:cNvSpPr txBox="1">
            <a:spLocks noChangeArrowheads="1"/>
          </p:cNvSpPr>
          <p:nvPr/>
        </p:nvSpPr>
        <p:spPr bwMode="auto">
          <a:xfrm>
            <a:off x="4995863" y="2941638"/>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3" name="Text Box 36"/>
          <p:cNvSpPr txBox="1">
            <a:spLocks noChangeArrowheads="1"/>
          </p:cNvSpPr>
          <p:nvPr/>
        </p:nvSpPr>
        <p:spPr bwMode="auto">
          <a:xfrm>
            <a:off x="4995863" y="376555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4" name="Text Box 36"/>
          <p:cNvSpPr txBox="1">
            <a:spLocks noChangeArrowheads="1"/>
          </p:cNvSpPr>
          <p:nvPr/>
        </p:nvSpPr>
        <p:spPr bwMode="auto">
          <a:xfrm>
            <a:off x="3509963" y="40005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5" name="Text Box 36"/>
          <p:cNvSpPr txBox="1">
            <a:spLocks noChangeArrowheads="1"/>
          </p:cNvSpPr>
          <p:nvPr/>
        </p:nvSpPr>
        <p:spPr bwMode="auto">
          <a:xfrm>
            <a:off x="5900738" y="49149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6" name="Text Box 36"/>
          <p:cNvSpPr txBox="1">
            <a:spLocks noChangeArrowheads="1"/>
          </p:cNvSpPr>
          <p:nvPr/>
        </p:nvSpPr>
        <p:spPr bwMode="auto">
          <a:xfrm>
            <a:off x="6226175" y="4117975"/>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17" name="Text Box 27"/>
          <p:cNvSpPr txBox="1">
            <a:spLocks noChangeArrowheads="1"/>
          </p:cNvSpPr>
          <p:nvPr/>
        </p:nvSpPr>
        <p:spPr bwMode="auto">
          <a:xfrm>
            <a:off x="6084888" y="2376488"/>
            <a:ext cx="609600" cy="262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a:solidFill>
                  <a:srgbClr val="0099CC"/>
                </a:solidFill>
                <a:ea typeface="HY견고딕" pitchFamily="18" charset="-127"/>
                <a:cs typeface="Arial" panose="020B0604020202020204" pitchFamily="34" charset="0"/>
              </a:rPr>
              <a:t>No</a:t>
            </a:r>
            <a:endParaRPr lang="ko-KR" altLang="en-US" sz="1000" b="1" dirty="0">
              <a:solidFill>
                <a:srgbClr val="0099CC"/>
              </a:solidFill>
              <a:ea typeface="HY견고딕" pitchFamily="18" charset="-127"/>
              <a:cs typeface="Arial" panose="020B0604020202020204" pitchFamily="34" charset="0"/>
            </a:endParaRPr>
          </a:p>
        </p:txBody>
      </p:sp>
      <p:sp>
        <p:nvSpPr>
          <p:cNvPr id="218" name="Text Box 27"/>
          <p:cNvSpPr txBox="1">
            <a:spLocks noChangeArrowheads="1"/>
          </p:cNvSpPr>
          <p:nvPr/>
        </p:nvSpPr>
        <p:spPr bwMode="auto">
          <a:xfrm>
            <a:off x="6084888" y="3227388"/>
            <a:ext cx="609600" cy="262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a:solidFill>
                  <a:srgbClr val="0099CC"/>
                </a:solidFill>
                <a:ea typeface="HY견고딕" pitchFamily="18" charset="-127"/>
                <a:cs typeface="Arial" panose="020B0604020202020204" pitchFamily="34" charset="0"/>
              </a:rPr>
              <a:t>No</a:t>
            </a:r>
            <a:endParaRPr lang="ko-KR" altLang="en-US" sz="1000" b="1" dirty="0">
              <a:solidFill>
                <a:srgbClr val="0099CC"/>
              </a:solidFill>
              <a:ea typeface="HY견고딕" pitchFamily="18" charset="-127"/>
              <a:cs typeface="Arial" panose="020B0604020202020204" pitchFamily="34" charset="0"/>
            </a:endParaRPr>
          </a:p>
        </p:txBody>
      </p:sp>
      <p:sp>
        <p:nvSpPr>
          <p:cNvPr id="219" name="Text Box 27"/>
          <p:cNvSpPr txBox="1">
            <a:spLocks noChangeArrowheads="1"/>
          </p:cNvSpPr>
          <p:nvPr/>
        </p:nvSpPr>
        <p:spPr bwMode="auto">
          <a:xfrm>
            <a:off x="7226300" y="4603750"/>
            <a:ext cx="609600" cy="262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a:solidFill>
                  <a:srgbClr val="0099CC"/>
                </a:solidFill>
                <a:ea typeface="HY견고딕" pitchFamily="18" charset="-127"/>
                <a:cs typeface="Arial" panose="020B0604020202020204" pitchFamily="34" charset="0"/>
              </a:rPr>
              <a:t>No</a:t>
            </a:r>
            <a:endParaRPr lang="ko-KR" altLang="en-US" sz="1000" b="1" dirty="0">
              <a:solidFill>
                <a:srgbClr val="0099CC"/>
              </a:solidFill>
              <a:ea typeface="HY견고딕" pitchFamily="18" charset="-127"/>
              <a:cs typeface="Arial" panose="020B0604020202020204" pitchFamily="34" charset="0"/>
            </a:endParaRPr>
          </a:p>
        </p:txBody>
      </p:sp>
      <p:sp>
        <p:nvSpPr>
          <p:cNvPr id="220" name="Text Box 27"/>
          <p:cNvSpPr txBox="1">
            <a:spLocks noChangeArrowheads="1"/>
          </p:cNvSpPr>
          <p:nvPr/>
        </p:nvSpPr>
        <p:spPr bwMode="auto">
          <a:xfrm>
            <a:off x="4962525" y="4595813"/>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50000"/>
              </a:spcBef>
              <a:buFontTx/>
              <a:buNone/>
            </a:pPr>
            <a:r>
              <a:rPr lang="en-US" altLang="ko-KR" sz="1000" b="1">
                <a:solidFill>
                  <a:srgbClr val="0099CC"/>
                </a:solidFill>
                <a:latin typeface="굴림" pitchFamily="50" charset="-127"/>
              </a:rPr>
              <a:t>No</a:t>
            </a:r>
            <a:endParaRPr lang="ko-KR" altLang="en-US" sz="1000" b="1">
              <a:solidFill>
                <a:srgbClr val="0099CC"/>
              </a:solidFill>
              <a:latin typeface="굴림" pitchFamily="50" charset="-127"/>
            </a:endParaRPr>
          </a:p>
        </p:txBody>
      </p:sp>
      <p:sp>
        <p:nvSpPr>
          <p:cNvPr id="221" name="Text Box 27"/>
          <p:cNvSpPr txBox="1">
            <a:spLocks noChangeArrowheads="1"/>
          </p:cNvSpPr>
          <p:nvPr/>
        </p:nvSpPr>
        <p:spPr bwMode="auto">
          <a:xfrm>
            <a:off x="4313237" y="5584334"/>
            <a:ext cx="609600" cy="248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smtClean="0">
                <a:solidFill>
                  <a:srgbClr val="0099CC"/>
                </a:solidFill>
                <a:ea typeface="HY견고딕" pitchFamily="18" charset="-127"/>
                <a:cs typeface="Arial" panose="020B0604020202020204" pitchFamily="34" charset="0"/>
              </a:rPr>
              <a:t>No </a:t>
            </a:r>
            <a:endParaRPr lang="ko-KR" altLang="en-US" sz="1000" b="1" dirty="0">
              <a:solidFill>
                <a:srgbClr val="0099CC"/>
              </a:solidFill>
              <a:ea typeface="HY견고딕" pitchFamily="18" charset="-127"/>
              <a:cs typeface="Arial" panose="020B0604020202020204" pitchFamily="34" charset="0"/>
            </a:endParaRPr>
          </a:p>
        </p:txBody>
      </p:sp>
      <p:sp>
        <p:nvSpPr>
          <p:cNvPr id="222" name="AutoShape 7"/>
          <p:cNvSpPr>
            <a:spLocks noChangeArrowheads="1"/>
          </p:cNvSpPr>
          <p:nvPr/>
        </p:nvSpPr>
        <p:spPr bwMode="auto">
          <a:xfrm>
            <a:off x="6399213" y="4919663"/>
            <a:ext cx="2251075" cy="554037"/>
          </a:xfrm>
          <a:prstGeom prst="diamond">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spcBef>
                <a:spcPct val="0"/>
              </a:spcBef>
              <a:buFontTx/>
              <a:buNone/>
            </a:pPr>
            <a:endParaRPr lang="ko-KR" altLang="en-US" sz="1000" dirty="0">
              <a:solidFill>
                <a:srgbClr val="0000FF"/>
              </a:solidFill>
            </a:endParaRPr>
          </a:p>
        </p:txBody>
      </p:sp>
      <p:sp>
        <p:nvSpPr>
          <p:cNvPr id="223" name="Rectangle 8"/>
          <p:cNvSpPr>
            <a:spLocks noChangeArrowheads="1"/>
          </p:cNvSpPr>
          <p:nvPr/>
        </p:nvSpPr>
        <p:spPr bwMode="auto">
          <a:xfrm>
            <a:off x="6562725" y="5053013"/>
            <a:ext cx="1924050" cy="297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eaLnBrk="1" hangingPunct="1">
              <a:buFontTx/>
              <a:buNone/>
            </a:pPr>
            <a:r>
              <a:rPr lang="en-US" altLang="ko-KR" sz="1100" dirty="0">
                <a:solidFill>
                  <a:srgbClr val="000000"/>
                </a:solidFill>
                <a:ea typeface="맑은 고딕" pitchFamily="50" charset="-127"/>
                <a:cs typeface="Arial" panose="020B0604020202020204" pitchFamily="34" charset="0"/>
              </a:rPr>
              <a:t>Check the router power</a:t>
            </a:r>
          </a:p>
        </p:txBody>
      </p:sp>
      <p:sp>
        <p:nvSpPr>
          <p:cNvPr id="224" name="Text Box 36"/>
          <p:cNvSpPr txBox="1">
            <a:spLocks noChangeArrowheads="1"/>
          </p:cNvSpPr>
          <p:nvPr/>
        </p:nvSpPr>
        <p:spPr bwMode="auto">
          <a:xfrm>
            <a:off x="8358188" y="4864100"/>
            <a:ext cx="4572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nSpc>
                <a:spcPct val="100000"/>
              </a:lnSpc>
              <a:spcBef>
                <a:spcPct val="50000"/>
              </a:spcBef>
              <a:buNone/>
            </a:pPr>
            <a:r>
              <a:rPr lang="en-US" altLang="ko-KR" sz="1000" b="1" dirty="0">
                <a:solidFill>
                  <a:srgbClr val="CC3300"/>
                </a:solidFill>
                <a:ea typeface="HY견고딕" pitchFamily="18" charset="-127"/>
                <a:cs typeface="Arial" panose="020B0604020202020204" pitchFamily="34" charset="0"/>
              </a:rPr>
              <a:t>Yes</a:t>
            </a:r>
            <a:endParaRPr lang="ko-KR" altLang="en-US" sz="1000" b="1" dirty="0">
              <a:solidFill>
                <a:srgbClr val="CC3300"/>
              </a:solidFill>
              <a:ea typeface="HY견고딕" pitchFamily="18" charset="-127"/>
              <a:cs typeface="Arial" panose="020B0604020202020204" pitchFamily="34" charset="0"/>
            </a:endParaRPr>
          </a:p>
        </p:txBody>
      </p:sp>
      <p:sp>
        <p:nvSpPr>
          <p:cNvPr id="225" name="TextBox 22"/>
          <p:cNvSpPr txBox="1">
            <a:spLocks noChangeArrowheads="1"/>
          </p:cNvSpPr>
          <p:nvPr/>
        </p:nvSpPr>
        <p:spPr bwMode="auto">
          <a:xfrm>
            <a:off x="4448175" y="742950"/>
            <a:ext cx="45291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lnSpc>
                <a:spcPct val="120000"/>
              </a:lnSpc>
              <a:spcBef>
                <a:spcPct val="0"/>
              </a:spcBef>
              <a:buFontTx/>
              <a:buNone/>
            </a:pPr>
            <a:r>
              <a:rPr lang="en-US" altLang="ko-KR" sz="1200" dirty="0">
                <a:solidFill>
                  <a:srgbClr val="FF0000"/>
                </a:solidFill>
                <a:ea typeface="HY견고딕" pitchFamily="18" charset="-127"/>
                <a:cs typeface="Arial" pitchFamily="34" charset="0"/>
              </a:rPr>
              <a:t>This document cannot be used without Samsung's authorization</a:t>
            </a:r>
            <a:endParaRPr lang="ko-KR" altLang="en-US" sz="1200" dirty="0">
              <a:solidFill>
                <a:srgbClr val="FF0000"/>
              </a:solidFill>
              <a:ea typeface="HY견고딕" pitchFamily="18" charset="-127"/>
              <a:cs typeface="Arial" pitchFamily="34" charset="0"/>
            </a:endParaRPr>
          </a:p>
        </p:txBody>
      </p:sp>
      <p:sp>
        <p:nvSpPr>
          <p:cNvPr id="226" name="Rectangle 9"/>
          <p:cNvSpPr>
            <a:spLocks noChangeArrowheads="1"/>
          </p:cNvSpPr>
          <p:nvPr/>
        </p:nvSpPr>
        <p:spPr bwMode="auto">
          <a:xfrm>
            <a:off x="2751208" y="5389664"/>
            <a:ext cx="1258946" cy="463846"/>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wrap="square"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200" b="1" dirty="0" smtClean="0">
                <a:latin typeface="Arial Narrow" pitchFamily="34" charset="0"/>
              </a:rPr>
              <a:t>Factory Reset</a:t>
            </a:r>
          </a:p>
          <a:p>
            <a:pPr algn="ctr" eaLnBrk="1" hangingPunct="1">
              <a:spcBef>
                <a:spcPct val="0"/>
              </a:spcBef>
              <a:buFontTx/>
              <a:buNone/>
            </a:pPr>
            <a:r>
              <a:rPr lang="en-US" altLang="ko-KR" sz="1200" b="1" dirty="0" smtClean="0">
                <a:latin typeface="Arial Narrow" pitchFamily="34" charset="0"/>
              </a:rPr>
              <a:t>(one time)</a:t>
            </a:r>
            <a:endParaRPr lang="ko-KR" altLang="en-US" sz="1200" b="1" dirty="0">
              <a:latin typeface="Arial Narrow" pitchFamily="34" charset="0"/>
            </a:endParaRPr>
          </a:p>
        </p:txBody>
      </p:sp>
      <p:cxnSp>
        <p:nvCxnSpPr>
          <p:cNvPr id="227" name="꺾인 연결선 226"/>
          <p:cNvCxnSpPr>
            <a:stCxn id="226" idx="0"/>
            <a:endCxn id="197" idx="1"/>
          </p:cNvCxnSpPr>
          <p:nvPr/>
        </p:nvCxnSpPr>
        <p:spPr bwMode="auto">
          <a:xfrm rot="5400000" flipH="1" flipV="1">
            <a:off x="3555060" y="4937875"/>
            <a:ext cx="277411" cy="626169"/>
          </a:xfrm>
          <a:prstGeom prst="bentConnector2">
            <a:avLst/>
          </a:prstGeom>
          <a:solidFill>
            <a:schemeClr val="accent1"/>
          </a:solidFill>
          <a:ln w="19050" cap="flat" cmpd="sng" algn="ctr">
            <a:solidFill>
              <a:schemeClr val="tx1"/>
            </a:solidFill>
            <a:prstDash val="solid"/>
            <a:round/>
            <a:headEnd type="none" w="med" len="med"/>
            <a:tailEnd type="triangle"/>
          </a:ln>
          <a:effectLst/>
        </p:spPr>
      </p:cxnSp>
      <p:cxnSp>
        <p:nvCxnSpPr>
          <p:cNvPr id="228" name="직선 화살표 연결선 227"/>
          <p:cNvCxnSpPr/>
          <p:nvPr/>
        </p:nvCxnSpPr>
        <p:spPr bwMode="auto">
          <a:xfrm flipH="1">
            <a:off x="2632074" y="5987367"/>
            <a:ext cx="2290763" cy="889"/>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229" name="직선 연결선 228"/>
          <p:cNvCxnSpPr>
            <a:endCxn id="200" idx="1"/>
          </p:cNvCxnSpPr>
          <p:nvPr/>
        </p:nvCxnSpPr>
        <p:spPr bwMode="auto">
          <a:xfrm flipV="1">
            <a:off x="4941888" y="5789612"/>
            <a:ext cx="3175" cy="190046"/>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230" name="Text Box 27"/>
          <p:cNvSpPr txBox="1">
            <a:spLocks noChangeArrowheads="1"/>
          </p:cNvSpPr>
          <p:nvPr/>
        </p:nvSpPr>
        <p:spPr bwMode="auto">
          <a:xfrm>
            <a:off x="2916784" y="5986725"/>
            <a:ext cx="1882227" cy="248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solidFill>
                  <a:srgbClr val="000000"/>
                </a:solidFill>
                <a:prstDash val="sysDot"/>
                <a:miter lim="800000"/>
                <a:headEnd/>
                <a:tailEnd/>
              </a14:hiddenLine>
            </a:ext>
          </a:extLst>
        </p:spPr>
        <p:txBody>
          <a:bodyPr wrap="square" lIns="90000" tIns="46800" rIns="90000" bIns="46800">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spcBef>
                <a:spcPct val="50000"/>
              </a:spcBef>
              <a:buNone/>
            </a:pPr>
            <a:r>
              <a:rPr lang="en-US" altLang="ko-KR" sz="1000" b="1" dirty="0" smtClean="0">
                <a:solidFill>
                  <a:srgbClr val="0099CC"/>
                </a:solidFill>
                <a:ea typeface="HY견고딕" pitchFamily="18" charset="-127"/>
                <a:cs typeface="Arial" panose="020B0604020202020204" pitchFamily="34" charset="0"/>
              </a:rPr>
              <a:t>Still not appears AP list</a:t>
            </a:r>
            <a:endParaRPr lang="ko-KR" altLang="en-US" sz="1000" b="1" dirty="0">
              <a:solidFill>
                <a:srgbClr val="0099CC"/>
              </a:solidFill>
              <a:ea typeface="HY견고딕" pitchFamily="18" charset="-127"/>
              <a:cs typeface="Arial" panose="020B0604020202020204" pitchFamily="34" charset="0"/>
            </a:endParaRPr>
          </a:p>
        </p:txBody>
      </p:sp>
      <p:cxnSp>
        <p:nvCxnSpPr>
          <p:cNvPr id="231" name="직선 화살표 연결선 230"/>
          <p:cNvCxnSpPr/>
          <p:nvPr/>
        </p:nvCxnSpPr>
        <p:spPr bwMode="auto">
          <a:xfrm>
            <a:off x="2055813" y="4441825"/>
            <a:ext cx="860971" cy="842064"/>
          </a:xfrm>
          <a:prstGeom prst="straightConnector1">
            <a:avLst/>
          </a:prstGeom>
          <a:solidFill>
            <a:schemeClr val="accent1"/>
          </a:solidFill>
          <a:ln w="19050" cap="flat" cmpd="sng" algn="ctr">
            <a:solidFill>
              <a:schemeClr val="tx1"/>
            </a:solidFill>
            <a:prstDash val="solid"/>
            <a:round/>
            <a:headEnd type="none" w="med" len="med"/>
            <a:tailEnd type="triangle"/>
          </a:ln>
          <a:effectLst/>
        </p:spPr>
      </p:cxnSp>
      <p:sp>
        <p:nvSpPr>
          <p:cNvPr id="232" name="Rectangle 9"/>
          <p:cNvSpPr>
            <a:spLocks noChangeArrowheads="1"/>
          </p:cNvSpPr>
          <p:nvPr/>
        </p:nvSpPr>
        <p:spPr bwMode="auto">
          <a:xfrm>
            <a:off x="374074" y="3361073"/>
            <a:ext cx="1965902" cy="1202510"/>
          </a:xfrm>
          <a:prstGeom prst="rect">
            <a:avLst/>
          </a:prstGeom>
          <a:solidFill>
            <a:schemeClr val="folHlink"/>
          </a:solidFill>
          <a:ln>
            <a:noFill/>
          </a:ln>
          <a:extLst>
            <a:ext uri="{91240B29-F687-4F45-9708-019B960494DF}">
              <a14:hiddenLine xmlns:a14="http://schemas.microsoft.com/office/drawing/2010/main" w="15875" algn="ctr">
                <a:solidFill>
                  <a:srgbClr val="000000"/>
                </a:solidFill>
                <a:prstDash val="sysDot"/>
                <a:miter lim="800000"/>
                <a:headEnd/>
                <a:tailEnd/>
              </a14:hiddenLine>
            </a:ext>
          </a:extLst>
        </p:spPr>
        <p:txBody>
          <a:bodyPr wrap="square" lIns="90000" tIns="46800" rIns="90000" bIns="46800" anchor="ctr">
            <a:spAutoFit/>
          </a:bodyPr>
          <a:lstStyle>
            <a:lvl1pPr latinLnBrk="1">
              <a:spcBef>
                <a:spcPct val="20000"/>
              </a:spcBef>
              <a:buChar char="•"/>
              <a:defRPr kumimoji="1" sz="3200">
                <a:solidFill>
                  <a:schemeClr val="tx1"/>
                </a:solidFill>
                <a:latin typeface="Arial" pitchFamily="34" charset="0"/>
                <a:ea typeface="굴림" pitchFamily="50" charset="-127"/>
              </a:defRPr>
            </a:lvl1pPr>
            <a:lvl2pPr marL="742950" indent="-285750" latinLnBrk="1">
              <a:spcBef>
                <a:spcPct val="20000"/>
              </a:spcBef>
              <a:buChar char="–"/>
              <a:defRPr kumimoji="1" sz="2800">
                <a:solidFill>
                  <a:schemeClr val="tx1"/>
                </a:solidFill>
                <a:latin typeface="Arial" pitchFamily="34" charset="0"/>
                <a:ea typeface="굴림" pitchFamily="50" charset="-127"/>
              </a:defRPr>
            </a:lvl2pPr>
            <a:lvl3pPr marL="1143000" indent="-228600" latinLnBrk="1">
              <a:spcBef>
                <a:spcPct val="20000"/>
              </a:spcBef>
              <a:buChar char="•"/>
              <a:defRPr kumimoji="1" sz="2400">
                <a:solidFill>
                  <a:schemeClr val="tx1"/>
                </a:solidFill>
                <a:latin typeface="Arial" pitchFamily="34" charset="0"/>
                <a:ea typeface="굴림" pitchFamily="50" charset="-127"/>
              </a:defRPr>
            </a:lvl3pPr>
            <a:lvl4pPr marL="1600200" indent="-228600" latinLnBrk="1">
              <a:spcBef>
                <a:spcPct val="20000"/>
              </a:spcBef>
              <a:buChar char="–"/>
              <a:defRPr kumimoji="1" sz="2000">
                <a:solidFill>
                  <a:schemeClr val="tx1"/>
                </a:solidFill>
                <a:latin typeface="Arial" pitchFamily="34" charset="0"/>
                <a:ea typeface="굴림" pitchFamily="50" charset="-127"/>
              </a:defRPr>
            </a:lvl4pPr>
            <a:lvl5pPr marL="2057400" indent="-228600" latinLnBrk="1">
              <a:spcBef>
                <a:spcPct val="20000"/>
              </a:spcBef>
              <a:buChar char="»"/>
              <a:defRPr kumimoji="1" sz="2000">
                <a:solidFill>
                  <a:schemeClr val="tx1"/>
                </a:solidFill>
                <a:latin typeface="Arial" pitchFamily="34" charset="0"/>
                <a:ea typeface="굴림" pitchFamily="50" charset="-127"/>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굴림" pitchFamily="50" charset="-127"/>
              </a:defRPr>
            </a:lvl9pPr>
          </a:lstStyle>
          <a:p>
            <a:pPr algn="ctr" eaLnBrk="1" hangingPunct="1">
              <a:spcBef>
                <a:spcPct val="0"/>
              </a:spcBef>
              <a:buFontTx/>
              <a:buNone/>
            </a:pPr>
            <a:r>
              <a:rPr lang="en-US" altLang="ko-KR" sz="1200" b="1" dirty="0" smtClean="0">
                <a:latin typeface="Arial Narrow" pitchFamily="34" charset="0"/>
              </a:rPr>
              <a:t>Factory Reset Guide:</a:t>
            </a:r>
          </a:p>
          <a:p>
            <a:pPr eaLnBrk="1" hangingPunct="1">
              <a:spcBef>
                <a:spcPct val="0"/>
              </a:spcBef>
              <a:buNone/>
            </a:pPr>
            <a:r>
              <a:rPr lang="en-US" altLang="ko-KR" sz="1000" b="1" smtClean="0">
                <a:latin typeface="Arial Narrow" pitchFamily="34" charset="0"/>
              </a:rPr>
              <a:t>1) Hold a “O“ </a:t>
            </a:r>
            <a:r>
              <a:rPr lang="en-US" altLang="ko-KR" sz="1000" b="1" dirty="0" smtClean="0">
                <a:latin typeface="Arial Narrow" pitchFamily="34" charset="0"/>
              </a:rPr>
              <a:t>button until display </a:t>
            </a:r>
            <a:r>
              <a:rPr lang="en-US" altLang="ko-KR" sz="1000" b="1" smtClean="0">
                <a:latin typeface="Arial Narrow" pitchFamily="34" charset="0"/>
              </a:rPr>
              <a:t>‘AP’ </a:t>
            </a:r>
            <a:r>
              <a:rPr lang="en-US" altLang="ko-KR" sz="1000" b="1" dirty="0" smtClean="0">
                <a:latin typeface="Arial Narrow" pitchFamily="34" charset="0"/>
              </a:rPr>
              <a:t>in </a:t>
            </a:r>
            <a:r>
              <a:rPr lang="en-US" altLang="ko-KR" sz="1000" b="1" smtClean="0">
                <a:latin typeface="Arial Narrow" pitchFamily="34" charset="0"/>
              </a:rPr>
              <a:t>display panel (about 5sec)</a:t>
            </a:r>
          </a:p>
          <a:p>
            <a:pPr eaLnBrk="1" hangingPunct="1">
              <a:spcBef>
                <a:spcPct val="0"/>
              </a:spcBef>
              <a:buNone/>
            </a:pPr>
            <a:endParaRPr lang="en-US" altLang="ko-KR" sz="1000" b="1" smtClean="0">
              <a:latin typeface="Arial Narrow" pitchFamily="34" charset="0"/>
            </a:endParaRPr>
          </a:p>
          <a:p>
            <a:pPr>
              <a:spcBef>
                <a:spcPct val="0"/>
              </a:spcBef>
              <a:buNone/>
            </a:pPr>
            <a:r>
              <a:rPr lang="en-US" altLang="ko-KR" sz="1000" b="1" smtClean="0">
                <a:latin typeface="Arial Narrow" pitchFamily="34" charset="0"/>
              </a:rPr>
              <a:t>2) When “AP” display, Hold again </a:t>
            </a:r>
            <a:r>
              <a:rPr lang="en-US" altLang="ko-KR" sz="1000" b="1">
                <a:latin typeface="Arial Narrow" pitchFamily="34" charset="0"/>
              </a:rPr>
              <a:t>“O“ </a:t>
            </a:r>
            <a:r>
              <a:rPr lang="en-US" altLang="ko-KR" sz="1000" b="1" smtClean="0">
                <a:latin typeface="Arial Narrow" pitchFamily="34" charset="0"/>
              </a:rPr>
              <a:t>button until </a:t>
            </a:r>
            <a:r>
              <a:rPr lang="en-US" altLang="ko-KR" sz="1000" b="1">
                <a:latin typeface="Arial Narrow" pitchFamily="34" charset="0"/>
              </a:rPr>
              <a:t>display </a:t>
            </a:r>
            <a:r>
              <a:rPr lang="en-US" altLang="ko-KR" sz="1000" b="1" smtClean="0">
                <a:latin typeface="Arial Narrow" pitchFamily="34" charset="0"/>
              </a:rPr>
              <a:t>‘rS’ </a:t>
            </a:r>
            <a:r>
              <a:rPr lang="en-US" altLang="ko-KR" sz="1000" b="1">
                <a:latin typeface="Arial Narrow" pitchFamily="34" charset="0"/>
              </a:rPr>
              <a:t>in display </a:t>
            </a:r>
            <a:r>
              <a:rPr lang="en-US" altLang="ko-KR" sz="1000" b="1" smtClean="0">
                <a:latin typeface="Arial Narrow" pitchFamily="34" charset="0"/>
              </a:rPr>
              <a:t>panel (about 10sec)</a:t>
            </a:r>
            <a:endParaRPr lang="ko-KR" altLang="en-US" sz="1000" b="1" dirty="0">
              <a:latin typeface="Arial Narrow" pitchFamily="34" charset="0"/>
            </a:endParaRPr>
          </a:p>
        </p:txBody>
      </p:sp>
      <p:pic>
        <p:nvPicPr>
          <p:cNvPr id="233" name="그림 232"/>
          <p:cNvPicPr>
            <a:picLocks noChangeAspect="1"/>
          </p:cNvPicPr>
          <p:nvPr/>
        </p:nvPicPr>
        <p:blipFill>
          <a:blip r:embed="rId3"/>
          <a:stretch>
            <a:fillRect/>
          </a:stretch>
        </p:blipFill>
        <p:spPr>
          <a:xfrm>
            <a:off x="346322" y="2201469"/>
            <a:ext cx="1526453" cy="832212"/>
          </a:xfrm>
          <a:prstGeom prst="rect">
            <a:avLst/>
          </a:prstGeom>
        </p:spPr>
      </p:pic>
      <p:sp>
        <p:nvSpPr>
          <p:cNvPr id="234" name="Rectangle 3"/>
          <p:cNvSpPr>
            <a:spLocks noChangeArrowheads="1"/>
          </p:cNvSpPr>
          <p:nvPr/>
        </p:nvSpPr>
        <p:spPr bwMode="auto">
          <a:xfrm>
            <a:off x="762000" y="938213"/>
            <a:ext cx="6002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5-2-11. When the Wi-Fi does not work properly</a:t>
            </a:r>
          </a:p>
        </p:txBody>
      </p:sp>
      <p:pic>
        <p:nvPicPr>
          <p:cNvPr id="235" name="그림 234"/>
          <p:cNvPicPr>
            <a:picLocks noChangeAspect="1"/>
          </p:cNvPicPr>
          <p:nvPr/>
        </p:nvPicPr>
        <p:blipFill>
          <a:blip r:embed="rId4"/>
          <a:stretch>
            <a:fillRect/>
          </a:stretch>
        </p:blipFill>
        <p:spPr>
          <a:xfrm>
            <a:off x="761999" y="1536092"/>
            <a:ext cx="628055" cy="579326"/>
          </a:xfrm>
          <a:prstGeom prst="rect">
            <a:avLst/>
          </a:prstGeom>
        </p:spPr>
      </p:pic>
      <p:sp>
        <p:nvSpPr>
          <p:cNvPr id="236" name="Rectangle 8"/>
          <p:cNvSpPr>
            <a:spLocks noChangeArrowheads="1"/>
          </p:cNvSpPr>
          <p:nvPr/>
        </p:nvSpPr>
        <p:spPr bwMode="auto">
          <a:xfrm>
            <a:off x="422277" y="1388784"/>
            <a:ext cx="321310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marL="176213" indent="-176213"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a:latin typeface="Arial" charset="0"/>
                <a:ea typeface="돋움체" pitchFamily="49" charset="-127"/>
              </a:rPr>
              <a:t>☞ When checking with the Self Diagnosis</a:t>
            </a:r>
          </a:p>
        </p:txBody>
      </p:sp>
    </p:spTree>
    <p:extLst>
      <p:ext uri="{BB962C8B-B14F-4D97-AF65-F5344CB8AC3E}">
        <p14:creationId xmlns:p14="http://schemas.microsoft.com/office/powerpoint/2010/main" val="1803344286"/>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Text Box 2"/>
          <p:cNvSpPr txBox="1">
            <a:spLocks noChangeArrowheads="1"/>
          </p:cNvSpPr>
          <p:nvPr/>
        </p:nvSpPr>
        <p:spPr bwMode="auto">
          <a:xfrm>
            <a:off x="685800" y="141288"/>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5. Self Diagnosis &amp; Trouble Shooting</a:t>
            </a:r>
          </a:p>
        </p:txBody>
      </p:sp>
      <p:sp>
        <p:nvSpPr>
          <p:cNvPr id="15" name="슬라이드 번호 개체 틀 16"/>
          <p:cNvSpPr>
            <a:spLocks noGrp="1"/>
          </p:cNvSpPr>
          <p:nvPr>
            <p:ph type="sldNum" sz="quarter" idx="12"/>
          </p:nvPr>
        </p:nvSpPr>
        <p:spPr>
          <a:xfrm>
            <a:off x="6553200" y="6472238"/>
            <a:ext cx="2133600" cy="265112"/>
          </a:xfrm>
        </p:spPr>
        <p:txBody>
          <a:bodyPr anchor="b"/>
          <a:lstStyle/>
          <a:p>
            <a:pPr>
              <a:defRPr/>
            </a:pPr>
            <a:fld id="{7FC04A50-FFD2-4384-B22D-A50DAF11BA8E}" type="slidenum">
              <a:rPr lang="en-US" altLang="ko-KR" smtClean="0"/>
              <a:pPr>
                <a:defRPr/>
              </a:pPr>
              <a:t>206</a:t>
            </a:fld>
            <a:endParaRPr lang="en-US" altLang="ko-KR" dirty="0"/>
          </a:p>
        </p:txBody>
      </p:sp>
      <p:sp>
        <p:nvSpPr>
          <p:cNvPr id="17" name="Text Box 4"/>
          <p:cNvSpPr txBox="1">
            <a:spLocks noChangeArrowheads="1"/>
          </p:cNvSpPr>
          <p:nvPr/>
        </p:nvSpPr>
        <p:spPr bwMode="auto">
          <a:xfrm>
            <a:off x="257175" y="965924"/>
            <a:ext cx="8610600" cy="925513"/>
          </a:xfrm>
          <a:prstGeom prst="rect">
            <a:avLst/>
          </a:prstGeom>
          <a:noFill/>
          <a:ln w="9525">
            <a:noFill/>
            <a:miter lim="800000"/>
            <a:headEnd/>
            <a:tailEnd/>
          </a:ln>
        </p:spPr>
        <p:txBody>
          <a:bodyPr>
            <a:spAutoFit/>
          </a:bodyPr>
          <a:lstStyle/>
          <a:p>
            <a:pPr fontAlgn="auto" latinLnBrk="0">
              <a:lnSpc>
                <a:spcPts val="1500"/>
              </a:lnSpc>
              <a:spcBef>
                <a:spcPts val="500"/>
              </a:spcBef>
              <a:spcAft>
                <a:spcPts val="0"/>
              </a:spcAft>
              <a:defRPr/>
            </a:pPr>
            <a:r>
              <a:rPr kumimoji="0" lang="en-US" altLang="ko-KR" sz="1100" kern="0" dirty="0">
                <a:latin typeface="Arial" pitchFamily="34" charset="0"/>
                <a:ea typeface="바탕" pitchFamily="18" charset="-127"/>
              </a:rPr>
              <a:t>If Failure Condition is detected during compressor is operating, immediately stop Compressor operating and stand by 5 minutes. During this 5 minutes, RPM command signal is not available. It means, even if available RPM command signal is applied to the compressor, it does not work and keep standing by. </a:t>
            </a:r>
          </a:p>
          <a:p>
            <a:pPr fontAlgn="auto" latinLnBrk="0">
              <a:lnSpc>
                <a:spcPts val="1500"/>
              </a:lnSpc>
              <a:spcBef>
                <a:spcPts val="500"/>
              </a:spcBef>
              <a:spcAft>
                <a:spcPts val="0"/>
              </a:spcAft>
              <a:defRPr/>
            </a:pPr>
            <a:r>
              <a:rPr kumimoji="0" lang="en-US" altLang="ko-KR" sz="1100" kern="0" dirty="0">
                <a:latin typeface="Arial" pitchFamily="34" charset="0"/>
                <a:ea typeface="바탕" pitchFamily="18" charset="-127"/>
              </a:rPr>
              <a:t>Blinking time is 1 second and dwell time is 2 seconds.</a:t>
            </a:r>
          </a:p>
        </p:txBody>
      </p:sp>
      <p:sp>
        <p:nvSpPr>
          <p:cNvPr id="18" name="Rectangle 3"/>
          <p:cNvSpPr>
            <a:spLocks noChangeArrowheads="1"/>
          </p:cNvSpPr>
          <p:nvPr/>
        </p:nvSpPr>
        <p:spPr bwMode="auto">
          <a:xfrm>
            <a:off x="762000" y="778717"/>
            <a:ext cx="769778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400" b="1">
                <a:solidFill>
                  <a:srgbClr val="0033CC"/>
                </a:solidFill>
                <a:latin typeface="Arial" charset="0"/>
              </a:rPr>
              <a:t>LED blinking frequency depending on protecting </a:t>
            </a:r>
            <a:r>
              <a:rPr lang="en-US" altLang="ko-KR" sz="1400" b="1" smtClean="0">
                <a:solidFill>
                  <a:srgbClr val="0033CC"/>
                </a:solidFill>
                <a:latin typeface="Arial" charset="0"/>
              </a:rPr>
              <a:t>functions</a:t>
            </a:r>
            <a:endParaRPr lang="en-US" altLang="ko-KR" sz="1400" b="1">
              <a:solidFill>
                <a:srgbClr val="0033CC"/>
              </a:solidFill>
              <a:latin typeface="Arial" charset="0"/>
              <a:ea typeface="바탕" pitchFamily="18" charset="-127"/>
            </a:endParaRPr>
          </a:p>
        </p:txBody>
      </p:sp>
      <p:sp>
        <p:nvSpPr>
          <p:cNvPr id="19" name="Text Box 4"/>
          <p:cNvSpPr txBox="1">
            <a:spLocks noChangeArrowheads="1"/>
          </p:cNvSpPr>
          <p:nvPr/>
        </p:nvSpPr>
        <p:spPr bwMode="auto">
          <a:xfrm>
            <a:off x="301625" y="6191250"/>
            <a:ext cx="86106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100"/>
              <a:t>LED blinking frequency depending on protecting functions If the same blinking, After 5 minutes, Follow the Remarks</a:t>
            </a:r>
          </a:p>
        </p:txBody>
      </p:sp>
      <p:graphicFrame>
        <p:nvGraphicFramePr>
          <p:cNvPr id="20" name="Group 183"/>
          <p:cNvGraphicFramePr>
            <a:graphicFrameLocks noGrp="1"/>
          </p:cNvGraphicFramePr>
          <p:nvPr>
            <p:extLst/>
          </p:nvPr>
        </p:nvGraphicFramePr>
        <p:xfrm>
          <a:off x="339725" y="1853068"/>
          <a:ext cx="8536856" cy="4398996"/>
        </p:xfrm>
        <a:graphic>
          <a:graphicData uri="http://schemas.openxmlformats.org/drawingml/2006/table">
            <a:tbl>
              <a:tblPr/>
              <a:tblGrid>
                <a:gridCol w="1797353">
                  <a:extLst>
                    <a:ext uri="{9D8B030D-6E8A-4147-A177-3AD203B41FA5}">
                      <a16:colId xmlns:a16="http://schemas.microsoft.com/office/drawing/2014/main" val="20000"/>
                    </a:ext>
                  </a:extLst>
                </a:gridCol>
                <a:gridCol w="2472661">
                  <a:extLst>
                    <a:ext uri="{9D8B030D-6E8A-4147-A177-3AD203B41FA5}">
                      <a16:colId xmlns:a16="http://schemas.microsoft.com/office/drawing/2014/main" val="20001"/>
                    </a:ext>
                  </a:extLst>
                </a:gridCol>
                <a:gridCol w="4266842">
                  <a:extLst>
                    <a:ext uri="{9D8B030D-6E8A-4147-A177-3AD203B41FA5}">
                      <a16:colId xmlns:a16="http://schemas.microsoft.com/office/drawing/2014/main" val="20002"/>
                    </a:ext>
                  </a:extLst>
                </a:gridCol>
              </a:tblGrid>
              <a:tr h="226413">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Protecting Functions</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LED Displaced diagram</a:t>
                      </a: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Remarks</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6078">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Normal Operation</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l"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N/A</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3888">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Starting Failure</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1. Short between COMP U,V, and W phase (CN102)</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2. Short </a:t>
                      </a: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among IPM </a:t>
                      </a: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Pins (No. #1~24)</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3. Drop the IPM operating Voltage under DC 13.5V</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4. Other cases, check the COMP, cycle, etc.</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21229">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IPM Fault</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pPr marL="0" marR="0" lvl="0" indent="0" algn="l" defTabSz="914400" rtl="0" eaLnBrk="0" fontAlgn="base" latinLnBrk="1" hangingPunct="0">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굴림" pitchFamily="50" charset="-127"/>
                        <a:ea typeface="굴림" pitchFamily="50" charset="-127"/>
                      </a:endParaRPr>
                    </a:p>
                  </a:txBody>
                  <a:tcPr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07497">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Abnormal Current Detection</a:t>
                      </a:r>
                      <a:endParaRPr kumimoji="1" lang="en-US" altLang="ko-KR" sz="1050" b="1"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1. Open the COMP wire (CN102)</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2. Bad condition of resistor R1(ex. Bad soldering)</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3. Other cases, check the COMP, cycle, </a:t>
                      </a: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etc.</a:t>
                      </a:r>
                      <a:endParaRPr kumimoji="1" lang="en-US" altLang="ko-KR" sz="1050" b="1"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9964">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Motor Locked /</a:t>
                      </a:r>
                    </a:p>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Over RPM</a:t>
                      </a:r>
                      <a:endParaRPr kumimoji="1" lang="en-US" altLang="ko-KR" sz="1050" b="1"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smtClean="0">
                          <a:ln>
                            <a:noFill/>
                          </a:ln>
                          <a:solidFill>
                            <a:schemeClr val="tx1"/>
                          </a:solidFill>
                          <a:effectLst/>
                          <a:latin typeface="굴림" pitchFamily="50" charset="-127"/>
                          <a:ea typeface="굴림" pitchFamily="50" charset="-127"/>
                          <a:sym typeface="Wingdings" pitchFamily="2" charset="2"/>
                        </a:rPr>
                        <a:t>1. Check PBA Bottom side soldering state.</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smtClean="0">
                          <a:ln>
                            <a:noFill/>
                          </a:ln>
                          <a:solidFill>
                            <a:schemeClr val="tx1"/>
                          </a:solidFill>
                          <a:effectLst/>
                          <a:latin typeface="굴림" pitchFamily="50" charset="-127"/>
                          <a:ea typeface="굴림" pitchFamily="50" charset="-127"/>
                          <a:sym typeface="Wingdings" pitchFamily="2" charset="2"/>
                        </a:rPr>
                        <a:t>2. Check Input voltage oscillation</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smtClean="0">
                          <a:ln>
                            <a:noFill/>
                          </a:ln>
                          <a:solidFill>
                            <a:schemeClr val="tx1"/>
                          </a:solidFill>
                          <a:effectLst/>
                          <a:latin typeface="굴림" pitchFamily="50" charset="-127"/>
                          <a:ea typeface="굴림" pitchFamily="50" charset="-127"/>
                          <a:sym typeface="Wingdings" pitchFamily="2" charset="2"/>
                        </a:rPr>
                        <a:t>3. Other cases, check the COMP, cycle, etc.</a:t>
                      </a: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sym typeface="Wingdings" pitchFamily="2" charset="2"/>
                        </a:rPr>
                        <a:t>\</a:t>
                      </a:r>
                      <a:endParaRPr kumimoji="1" lang="en-US" altLang="ko-KR" sz="1050" b="1" i="0" u="none" strike="noStrike" cap="none" normalizeH="0" baseline="0" smtClean="0">
                        <a:ln>
                          <a:noFill/>
                        </a:ln>
                        <a:solidFill>
                          <a:schemeClr val="tx1"/>
                        </a:solidFill>
                        <a:effectLst/>
                        <a:latin typeface="굴림" pitchFamily="50" charset="-127"/>
                        <a:ea typeface="굴림" pitchFamily="50" charset="-127"/>
                        <a:sym typeface="Wingdings" pitchFamily="2" charset="2"/>
                      </a:endParaRP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72216">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Low Voltage</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228600" marR="0" lvl="0" indent="-228600" algn="l" defTabSz="914400" rtl="0" eaLnBrk="0" fontAlgn="base" latinLnBrk="1" hangingPunct="0">
                        <a:lnSpc>
                          <a:spcPct val="100000"/>
                        </a:lnSpc>
                        <a:spcBef>
                          <a:spcPct val="20000"/>
                        </a:spcBef>
                        <a:spcAft>
                          <a:spcPct val="0"/>
                        </a:spcAft>
                        <a:buClrTx/>
                        <a:buSzTx/>
                        <a:buFontTx/>
                        <a:buAutoNum type="arabicPeriod"/>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Check Input voltage under</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       AC 53V(Input power AC 110~127V) or</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       AC 106V(Input power AC 220~240V)</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72216">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Over Voltage</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rtl="0" eaLnBrk="1" latinLnBrk="1" hangingPunct="1">
                        <a:defRPr kumimoji="0" kern="1200">
                          <a:solidFill>
                            <a:schemeClr val="tx1"/>
                          </a:solidFill>
                          <a:latin typeface="굴림"/>
                          <a:ea typeface="굴림"/>
                        </a:defRPr>
                      </a:lvl1pPr>
                      <a:lvl2pPr marL="457200" algn="l" rtl="0" eaLnBrk="1" latinLnBrk="1" hangingPunct="1">
                        <a:defRPr kumimoji="0" kern="1200">
                          <a:solidFill>
                            <a:schemeClr val="tx1"/>
                          </a:solidFill>
                          <a:latin typeface="굴림"/>
                          <a:ea typeface="굴림"/>
                        </a:defRPr>
                      </a:lvl2pPr>
                      <a:lvl3pPr marL="914400" algn="l" rtl="0" eaLnBrk="1" latinLnBrk="1" hangingPunct="1">
                        <a:defRPr kumimoji="0" kern="1200">
                          <a:solidFill>
                            <a:schemeClr val="tx1"/>
                          </a:solidFill>
                          <a:latin typeface="굴림"/>
                          <a:ea typeface="굴림"/>
                        </a:defRPr>
                      </a:lvl3pPr>
                      <a:lvl4pPr marL="1371600" algn="l" rtl="0" eaLnBrk="1" latinLnBrk="1" hangingPunct="1">
                        <a:defRPr kumimoji="0" kern="1200">
                          <a:solidFill>
                            <a:schemeClr val="tx1"/>
                          </a:solidFill>
                          <a:latin typeface="굴림"/>
                          <a:ea typeface="굴림"/>
                        </a:defRPr>
                      </a:lvl4pPr>
                      <a:lvl5pPr marL="1828800" algn="l" rtl="0" eaLnBrk="1" latinLnBrk="1" hangingPunct="1">
                        <a:defRPr kumimoji="0" kern="1200">
                          <a:solidFill>
                            <a:schemeClr val="tx1"/>
                          </a:solidFill>
                          <a:latin typeface="굴림"/>
                          <a:ea typeface="굴림"/>
                        </a:defRPr>
                      </a:lvl5pPr>
                      <a:lvl6pPr marL="2286000" algn="l" rtl="0" eaLnBrk="1" latinLnBrk="1" hangingPunct="1">
                        <a:defRPr kumimoji="0" kern="1200">
                          <a:solidFill>
                            <a:schemeClr val="tx1"/>
                          </a:solidFill>
                          <a:latin typeface="굴림"/>
                          <a:ea typeface="굴림"/>
                        </a:defRPr>
                      </a:lvl6pPr>
                      <a:lvl7pPr marL="2743200" algn="l" rtl="0" eaLnBrk="1" latinLnBrk="1" hangingPunct="1">
                        <a:defRPr kumimoji="0" kern="1200">
                          <a:solidFill>
                            <a:schemeClr val="tx1"/>
                          </a:solidFill>
                          <a:latin typeface="굴림"/>
                          <a:ea typeface="굴림"/>
                        </a:defRPr>
                      </a:lvl7pPr>
                      <a:lvl8pPr marL="3200400" algn="l" rtl="0" eaLnBrk="1" latinLnBrk="1" hangingPunct="1">
                        <a:defRPr kumimoji="0" kern="1200">
                          <a:solidFill>
                            <a:schemeClr val="tx1"/>
                          </a:solidFill>
                          <a:latin typeface="굴림"/>
                          <a:ea typeface="굴림"/>
                        </a:defRPr>
                      </a:lvl8pPr>
                      <a:lvl9pPr marL="3657600" algn="l" rtl="0" eaLnBrk="1" latinLnBrk="1" hangingPunct="1">
                        <a:defRPr kumimoji="0" kern="1200">
                          <a:solidFill>
                            <a:schemeClr val="tx1"/>
                          </a:solidFill>
                          <a:latin typeface="굴림"/>
                          <a:ea typeface="굴림"/>
                        </a:defRPr>
                      </a:lvl9pPr>
                    </a:lstStyle>
                    <a:p>
                      <a:pPr marL="228600" marR="0" lvl="0" indent="-228600" algn="l" defTabSz="914400" rtl="0" eaLnBrk="0" fontAlgn="base" latinLnBrk="1" hangingPunct="0">
                        <a:lnSpc>
                          <a:spcPct val="100000"/>
                        </a:lnSpc>
                        <a:spcBef>
                          <a:spcPct val="20000"/>
                        </a:spcBef>
                        <a:spcAft>
                          <a:spcPct val="0"/>
                        </a:spcAft>
                        <a:buClrTx/>
                        <a:buSzTx/>
                        <a:buFontTx/>
                        <a:buAutoNum type="arabicPeriod"/>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Check Input voltage under</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       AC 155V(Input power AC 110~127V) or</a:t>
                      </a:r>
                    </a:p>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kern="1200" cap="none" normalizeH="0" baseline="0" smtClean="0">
                          <a:ln>
                            <a:noFill/>
                          </a:ln>
                          <a:solidFill>
                            <a:schemeClr val="tx1"/>
                          </a:solidFill>
                          <a:effectLst/>
                          <a:latin typeface="굴림"/>
                          <a:ea typeface="굴림" pitchFamily="50" charset="-127"/>
                          <a:cs typeface="Arial" pitchFamily="34" charset="0"/>
                        </a:rPr>
                        <a:t>       AC 310V(Input power AC 220~240V)</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0965">
                <a:tc>
                  <a:txBody>
                    <a:bodyPr/>
                    <a:lstStyle/>
                    <a:p>
                      <a:pPr marL="0" marR="0" lvl="0" indent="0" algn="ctr" defTabSz="914400" rtl="0" eaLnBrk="0" fontAlgn="base" latinLnBrk="1" hangingPunct="0">
                        <a:lnSpc>
                          <a:spcPct val="100000"/>
                        </a:lnSpc>
                        <a:spcBef>
                          <a:spcPct val="20000"/>
                        </a:spcBef>
                        <a:spcAft>
                          <a:spcPct val="0"/>
                        </a:spcAft>
                        <a:buClrTx/>
                        <a:buSzTx/>
                        <a:buFontTx/>
                        <a:buNone/>
                        <a:tabLst/>
                      </a:pP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Communication error</a:t>
                      </a:r>
                      <a:endParaRPr kumimoji="1" lang="en-US" altLang="ko-KR" sz="1050" b="1"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smtClean="0">
                          <a:ln>
                            <a:noFill/>
                          </a:ln>
                          <a:solidFill>
                            <a:schemeClr val="tx1"/>
                          </a:solidFill>
                          <a:effectLst/>
                          <a:latin typeface="굴림" pitchFamily="50" charset="-127"/>
                          <a:ea typeface="굴림" pitchFamily="50" charset="-127"/>
                        </a:rPr>
                        <a:t>1. Main-Inverter communication error</a:t>
                      </a:r>
                      <a:endParaRPr kumimoji="1" lang="en-US" altLang="ko-KR" sz="1050" b="1"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66082640"/>
                  </a:ext>
                </a:extLst>
              </a:tr>
              <a:tr h="260965">
                <a:tc>
                  <a:txBody>
                    <a:bodyPr/>
                    <a:lstStyle/>
                    <a:p>
                      <a:pPr marL="0" marR="0" lvl="0" indent="0" algn="ctr" defTabSz="914400" rtl="0" eaLnBrk="0" fontAlgn="base" latinLnBrk="1" hangingPunct="0">
                        <a:lnSpc>
                          <a:spcPct val="100000"/>
                        </a:lnSpc>
                        <a:spcBef>
                          <a:spcPct val="20000"/>
                        </a:spcBef>
                        <a:spcAft>
                          <a:spcPct val="0"/>
                        </a:spcAft>
                        <a:buClrTx/>
                        <a:buSzTx/>
                        <a:buFontTx/>
                        <a:buNone/>
                        <a:tabLst/>
                        <a:defRPr/>
                      </a:pPr>
                      <a:r>
                        <a:rPr kumimoji="1" lang="en-US" altLang="ko-KR" sz="1050" b="0" i="0" u="none" strike="noStrike" cap="none" normalizeH="0" baseline="0" smtClean="0">
                          <a:ln>
                            <a:noFill/>
                          </a:ln>
                          <a:solidFill>
                            <a:schemeClr val="tx1"/>
                          </a:solidFill>
                          <a:effectLst/>
                          <a:latin typeface="맑은 고딕" panose="020B0503020000020004" pitchFamily="50" charset="-127"/>
                          <a:ea typeface="맑은 고딕" panose="020B0503020000020004" pitchFamily="50" charset="-127"/>
                        </a:rPr>
                        <a:t>IPM Shut-down</a:t>
                      </a:r>
                    </a:p>
                  </a:txBody>
                  <a:tcPr marL="91433" marR="91433" marT="45717" marB="45717" anchor="ctr" horzOverflow="overflow">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1" hangingPunct="0">
                        <a:lnSpc>
                          <a:spcPct val="100000"/>
                        </a:lnSpc>
                        <a:spcBef>
                          <a:spcPct val="20000"/>
                        </a:spcBef>
                        <a:spcAft>
                          <a:spcPct val="0"/>
                        </a:spcAft>
                        <a:buClrTx/>
                        <a:buSzTx/>
                        <a:buFontTx/>
                        <a:buNone/>
                        <a:tabLst/>
                      </a:pPr>
                      <a:endParaRPr kumimoji="1" lang="ko-KR" altLang="en-US" sz="1050" b="0" i="0" u="none" strike="noStrike" cap="none" normalizeH="0" baseline="0" dirty="0" smtClean="0">
                        <a:ln>
                          <a:noFill/>
                        </a:ln>
                        <a:solidFill>
                          <a:schemeClr val="tx1"/>
                        </a:solidFill>
                        <a:effectLst/>
                        <a:latin typeface="굴림" pitchFamily="50" charset="-127"/>
                        <a:ea typeface="굴림" pitchFamily="50" charset="-127"/>
                      </a:endParaRPr>
                    </a:p>
                  </a:txBody>
                  <a:tcPr marL="91433" marR="91433"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1" hangingPunct="0">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굴림" pitchFamily="50" charset="-127"/>
                          <a:ea typeface="굴림" pitchFamily="50" charset="-127"/>
                        </a:rPr>
                        <a:t>1. IPM temperature rise above 120°C</a:t>
                      </a:r>
                    </a:p>
                  </a:txBody>
                  <a:tcPr marL="91433" marR="91433" marT="45717" marB="45717" anchor="ctr" horzOverflow="overflow">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56968060"/>
                  </a:ext>
                </a:extLst>
              </a:tr>
            </a:tbl>
          </a:graphicData>
        </a:graphic>
      </p:graphicFrame>
      <p:pic>
        <p:nvPicPr>
          <p:cNvPr id="21" name="Picture 55" descr="C:\Documents and Settings\김정화\바탕 화면\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8850" y="2420856"/>
            <a:ext cx="1004888"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56" descr="C:\Documents and Settings\김정화\바탕 화면\32.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8850" y="2834503"/>
            <a:ext cx="12573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57" descr="C:\Documents and Settings\김정화\바탕 화면\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28850" y="3397047"/>
            <a:ext cx="150495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58" descr="C:\Documents and Settings\김정화\바탕 화면\5.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37476" y="4126758"/>
            <a:ext cx="1752600"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59" descr="C:\Documents and Settings\김정화\바탕 화면\6.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28850" y="4683371"/>
            <a:ext cx="200025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60" descr="C:\Documents and Settings\김정화\바탕 화면\7.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28850" y="5277786"/>
            <a:ext cx="2252663"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61" descr="C:\Documents and Settings\김정화\바탕 화면\1.gif"/>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28850" y="2124261"/>
            <a:ext cx="2252663"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직사각형 27"/>
          <p:cNvSpPr/>
          <p:nvPr/>
        </p:nvSpPr>
        <p:spPr bwMode="auto">
          <a:xfrm>
            <a:off x="3614468" y="5279372"/>
            <a:ext cx="112143" cy="198408"/>
          </a:xfrm>
          <a:prstGeom prst="rect">
            <a:avLst/>
          </a:prstGeom>
          <a:no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29" name="직사각형 28"/>
          <p:cNvSpPr/>
          <p:nvPr/>
        </p:nvSpPr>
        <p:spPr bwMode="auto">
          <a:xfrm>
            <a:off x="3631721" y="5745199"/>
            <a:ext cx="129396" cy="198407"/>
          </a:xfrm>
          <a:prstGeom prst="rect">
            <a:avLst/>
          </a:prstGeom>
          <a:no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nvGrpSpPr>
          <p:cNvPr id="30" name="그룹 29"/>
          <p:cNvGrpSpPr/>
          <p:nvPr/>
        </p:nvGrpSpPr>
        <p:grpSpPr>
          <a:xfrm>
            <a:off x="2223676" y="5771072"/>
            <a:ext cx="2252663" cy="224286"/>
            <a:chOff x="962024" y="5889247"/>
            <a:chExt cx="2252663" cy="271468"/>
          </a:xfrm>
        </p:grpSpPr>
        <p:pic>
          <p:nvPicPr>
            <p:cNvPr id="31" name="Picture 60" descr="C:\Documents and Settings\김정화\바탕 화면\7.gif"/>
            <p:cNvPicPr>
              <a:picLocks noChangeAspect="1" noChangeArrowheads="1"/>
            </p:cNvPicPr>
            <p:nvPr/>
          </p:nvPicPr>
          <p:blipFill>
            <a:blip r:embed="rId7" cstate="print"/>
            <a:srcRect/>
            <a:stretch>
              <a:fillRect/>
            </a:stretch>
          </p:blipFill>
          <p:spPr bwMode="auto">
            <a:xfrm>
              <a:off x="962024" y="5889247"/>
              <a:ext cx="2252663" cy="228600"/>
            </a:xfrm>
            <a:prstGeom prst="rect">
              <a:avLst/>
            </a:prstGeom>
            <a:noFill/>
            <a:ln w="9525">
              <a:noFill/>
              <a:miter lim="800000"/>
              <a:headEnd/>
              <a:tailEnd/>
            </a:ln>
          </p:spPr>
        </p:pic>
        <p:pic>
          <p:nvPicPr>
            <p:cNvPr id="32" name="그림 31"/>
            <p:cNvPicPr>
              <a:picLocks noChangeAspect="1"/>
            </p:cNvPicPr>
            <p:nvPr/>
          </p:nvPicPr>
          <p:blipFill>
            <a:blip r:embed="rId9"/>
            <a:stretch>
              <a:fillRect/>
            </a:stretch>
          </p:blipFill>
          <p:spPr>
            <a:xfrm>
              <a:off x="2578893" y="5927649"/>
              <a:ext cx="135732" cy="233066"/>
            </a:xfrm>
            <a:prstGeom prst="rect">
              <a:avLst/>
            </a:prstGeom>
          </p:spPr>
        </p:pic>
      </p:grpSp>
      <p:grpSp>
        <p:nvGrpSpPr>
          <p:cNvPr id="33" name="그룹 32"/>
          <p:cNvGrpSpPr/>
          <p:nvPr/>
        </p:nvGrpSpPr>
        <p:grpSpPr>
          <a:xfrm>
            <a:off x="2223676" y="6047117"/>
            <a:ext cx="2252663" cy="163902"/>
            <a:chOff x="962024" y="6290747"/>
            <a:chExt cx="2252663" cy="233066"/>
          </a:xfrm>
        </p:grpSpPr>
        <p:pic>
          <p:nvPicPr>
            <p:cNvPr id="34" name="Picture 60" descr="C:\Documents and Settings\김정화\바탕 화면\7.gif"/>
            <p:cNvPicPr>
              <a:picLocks noChangeAspect="1" noChangeArrowheads="1"/>
            </p:cNvPicPr>
            <p:nvPr/>
          </p:nvPicPr>
          <p:blipFill>
            <a:blip r:embed="rId7" cstate="print"/>
            <a:srcRect/>
            <a:stretch>
              <a:fillRect/>
            </a:stretch>
          </p:blipFill>
          <p:spPr bwMode="auto">
            <a:xfrm>
              <a:off x="962024" y="6290747"/>
              <a:ext cx="2252663" cy="228600"/>
            </a:xfrm>
            <a:prstGeom prst="rect">
              <a:avLst/>
            </a:prstGeom>
            <a:noFill/>
            <a:ln w="9525">
              <a:noFill/>
              <a:miter lim="800000"/>
              <a:headEnd/>
              <a:tailEnd/>
            </a:ln>
          </p:spPr>
        </p:pic>
        <p:pic>
          <p:nvPicPr>
            <p:cNvPr id="35" name="그림 34"/>
            <p:cNvPicPr>
              <a:picLocks noChangeAspect="1"/>
            </p:cNvPicPr>
            <p:nvPr/>
          </p:nvPicPr>
          <p:blipFill>
            <a:blip r:embed="rId9"/>
            <a:stretch>
              <a:fillRect/>
            </a:stretch>
          </p:blipFill>
          <p:spPr>
            <a:xfrm>
              <a:off x="2578893" y="6290747"/>
              <a:ext cx="135732" cy="233066"/>
            </a:xfrm>
            <a:prstGeom prst="rect">
              <a:avLst/>
            </a:prstGeom>
          </p:spPr>
        </p:pic>
        <p:pic>
          <p:nvPicPr>
            <p:cNvPr id="36" name="그림 35"/>
            <p:cNvPicPr>
              <a:picLocks noChangeAspect="1"/>
            </p:cNvPicPr>
            <p:nvPr/>
          </p:nvPicPr>
          <p:blipFill>
            <a:blip r:embed="rId9"/>
            <a:stretch>
              <a:fillRect/>
            </a:stretch>
          </p:blipFill>
          <p:spPr>
            <a:xfrm>
              <a:off x="2821507" y="6290747"/>
              <a:ext cx="135732" cy="233066"/>
            </a:xfrm>
            <a:prstGeom prst="rect">
              <a:avLst/>
            </a:prstGeom>
          </p:spPr>
        </p:pic>
      </p:gr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ChangeArrowheads="1"/>
          </p:cNvSpPr>
          <p:nvPr/>
        </p:nvSpPr>
        <p:spPr bwMode="auto">
          <a:xfrm>
            <a:off x="762000" y="938213"/>
            <a:ext cx="5732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6-1. PART Layout (Twin / Bespoke Mono C,D)</a:t>
            </a:r>
          </a:p>
        </p:txBody>
      </p:sp>
      <p:sp>
        <p:nvSpPr>
          <p:cNvPr id="139267" name="Text Box 4"/>
          <p:cNvSpPr txBox="1">
            <a:spLocks noChangeArrowheads="1"/>
          </p:cNvSpPr>
          <p:nvPr/>
        </p:nvSpPr>
        <p:spPr bwMode="auto">
          <a:xfrm>
            <a:off x="5419898" y="1520825"/>
            <a:ext cx="3439940" cy="2031325"/>
          </a:xfrm>
          <a:prstGeom prst="rect">
            <a:avLst/>
          </a:prstGeom>
          <a:noFill/>
          <a:ln w="9525">
            <a:noFill/>
            <a:miter lim="800000"/>
            <a:headEnd/>
            <a:tailEnd/>
          </a:ln>
        </p:spPr>
        <p:txBody>
          <a:bodyPr wrap="square" lIns="0" tIns="0" rIns="0" bIns="0">
            <a:spAutoFit/>
          </a:bodyPr>
          <a:lstStyle/>
          <a:p>
            <a:pPr marL="177800" indent="-177800">
              <a:defRPr/>
            </a:pPr>
            <a:r>
              <a:rPr lang="fr-FR" altLang="ko-KR" sz="1100" b="1" dirty="0">
                <a:latin typeface="Arial" pitchFamily="34" charset="0"/>
                <a:cs typeface="Arial" pitchFamily="34" charset="0"/>
              </a:rPr>
              <a:t>1. Inverter </a:t>
            </a:r>
            <a:r>
              <a:rPr lang="fr-FR" altLang="ko-KR" sz="1100" b="1" dirty="0" smtClean="0">
                <a:latin typeface="Arial" pitchFamily="34" charset="0"/>
                <a:cs typeface="Arial" pitchFamily="34" charset="0"/>
              </a:rPr>
              <a:t>COMP</a:t>
            </a:r>
            <a:r>
              <a:rPr lang="fr-FR" altLang="ko-KR" sz="1100" b="1" dirty="0">
                <a:latin typeface="Arial" pitchFamily="34" charset="0"/>
                <a:cs typeface="Arial" pitchFamily="34" charset="0"/>
              </a:rPr>
              <a:t> </a:t>
            </a:r>
            <a:r>
              <a:rPr lang="fr-FR" altLang="ko-KR" sz="1100" b="1" dirty="0" smtClean="0">
                <a:latin typeface="Arial" pitchFamily="34" charset="0"/>
                <a:cs typeface="Arial" pitchFamily="34" charset="0"/>
              </a:rPr>
              <a:t>control</a:t>
            </a:r>
            <a:endParaRPr lang="fr-FR" altLang="ko-KR" sz="1100" b="1" dirty="0">
              <a:latin typeface="Arial" pitchFamily="34" charset="0"/>
              <a:cs typeface="Arial" pitchFamily="34" charset="0"/>
            </a:endParaRPr>
          </a:p>
          <a:p>
            <a:pPr marL="177800" indent="-177800">
              <a:defRPr/>
            </a:pPr>
            <a:r>
              <a:rPr lang="en-US" altLang="ko-KR" sz="1100" b="1" dirty="0" smtClean="0">
                <a:latin typeface="Arial" pitchFamily="34" charset="0"/>
                <a:cs typeface="Arial" pitchFamily="34" charset="0"/>
              </a:rPr>
              <a:t>2. SMPS : Supply the stable DC voltage</a:t>
            </a:r>
          </a:p>
          <a:p>
            <a:pPr marL="177800" indent="-177800">
              <a:defRPr/>
            </a:pPr>
            <a:r>
              <a:rPr lang="en-US" altLang="ko-KR" sz="1100" b="1" dirty="0" smtClean="0">
                <a:latin typeface="Arial" pitchFamily="34" charset="0"/>
                <a:cs typeface="Arial" pitchFamily="34" charset="0"/>
              </a:rPr>
              <a:t>3. Noise filter : Protection from internal</a:t>
            </a:r>
          </a:p>
          <a:p>
            <a:pPr marL="177800" indent="-177800">
              <a:defRPr/>
            </a:pPr>
            <a:r>
              <a:rPr lang="en-US" altLang="ko-KR" sz="1100" b="1" dirty="0">
                <a:latin typeface="Arial" pitchFamily="34" charset="0"/>
                <a:cs typeface="Arial" pitchFamily="34" charset="0"/>
              </a:rPr>
              <a:t> </a:t>
            </a:r>
            <a:r>
              <a:rPr lang="en-US" altLang="ko-KR" sz="1100" b="1" dirty="0" smtClean="0">
                <a:latin typeface="Arial" pitchFamily="34" charset="0"/>
                <a:cs typeface="Arial" pitchFamily="34" charset="0"/>
              </a:rPr>
              <a:t>     / external noise, removes EMI noise</a:t>
            </a:r>
          </a:p>
          <a:p>
            <a:pPr marL="177800" indent="-177800">
              <a:defRPr/>
            </a:pPr>
            <a:r>
              <a:rPr lang="en-US" altLang="ko-KR" sz="1100" b="1" dirty="0" smtClean="0">
                <a:latin typeface="Arial" pitchFamily="34" charset="0"/>
                <a:ea typeface="바탕" pitchFamily="18" charset="-127"/>
                <a:cs typeface="Arial" pitchFamily="34" charset="0"/>
              </a:rPr>
              <a:t>4. Main &amp; EEPROM : Load control and data storage</a:t>
            </a:r>
          </a:p>
          <a:p>
            <a:pPr marL="177800" indent="-177800">
              <a:defRPr/>
            </a:pPr>
            <a:r>
              <a:rPr lang="en-US" altLang="ko-KR" sz="1100" b="1" dirty="0" smtClean="0">
                <a:latin typeface="Arial" pitchFamily="34" charset="0"/>
                <a:ea typeface="바탕" pitchFamily="18" charset="-127"/>
                <a:cs typeface="Arial" pitchFamily="34" charset="0"/>
              </a:rPr>
              <a:t>5. Relay Block : AC load control(Heater control)</a:t>
            </a:r>
          </a:p>
          <a:p>
            <a:pPr marL="177800" indent="-177800">
              <a:defRPr/>
            </a:pPr>
            <a:r>
              <a:rPr lang="en-US" altLang="ko-KR" sz="1100" b="1" dirty="0" smtClean="0">
                <a:latin typeface="Arial" pitchFamily="34" charset="0"/>
                <a:ea typeface="바탕" pitchFamily="18" charset="-127"/>
                <a:cs typeface="Arial" pitchFamily="34" charset="0"/>
              </a:rPr>
              <a:t>6. </a:t>
            </a:r>
            <a:r>
              <a:rPr lang="en-US" altLang="ko-KR" sz="1100" b="1" dirty="0" smtClean="0">
                <a:solidFill>
                  <a:schemeClr val="tx1"/>
                </a:solidFill>
                <a:latin typeface="Arial" pitchFamily="34" charset="0"/>
                <a:ea typeface="바탕" pitchFamily="18" charset="-127"/>
                <a:cs typeface="Arial" pitchFamily="34" charset="0"/>
              </a:rPr>
              <a:t>Sensor, Switch,  Room Fan Motor control</a:t>
            </a:r>
          </a:p>
          <a:p>
            <a:pPr marL="177800" indent="-177800">
              <a:defRPr/>
            </a:pPr>
            <a:r>
              <a:rPr lang="en-US" altLang="ko-KR" sz="1100" b="1" dirty="0" smtClean="0">
                <a:solidFill>
                  <a:schemeClr val="tx1"/>
                </a:solidFill>
                <a:latin typeface="Arial" pitchFamily="34" charset="0"/>
                <a:ea typeface="바탕" pitchFamily="18" charset="-127"/>
                <a:cs typeface="Arial" pitchFamily="34" charset="0"/>
              </a:rPr>
              <a:t>7. Main </a:t>
            </a:r>
            <a:r>
              <a:rPr lang="ko-KR" altLang="en-US" sz="1100" b="1" dirty="0" smtClean="0">
                <a:solidFill>
                  <a:schemeClr val="tx1"/>
                </a:solidFill>
                <a:latin typeface="Arial" pitchFamily="34" charset="0"/>
                <a:ea typeface="바탕" pitchFamily="18" charset="-127"/>
                <a:cs typeface="Arial" pitchFamily="34" charset="0"/>
              </a:rPr>
              <a:t>↔ </a:t>
            </a:r>
            <a:r>
              <a:rPr lang="en-US" altLang="ko-KR" sz="1100" b="1" dirty="0" smtClean="0">
                <a:solidFill>
                  <a:schemeClr val="tx1"/>
                </a:solidFill>
                <a:latin typeface="Arial" pitchFamily="34" charset="0"/>
                <a:ea typeface="바탕" pitchFamily="18" charset="-127"/>
                <a:cs typeface="Arial" pitchFamily="34" charset="0"/>
              </a:rPr>
              <a:t>Display signal transmission</a:t>
            </a:r>
          </a:p>
          <a:p>
            <a:pPr marL="177800" indent="-177800">
              <a:defRPr/>
            </a:pPr>
            <a:r>
              <a:rPr lang="en-US" altLang="ko-KR" sz="1100" b="1" dirty="0">
                <a:solidFill>
                  <a:schemeClr val="tx1"/>
                </a:solidFill>
                <a:latin typeface="Arial" pitchFamily="34" charset="0"/>
                <a:ea typeface="바탕" pitchFamily="18" charset="-127"/>
                <a:cs typeface="Arial" pitchFamily="34" charset="0"/>
              </a:rPr>
              <a:t> </a:t>
            </a:r>
            <a:r>
              <a:rPr lang="en-US" altLang="ko-KR" sz="1100" b="1" dirty="0" smtClean="0">
                <a:solidFill>
                  <a:schemeClr val="tx1"/>
                </a:solidFill>
                <a:latin typeface="Arial" pitchFamily="34" charset="0"/>
                <a:ea typeface="바탕" pitchFamily="18" charset="-127"/>
                <a:cs typeface="Arial" pitchFamily="34" charset="0"/>
              </a:rPr>
              <a:t>   Main </a:t>
            </a:r>
            <a:r>
              <a:rPr lang="ko-KR" altLang="en-US" sz="1100" b="1" dirty="0">
                <a:solidFill>
                  <a:schemeClr val="tx1"/>
                </a:solidFill>
                <a:latin typeface="Arial" pitchFamily="34" charset="0"/>
                <a:ea typeface="바탕" pitchFamily="18" charset="-127"/>
                <a:cs typeface="Arial" pitchFamily="34" charset="0"/>
              </a:rPr>
              <a:t>↔ </a:t>
            </a:r>
            <a:r>
              <a:rPr lang="en-US" altLang="ko-KR" sz="1100" b="1" dirty="0" err="1">
                <a:solidFill>
                  <a:schemeClr val="tx1"/>
                </a:solidFill>
                <a:latin typeface="Arial" pitchFamily="34" charset="0"/>
                <a:ea typeface="바탕" pitchFamily="18" charset="-127"/>
                <a:cs typeface="Arial" pitchFamily="34" charset="0"/>
              </a:rPr>
              <a:t>Wifi</a:t>
            </a:r>
            <a:r>
              <a:rPr lang="en-US" altLang="ko-KR" sz="1100" b="1" dirty="0">
                <a:solidFill>
                  <a:schemeClr val="tx1"/>
                </a:solidFill>
                <a:latin typeface="Arial" pitchFamily="34" charset="0"/>
                <a:ea typeface="바탕" pitchFamily="18" charset="-127"/>
                <a:cs typeface="Arial" pitchFamily="34" charset="0"/>
              </a:rPr>
              <a:t> Module </a:t>
            </a:r>
            <a:r>
              <a:rPr lang="en-US" altLang="ko-KR" sz="1100" b="1" dirty="0" err="1">
                <a:solidFill>
                  <a:schemeClr val="tx1"/>
                </a:solidFill>
                <a:latin typeface="Arial" pitchFamily="34" charset="0"/>
                <a:ea typeface="바탕" pitchFamily="18" charset="-127"/>
                <a:cs typeface="Arial" pitchFamily="34" charset="0"/>
              </a:rPr>
              <a:t>commnication</a:t>
            </a:r>
            <a:endParaRPr lang="en-US" altLang="ko-KR" sz="1100" b="1" dirty="0" smtClean="0">
              <a:solidFill>
                <a:schemeClr val="tx1"/>
              </a:solidFill>
              <a:latin typeface="Arial" pitchFamily="34" charset="0"/>
              <a:ea typeface="바탕" pitchFamily="18" charset="-127"/>
              <a:cs typeface="Arial" pitchFamily="34" charset="0"/>
            </a:endParaRPr>
          </a:p>
          <a:p>
            <a:pPr marL="177800" indent="-177800">
              <a:defRPr/>
            </a:pPr>
            <a:r>
              <a:rPr lang="en-US" altLang="ko-KR" sz="1100" b="1" dirty="0" smtClean="0">
                <a:latin typeface="Arial" pitchFamily="34" charset="0"/>
                <a:ea typeface="바탕" pitchFamily="18" charset="-127"/>
                <a:cs typeface="Arial" pitchFamily="34" charset="0"/>
              </a:rPr>
              <a:t>8. Room Lamp control</a:t>
            </a:r>
          </a:p>
          <a:p>
            <a:pPr marL="177800" indent="-177800">
              <a:defRPr/>
            </a:pPr>
            <a:r>
              <a:rPr lang="en-US" altLang="ko-KR" sz="1100" b="1" dirty="0" smtClean="0">
                <a:latin typeface="Arial" pitchFamily="34" charset="0"/>
                <a:ea typeface="바탕" pitchFamily="18" charset="-127"/>
                <a:cs typeface="Arial" pitchFamily="34" charset="0"/>
              </a:rPr>
              <a:t>9. Step Valve and COMP Fan motor control</a:t>
            </a:r>
          </a:p>
          <a:p>
            <a:pPr marL="177800" indent="-177800">
              <a:defRPr/>
            </a:pPr>
            <a:r>
              <a:rPr lang="en-US" altLang="ko-KR" sz="1100" b="1" dirty="0" smtClean="0">
                <a:latin typeface="Arial" pitchFamily="34" charset="0"/>
                <a:ea typeface="바탕" pitchFamily="18" charset="-127"/>
                <a:cs typeface="Arial" pitchFamily="34" charset="0"/>
              </a:rPr>
              <a:t>10. Damper &amp; Ice Maker Control</a:t>
            </a:r>
            <a:endParaRPr lang="en-US" altLang="ko-KR" sz="1100" b="1" dirty="0">
              <a:latin typeface="Arial" pitchFamily="34" charset="0"/>
              <a:ea typeface="바탕" pitchFamily="18" charset="-127"/>
              <a:cs typeface="Arial" pitchFamily="34" charset="0"/>
            </a:endParaRPr>
          </a:p>
        </p:txBody>
      </p:sp>
      <p:sp>
        <p:nvSpPr>
          <p:cNvPr id="156676"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156677" name="Text Box 3"/>
          <p:cNvSpPr txBox="1">
            <a:spLocks noChangeArrowheads="1"/>
          </p:cNvSpPr>
          <p:nvPr/>
        </p:nvSpPr>
        <p:spPr bwMode="auto">
          <a:xfrm>
            <a:off x="685800" y="141288"/>
            <a:ext cx="5830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6. PCB Diagram</a:t>
            </a:r>
          </a:p>
        </p:txBody>
      </p:sp>
      <p:sp>
        <p:nvSpPr>
          <p:cNvPr id="8" name="슬라이드 번호 개체 틀 16"/>
          <p:cNvSpPr>
            <a:spLocks noGrp="1"/>
          </p:cNvSpPr>
          <p:nvPr>
            <p:ph type="sldNum" sz="quarter" idx="12"/>
          </p:nvPr>
        </p:nvSpPr>
        <p:spPr>
          <a:xfrm>
            <a:off x="6553200" y="6472238"/>
            <a:ext cx="2133600" cy="265112"/>
          </a:xfrm>
        </p:spPr>
        <p:txBody>
          <a:bodyPr anchor="b"/>
          <a:lstStyle/>
          <a:p>
            <a:pPr>
              <a:defRPr/>
            </a:pPr>
            <a:fld id="{A3552846-85BE-4972-9E13-CE3F5038193C}" type="slidenum">
              <a:rPr lang="en-US" altLang="ko-KR" smtClean="0"/>
              <a:pPr>
                <a:defRPr/>
              </a:pPr>
              <a:t>207</a:t>
            </a:fld>
            <a:endParaRPr lang="en-US" altLang="ko-KR" dirty="0"/>
          </a:p>
        </p:txBody>
      </p:sp>
      <p:pic>
        <p:nvPicPr>
          <p:cNvPr id="3" name="그림 2"/>
          <p:cNvPicPr>
            <a:picLocks noChangeAspect="1"/>
          </p:cNvPicPr>
          <p:nvPr/>
        </p:nvPicPr>
        <p:blipFill>
          <a:blip r:embed="rId2"/>
          <a:stretch>
            <a:fillRect/>
          </a:stretch>
        </p:blipFill>
        <p:spPr>
          <a:xfrm>
            <a:off x="762000" y="1449526"/>
            <a:ext cx="4515802" cy="3710945"/>
          </a:xfrm>
          <a:prstGeom prst="rect">
            <a:avLst/>
          </a:prstGeom>
        </p:spPr>
      </p:pic>
    </p:spTree>
    <p:extLst>
      <p:ext uri="{BB962C8B-B14F-4D97-AF65-F5344CB8AC3E}">
        <p14:creationId xmlns:p14="http://schemas.microsoft.com/office/powerpoint/2010/main" val="497661249"/>
      </p:ext>
    </p:extLst>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ChangeArrowheads="1"/>
          </p:cNvSpPr>
          <p:nvPr/>
        </p:nvSpPr>
        <p:spPr bwMode="auto">
          <a:xfrm>
            <a:off x="762000" y="938213"/>
            <a:ext cx="72675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6-1. PART </a:t>
            </a:r>
            <a:r>
              <a:rPr lang="en-US" altLang="ko-KR" sz="1800" dirty="0" smtClean="0">
                <a:solidFill>
                  <a:srgbClr val="006699"/>
                </a:solidFill>
                <a:latin typeface="Arial Black" pitchFamily="34" charset="0"/>
              </a:rPr>
              <a:t>Layout </a:t>
            </a:r>
            <a:r>
              <a:rPr lang="it-IT" altLang="ko-KR" sz="1800" dirty="0" smtClean="0">
                <a:solidFill>
                  <a:srgbClr val="006699"/>
                </a:solidFill>
                <a:latin typeface="Arial Black" pitchFamily="34" charset="0"/>
              </a:rPr>
              <a:t>(</a:t>
            </a:r>
            <a:r>
              <a:rPr lang="it-IT" altLang="ko-KR" sz="1800" dirty="0">
                <a:solidFill>
                  <a:srgbClr val="006699"/>
                </a:solidFill>
                <a:latin typeface="Arial Black" pitchFamily="34" charset="0"/>
              </a:rPr>
              <a:t>Mono C,D,E,F / Bespoke Mono </a:t>
            </a:r>
            <a:r>
              <a:rPr lang="it-IT" altLang="ko-KR" sz="1800" dirty="0" smtClean="0">
                <a:solidFill>
                  <a:srgbClr val="006699"/>
                </a:solidFill>
                <a:latin typeface="Arial Black" pitchFamily="34" charset="0"/>
              </a:rPr>
              <a:t>E,F)</a:t>
            </a:r>
            <a:endParaRPr lang="en-US" altLang="ko-KR" sz="1800" dirty="0">
              <a:solidFill>
                <a:srgbClr val="006699"/>
              </a:solidFill>
              <a:latin typeface="Arial Black" pitchFamily="34" charset="0"/>
            </a:endParaRPr>
          </a:p>
        </p:txBody>
      </p:sp>
      <p:sp>
        <p:nvSpPr>
          <p:cNvPr id="139267" name="Text Box 4"/>
          <p:cNvSpPr txBox="1">
            <a:spLocks noChangeArrowheads="1"/>
          </p:cNvSpPr>
          <p:nvPr/>
        </p:nvSpPr>
        <p:spPr bwMode="auto">
          <a:xfrm>
            <a:off x="5419898" y="1520825"/>
            <a:ext cx="3439940" cy="1692771"/>
          </a:xfrm>
          <a:prstGeom prst="rect">
            <a:avLst/>
          </a:prstGeom>
          <a:noFill/>
          <a:ln w="9525">
            <a:noFill/>
            <a:miter lim="800000"/>
            <a:headEnd/>
            <a:tailEnd/>
          </a:ln>
        </p:spPr>
        <p:txBody>
          <a:bodyPr wrap="square" lIns="0" tIns="0" rIns="0" bIns="0">
            <a:spAutoFit/>
          </a:bodyPr>
          <a:lstStyle/>
          <a:p>
            <a:pPr marL="177800" indent="-177800">
              <a:defRPr/>
            </a:pPr>
            <a:r>
              <a:rPr lang="fr-FR" altLang="ko-KR" sz="1100" b="1" dirty="0">
                <a:latin typeface="Arial" pitchFamily="34" charset="0"/>
                <a:cs typeface="Arial" pitchFamily="34" charset="0"/>
              </a:rPr>
              <a:t>1. Inverter </a:t>
            </a:r>
            <a:r>
              <a:rPr lang="fr-FR" altLang="ko-KR" sz="1100" b="1" dirty="0" smtClean="0">
                <a:latin typeface="Arial" pitchFamily="34" charset="0"/>
                <a:cs typeface="Arial" pitchFamily="34" charset="0"/>
              </a:rPr>
              <a:t>COMP</a:t>
            </a:r>
            <a:r>
              <a:rPr lang="fr-FR" altLang="ko-KR" sz="1100" b="1" dirty="0">
                <a:latin typeface="Arial" pitchFamily="34" charset="0"/>
                <a:cs typeface="Arial" pitchFamily="34" charset="0"/>
              </a:rPr>
              <a:t> </a:t>
            </a:r>
            <a:r>
              <a:rPr lang="fr-FR" altLang="ko-KR" sz="1100" b="1" dirty="0" smtClean="0">
                <a:latin typeface="Arial" pitchFamily="34" charset="0"/>
                <a:cs typeface="Arial" pitchFamily="34" charset="0"/>
              </a:rPr>
              <a:t>control</a:t>
            </a:r>
            <a:endParaRPr lang="fr-FR" altLang="ko-KR" sz="1100" b="1" dirty="0">
              <a:latin typeface="Arial" pitchFamily="34" charset="0"/>
              <a:cs typeface="Arial" pitchFamily="34" charset="0"/>
            </a:endParaRPr>
          </a:p>
          <a:p>
            <a:pPr marL="177800" indent="-177800">
              <a:defRPr/>
            </a:pPr>
            <a:r>
              <a:rPr lang="en-US" altLang="ko-KR" sz="1100" b="1" dirty="0" smtClean="0">
                <a:latin typeface="Arial" pitchFamily="34" charset="0"/>
                <a:cs typeface="Arial" pitchFamily="34" charset="0"/>
              </a:rPr>
              <a:t>2. SMPS : Supply the stable DC voltage</a:t>
            </a:r>
          </a:p>
          <a:p>
            <a:pPr marL="177800" indent="-177800">
              <a:defRPr/>
            </a:pPr>
            <a:r>
              <a:rPr lang="en-US" altLang="ko-KR" sz="1100" b="1" dirty="0" smtClean="0">
                <a:latin typeface="Arial" pitchFamily="34" charset="0"/>
                <a:cs typeface="Arial" pitchFamily="34" charset="0"/>
              </a:rPr>
              <a:t>3. Noise filter : Protection from internal</a:t>
            </a:r>
          </a:p>
          <a:p>
            <a:pPr marL="177800" indent="-177800">
              <a:defRPr/>
            </a:pPr>
            <a:r>
              <a:rPr lang="en-US" altLang="ko-KR" sz="1100" b="1" dirty="0">
                <a:latin typeface="Arial" pitchFamily="34" charset="0"/>
                <a:cs typeface="Arial" pitchFamily="34" charset="0"/>
              </a:rPr>
              <a:t> </a:t>
            </a:r>
            <a:r>
              <a:rPr lang="en-US" altLang="ko-KR" sz="1100" b="1" dirty="0" smtClean="0">
                <a:latin typeface="Arial" pitchFamily="34" charset="0"/>
                <a:cs typeface="Arial" pitchFamily="34" charset="0"/>
              </a:rPr>
              <a:t>     / external noise, removes EMI noise</a:t>
            </a:r>
          </a:p>
          <a:p>
            <a:pPr marL="177800" indent="-177800">
              <a:defRPr/>
            </a:pPr>
            <a:r>
              <a:rPr lang="en-US" altLang="ko-KR" sz="1100" b="1" dirty="0" smtClean="0">
                <a:latin typeface="Arial" pitchFamily="34" charset="0"/>
                <a:ea typeface="바탕" pitchFamily="18" charset="-127"/>
                <a:cs typeface="Arial" pitchFamily="34" charset="0"/>
              </a:rPr>
              <a:t>4. Main &amp; EEPROM : Load control and data storage</a:t>
            </a:r>
          </a:p>
          <a:p>
            <a:pPr marL="177800" indent="-177800">
              <a:defRPr/>
            </a:pPr>
            <a:r>
              <a:rPr lang="en-US" altLang="ko-KR" sz="1100" b="1" dirty="0" smtClean="0">
                <a:latin typeface="Arial" pitchFamily="34" charset="0"/>
                <a:ea typeface="바탕" pitchFamily="18" charset="-127"/>
                <a:cs typeface="Arial" pitchFamily="34" charset="0"/>
              </a:rPr>
              <a:t>5. Relay Block : AC load control(Heater control)</a:t>
            </a:r>
          </a:p>
          <a:p>
            <a:pPr marL="177800" indent="-177800">
              <a:defRPr/>
            </a:pPr>
            <a:r>
              <a:rPr lang="en-US" altLang="ko-KR" sz="1100" b="1" dirty="0" smtClean="0">
                <a:latin typeface="Arial" pitchFamily="34" charset="0"/>
                <a:ea typeface="바탕" pitchFamily="18" charset="-127"/>
                <a:cs typeface="Arial" pitchFamily="34" charset="0"/>
              </a:rPr>
              <a:t>6. Sensor, </a:t>
            </a:r>
            <a:r>
              <a:rPr lang="en-US" altLang="ko-KR" sz="1100" b="1" dirty="0" smtClean="0">
                <a:solidFill>
                  <a:schemeClr val="tx1"/>
                </a:solidFill>
                <a:latin typeface="Arial" pitchFamily="34" charset="0"/>
                <a:ea typeface="바탕" pitchFamily="18" charset="-127"/>
                <a:cs typeface="Arial" pitchFamily="34" charset="0"/>
              </a:rPr>
              <a:t>Switch(Include Rotary Switch)</a:t>
            </a:r>
          </a:p>
          <a:p>
            <a:pPr marL="177800" indent="-177800">
              <a:defRPr/>
            </a:pPr>
            <a:r>
              <a:rPr lang="en-US" altLang="ko-KR" sz="1100" b="1" dirty="0">
                <a:latin typeface="Arial" pitchFamily="34" charset="0"/>
                <a:ea typeface="바탕" pitchFamily="18" charset="-127"/>
                <a:cs typeface="Arial" pitchFamily="34" charset="0"/>
              </a:rPr>
              <a:t> </a:t>
            </a:r>
            <a:r>
              <a:rPr lang="en-US" altLang="ko-KR" sz="1100" b="1" dirty="0" smtClean="0">
                <a:latin typeface="Arial" pitchFamily="34" charset="0"/>
                <a:ea typeface="바탕" pitchFamily="18" charset="-127"/>
                <a:cs typeface="Arial" pitchFamily="34" charset="0"/>
              </a:rPr>
              <a:t>  , Fan Motor control</a:t>
            </a:r>
          </a:p>
          <a:p>
            <a:pPr marL="177800" indent="-177800">
              <a:defRPr/>
            </a:pPr>
            <a:r>
              <a:rPr lang="en-US" altLang="ko-KR" sz="1100" b="1" dirty="0" smtClean="0">
                <a:latin typeface="Arial" pitchFamily="34" charset="0"/>
                <a:ea typeface="바탕" pitchFamily="18" charset="-127"/>
                <a:cs typeface="Arial" pitchFamily="34" charset="0"/>
              </a:rPr>
              <a:t>7. Main </a:t>
            </a:r>
            <a:r>
              <a:rPr lang="ko-KR" altLang="en-US" sz="1100" b="1" dirty="0" smtClean="0">
                <a:latin typeface="Arial" pitchFamily="34" charset="0"/>
                <a:ea typeface="바탕" pitchFamily="18" charset="-127"/>
                <a:cs typeface="Arial" pitchFamily="34" charset="0"/>
              </a:rPr>
              <a:t>↔ </a:t>
            </a:r>
            <a:r>
              <a:rPr lang="en-US" altLang="ko-KR" sz="1100" b="1" dirty="0" smtClean="0">
                <a:latin typeface="Arial" pitchFamily="34" charset="0"/>
                <a:ea typeface="바탕" pitchFamily="18" charset="-127"/>
                <a:cs typeface="Arial" pitchFamily="34" charset="0"/>
              </a:rPr>
              <a:t>Display signal transmission</a:t>
            </a:r>
          </a:p>
          <a:p>
            <a:pPr marL="177800" indent="-177800">
              <a:defRPr/>
            </a:pPr>
            <a:r>
              <a:rPr lang="en-US" altLang="ko-KR" sz="1100" b="1" dirty="0" smtClean="0">
                <a:latin typeface="Arial" pitchFamily="34" charset="0"/>
                <a:ea typeface="바탕" pitchFamily="18" charset="-127"/>
                <a:cs typeface="Arial" pitchFamily="34" charset="0"/>
              </a:rPr>
              <a:t>8. Room Lamp control</a:t>
            </a:r>
            <a:endParaRPr lang="en-US" altLang="ko-KR" sz="1100" b="1" dirty="0">
              <a:latin typeface="Arial" pitchFamily="34" charset="0"/>
              <a:ea typeface="바탕" pitchFamily="18" charset="-127"/>
              <a:cs typeface="Arial" pitchFamily="34" charset="0"/>
            </a:endParaRPr>
          </a:p>
        </p:txBody>
      </p:sp>
      <p:sp>
        <p:nvSpPr>
          <p:cNvPr id="156676"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156677" name="Text Box 3"/>
          <p:cNvSpPr txBox="1">
            <a:spLocks noChangeArrowheads="1"/>
          </p:cNvSpPr>
          <p:nvPr/>
        </p:nvSpPr>
        <p:spPr bwMode="auto">
          <a:xfrm>
            <a:off x="685800" y="141288"/>
            <a:ext cx="5830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6. PCB Diagram</a:t>
            </a:r>
          </a:p>
        </p:txBody>
      </p:sp>
      <p:sp>
        <p:nvSpPr>
          <p:cNvPr id="8" name="슬라이드 번호 개체 틀 16"/>
          <p:cNvSpPr>
            <a:spLocks noGrp="1"/>
          </p:cNvSpPr>
          <p:nvPr>
            <p:ph type="sldNum" sz="quarter" idx="12"/>
          </p:nvPr>
        </p:nvSpPr>
        <p:spPr>
          <a:xfrm>
            <a:off x="6553200" y="6472238"/>
            <a:ext cx="2133600" cy="265112"/>
          </a:xfrm>
        </p:spPr>
        <p:txBody>
          <a:bodyPr anchor="b"/>
          <a:lstStyle/>
          <a:p>
            <a:pPr>
              <a:defRPr/>
            </a:pPr>
            <a:fld id="{A3552846-85BE-4972-9E13-CE3F5038193C}" type="slidenum">
              <a:rPr lang="en-US" altLang="ko-KR" smtClean="0"/>
              <a:pPr>
                <a:defRPr/>
              </a:pPr>
              <a:t>208</a:t>
            </a:fld>
            <a:endParaRPr lang="en-US" altLang="ko-KR" dirty="0"/>
          </a:p>
        </p:txBody>
      </p:sp>
      <p:pic>
        <p:nvPicPr>
          <p:cNvPr id="9"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0538" y="1374775"/>
            <a:ext cx="4645025" cy="3756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95713335"/>
      </p:ext>
    </p:extLst>
  </p:cSld>
  <p:clrMapOvr>
    <a:masterClrMapping/>
  </p:clrMapOvr>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그림 3"/>
          <p:cNvPicPr>
            <a:picLocks noChangeAspect="1"/>
          </p:cNvPicPr>
          <p:nvPr/>
        </p:nvPicPr>
        <p:blipFill>
          <a:blip r:embed="rId2"/>
          <a:stretch>
            <a:fillRect/>
          </a:stretch>
        </p:blipFill>
        <p:spPr>
          <a:xfrm rot="16200000">
            <a:off x="1496150" y="1808716"/>
            <a:ext cx="4878966" cy="4069243"/>
          </a:xfrm>
          <a:prstGeom prst="rect">
            <a:avLst/>
          </a:prstGeom>
        </p:spPr>
      </p:pic>
      <p:sp>
        <p:nvSpPr>
          <p:cNvPr id="48" name="Rectangle 2"/>
          <p:cNvSpPr>
            <a:spLocks noChangeArrowheads="1"/>
          </p:cNvSpPr>
          <p:nvPr/>
        </p:nvSpPr>
        <p:spPr bwMode="auto">
          <a:xfrm>
            <a:off x="761999" y="938213"/>
            <a:ext cx="81795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6-2. </a:t>
            </a:r>
            <a:r>
              <a:rPr lang="en-US" altLang="ko-KR" sz="1800" dirty="0">
                <a:solidFill>
                  <a:srgbClr val="006699"/>
                </a:solidFill>
                <a:latin typeface="Arial Black" pitchFamily="34" charset="0"/>
              </a:rPr>
              <a:t>Connector Layout &amp; Description (Twin / Bespoke Mono C,D</a:t>
            </a:r>
            <a:r>
              <a:rPr lang="en-US" altLang="ko-KR" sz="1800" dirty="0" smtClean="0">
                <a:solidFill>
                  <a:srgbClr val="006699"/>
                </a:solidFill>
                <a:latin typeface="Arial Black" pitchFamily="34" charset="0"/>
              </a:rPr>
              <a:t>)</a:t>
            </a:r>
            <a:endParaRPr lang="en-US" altLang="ko-KR" sz="1800" dirty="0">
              <a:solidFill>
                <a:srgbClr val="006699"/>
              </a:solidFill>
              <a:latin typeface="Arial Black" pitchFamily="34" charset="0"/>
            </a:endParaRPr>
          </a:p>
        </p:txBody>
      </p:sp>
      <p:sp>
        <p:nvSpPr>
          <p:cNvPr id="49"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50" name="Text Box 3"/>
          <p:cNvSpPr txBox="1">
            <a:spLocks noChangeArrowheads="1"/>
          </p:cNvSpPr>
          <p:nvPr/>
        </p:nvSpPr>
        <p:spPr bwMode="auto">
          <a:xfrm>
            <a:off x="685800" y="141288"/>
            <a:ext cx="5830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6. PCB Diagram</a:t>
            </a:r>
          </a:p>
        </p:txBody>
      </p:sp>
      <p:sp>
        <p:nvSpPr>
          <p:cNvPr id="51" name="Rectangle 12"/>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2" name="Rectangle 15"/>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3" name="Rectangle 13"/>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54" name="Rectangle 16"/>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cxnSp>
        <p:nvCxnSpPr>
          <p:cNvPr id="55" name="직선 연결선 14"/>
          <p:cNvCxnSpPr>
            <a:cxnSpLocks noChangeShapeType="1"/>
          </p:cNvCxnSpPr>
          <p:nvPr/>
        </p:nvCxnSpPr>
        <p:spPr bwMode="auto">
          <a:xfrm flipV="1">
            <a:off x="5772352" y="2453246"/>
            <a:ext cx="1543457" cy="13529"/>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56" name="Rectangle 11"/>
          <p:cNvSpPr>
            <a:spLocks noChangeArrowheads="1"/>
          </p:cNvSpPr>
          <p:nvPr/>
        </p:nvSpPr>
        <p:spPr bwMode="auto">
          <a:xfrm>
            <a:off x="7198458" y="1805787"/>
            <a:ext cx="1743075" cy="771634"/>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50</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UART Display</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ea typeface="맑은 고딕" panose="020B0503020000020004" pitchFamily="50" charset="-127"/>
                <a:cs typeface="Arial" panose="020B0604020202020204" pitchFamily="34" charset="0"/>
              </a:rPr>
              <a:t>12 </a:t>
            </a:r>
            <a:r>
              <a:rPr lang="ko-KR" altLang="ko-KR" sz="900" dirty="0" smtClean="0">
                <a:latin typeface="Arial" panose="020B0604020202020204" pitchFamily="34" charset="0"/>
                <a:cs typeface="Arial" panose="020B0604020202020204" pitchFamily="34" charset="0"/>
              </a:rPr>
              <a:t>: </a:t>
            </a:r>
            <a:r>
              <a:rPr lang="ko-KR" altLang="ko-KR" sz="900" dirty="0" err="1" smtClean="0">
                <a:latin typeface="Arial" panose="020B0604020202020204" pitchFamily="34" charset="0"/>
                <a:cs typeface="Arial" panose="020B0604020202020204" pitchFamily="34" charset="0"/>
              </a:rPr>
              <a:t>G</a:t>
            </a:r>
            <a:r>
              <a:rPr lang="en-US" altLang="ko-KR" sz="900" dirty="0" smtClean="0">
                <a:latin typeface="Arial" panose="020B0604020202020204" pitchFamily="34" charset="0"/>
                <a:cs typeface="Arial" panose="020B0604020202020204" pitchFamily="34" charset="0"/>
              </a:rPr>
              <a:t>ND</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14 </a:t>
            </a:r>
            <a:r>
              <a:rPr lang="ko-KR" altLang="ko-KR" sz="900" dirty="0" smtClean="0">
                <a:latin typeface="Arial" panose="020B0604020202020204" pitchFamily="34" charset="0"/>
                <a:cs typeface="Arial" panose="020B0604020202020204" pitchFamily="34" charset="0"/>
              </a:rPr>
              <a:t>: </a:t>
            </a:r>
            <a:r>
              <a:rPr lang="en-US" altLang="ko-KR" sz="900" dirty="0" smtClean="0">
                <a:latin typeface="Arial" panose="020B0604020202020204" pitchFamily="34" charset="0"/>
                <a:cs typeface="Arial" panose="020B0604020202020204" pitchFamily="34" charset="0"/>
              </a:rPr>
              <a:t>TX</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ea typeface="맑은 고딕" panose="020B0503020000020004" pitchFamily="50" charset="-127"/>
                <a:cs typeface="Arial" panose="020B0604020202020204" pitchFamily="34" charset="0"/>
              </a:rPr>
              <a:t>16 </a:t>
            </a:r>
            <a:r>
              <a:rPr lang="ko-KR" altLang="ko-KR" sz="900" dirty="0" smtClean="0">
                <a:latin typeface="Arial" panose="020B0604020202020204" pitchFamily="34" charset="0"/>
                <a:cs typeface="Arial" panose="020B0604020202020204" pitchFamily="34" charset="0"/>
              </a:rPr>
              <a:t>: </a:t>
            </a:r>
            <a:r>
              <a:rPr lang="en-US" altLang="ko-KR" sz="900" dirty="0" smtClean="0">
                <a:latin typeface="Arial" panose="020B0604020202020204" pitchFamily="34" charset="0"/>
                <a:cs typeface="Arial" panose="020B0604020202020204" pitchFamily="34" charset="0"/>
              </a:rPr>
              <a:t>RX</a:t>
            </a:r>
          </a:p>
          <a:p>
            <a:pPr latinLnBrk="0"/>
            <a:r>
              <a:rPr lang="en-US" altLang="ko-KR" sz="900" dirty="0" smtClean="0">
                <a:latin typeface="Arial" panose="020B0604020202020204" pitchFamily="34" charset="0"/>
                <a:ea typeface="맑은 고딕" panose="020B0503020000020004" pitchFamily="50" charset="-127"/>
                <a:cs typeface="Arial" panose="020B0604020202020204" pitchFamily="34" charset="0"/>
              </a:rPr>
              <a:t>22</a:t>
            </a:r>
            <a:r>
              <a:rPr lang="ko-KR" altLang="en-US" sz="900" dirty="0" smtClean="0">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latin typeface="Arial" panose="020B0604020202020204" pitchFamily="34" charset="0"/>
                <a:ea typeface="맑은 고딕" panose="020B0503020000020004" pitchFamily="50" charset="-127"/>
                <a:cs typeface="Arial" panose="020B0604020202020204" pitchFamily="34" charset="0"/>
              </a:rPr>
              <a:t>: VCC</a:t>
            </a:r>
            <a:endParaRPr lang="en-US" altLang="ko-KR" sz="900" dirty="0">
              <a:latin typeface="Arial" panose="020B0604020202020204" pitchFamily="34" charset="0"/>
              <a:ea typeface="맑은 고딕" panose="020B0503020000020004" pitchFamily="50" charset="-127"/>
              <a:cs typeface="Arial" panose="020B0604020202020204" pitchFamily="34" charset="0"/>
            </a:endParaRPr>
          </a:p>
          <a:p>
            <a:pPr latinLnBrk="0"/>
            <a:endParaRPr lang="ko-KR" altLang="ko-KR" sz="900" dirty="0">
              <a:latin typeface="Arial" panose="020B0604020202020204" pitchFamily="34" charset="0"/>
              <a:cs typeface="Arial" panose="020B0604020202020204" pitchFamily="34" charset="0"/>
            </a:endParaRPr>
          </a:p>
        </p:txBody>
      </p:sp>
      <p:cxnSp>
        <p:nvCxnSpPr>
          <p:cNvPr id="57" name="직선 연결선 15"/>
          <p:cNvCxnSpPr>
            <a:cxnSpLocks noChangeShapeType="1"/>
          </p:cNvCxnSpPr>
          <p:nvPr/>
        </p:nvCxnSpPr>
        <p:spPr bwMode="auto">
          <a:xfrm>
            <a:off x="5738812" y="3473450"/>
            <a:ext cx="1189038"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58" name="Rectangle 14"/>
          <p:cNvSpPr>
            <a:spLocks noChangeArrowheads="1"/>
          </p:cNvSpPr>
          <p:nvPr/>
        </p:nvSpPr>
        <p:spPr bwMode="auto">
          <a:xfrm>
            <a:off x="6775226" y="2628604"/>
            <a:ext cx="1787525" cy="2292770"/>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a:latin typeface="Arial" panose="020B0604020202020204" pitchFamily="34" charset="0"/>
                <a:cs typeface="Arial" panose="020B0604020202020204" pitchFamily="34" charset="0"/>
              </a:rPr>
              <a:t>1</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SENSOR/ SWTICH/ FAN</a:t>
            </a:r>
            <a:endParaRPr lang="ko-KR" altLang="ko-KR" sz="900" dirty="0">
              <a:latin typeface="Arial" panose="020B0604020202020204" pitchFamily="34" charset="0"/>
              <a:cs typeface="Arial" panose="020B0604020202020204" pitchFamily="34" charset="0"/>
            </a:endParaRPr>
          </a:p>
          <a:p>
            <a:pPr eaLnBrk="1" hangingPunct="1">
              <a:lnSpc>
                <a:spcPct val="110000"/>
              </a:lnSpc>
              <a:defRPr/>
            </a:pP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1</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R DOOR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S/W</a:t>
            </a:r>
          </a:p>
          <a:p>
            <a:pPr eaLnBrk="1" hangingPunct="1">
              <a:lnSpc>
                <a:spcPct val="110000"/>
              </a:lnSpc>
              <a:defRPr/>
            </a:pP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5</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Humidity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SENSOR</a:t>
            </a:r>
          </a:p>
          <a:p>
            <a:pPr eaLnBrk="1" hangingPunct="1">
              <a:lnSpc>
                <a:spcPct val="110000"/>
              </a:lnSpc>
              <a:defRPr/>
            </a:pPr>
            <a:r>
              <a:rPr lang="en-US" altLang="ko-KR" sz="900" dirty="0">
                <a:latin typeface="Arial" panose="020B0604020202020204" pitchFamily="34" charset="0"/>
                <a:cs typeface="Arial" panose="020B0604020202020204" pitchFamily="34" charset="0"/>
              </a:rPr>
              <a:t>9</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EXT SENSOR</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13 : F ROOM SENSOR</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19 : F-FAN</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21 : F-FAN F/G</a:t>
            </a:r>
          </a:p>
          <a:p>
            <a:pPr eaLnBrk="1" hangingPunct="1">
              <a:lnSpc>
                <a:spcPct val="110000"/>
              </a:lnSpc>
              <a:defRPr/>
            </a:pPr>
            <a:r>
              <a:rPr lang="en-US" altLang="ko-KR" sz="900" dirty="0" smtClean="0">
                <a:latin typeface="Arial" panose="020B0604020202020204" pitchFamily="34" charset="0"/>
                <a:ea typeface="맑은 고딕" panose="020B0503020000020004" pitchFamily="50" charset="-127"/>
                <a:cs typeface="Arial" panose="020B0604020202020204" pitchFamily="34" charset="0"/>
              </a:rPr>
              <a:t>2  : VCC</a:t>
            </a:r>
          </a:p>
          <a:p>
            <a:pPr eaLnBrk="1" hangingPunct="1">
              <a:lnSpc>
                <a:spcPct val="110000"/>
              </a:lnSpc>
              <a:defRPr/>
            </a:pPr>
            <a:r>
              <a:rPr lang="en-US" altLang="ko-KR" sz="900" dirty="0" smtClean="0">
                <a:latin typeface="Arial" panose="020B0604020202020204" pitchFamily="34" charset="0"/>
                <a:ea typeface="맑은 고딕" panose="020B0503020000020004" pitchFamily="50" charset="-127"/>
                <a:cs typeface="Arial" panose="020B0604020202020204" pitchFamily="34" charset="0"/>
              </a:rPr>
              <a:t>4 </a:t>
            </a:r>
            <a:r>
              <a:rPr lang="ko-KR" altLang="en-US" sz="900" dirty="0" smtClean="0">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latin typeface="Arial" panose="020B0604020202020204" pitchFamily="34" charset="0"/>
                <a:ea typeface="맑은 고딕" panose="020B0503020000020004" pitchFamily="50" charset="-127"/>
                <a:cs typeface="Arial" panose="020B0604020202020204" pitchFamily="34" charset="0"/>
              </a:rPr>
              <a:t>: F DOOR S/W</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8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F</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DEF SENSOR</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12 : R ROOM SENSOR</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18 : R-LAMP</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28 : R-DEF SENSOR</a:t>
            </a:r>
          </a:p>
          <a:p>
            <a:pPr>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3,7,11,15,17,23,6,10,14,16,22: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GND</a:t>
            </a:r>
          </a:p>
        </p:txBody>
      </p:sp>
      <p:sp>
        <p:nvSpPr>
          <p:cNvPr id="59" name="Rectangle 19"/>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0" name="Rectangle 22"/>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1" name="Rectangle 23"/>
          <p:cNvSpPr>
            <a:spLocks noChangeArrowheads="1"/>
          </p:cNvSpPr>
          <p:nvPr/>
        </p:nvSpPr>
        <p:spPr bwMode="auto">
          <a:xfrm>
            <a:off x="6516688" y="5534229"/>
            <a:ext cx="1046162" cy="532797"/>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10</a:t>
            </a:r>
            <a:r>
              <a:rPr lang="ko-KR" altLang="ko-KR" sz="900" b="1" dirty="0" smtClean="0">
                <a:latin typeface="Arial" panose="020B0604020202020204" pitchFamily="34" charset="0"/>
                <a:cs typeface="Arial" panose="020B0604020202020204" pitchFamily="34" charset="0"/>
              </a:rPr>
              <a:t> AC</a:t>
            </a:r>
            <a:r>
              <a:rPr lang="en-US" altLang="ko-KR" sz="900" b="1" dirty="0" smtClean="0">
                <a:latin typeface="Arial" panose="020B0604020202020204" pitchFamily="34" charset="0"/>
                <a:cs typeface="Arial" panose="020B0604020202020204" pitchFamily="34" charset="0"/>
              </a:rPr>
              <a:t> INPUT</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1 : N1</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2 </a:t>
            </a:r>
            <a:r>
              <a:rPr lang="ko-KR" altLang="ko-KR" sz="900" dirty="0" smtClean="0">
                <a:latin typeface="Arial" panose="020B0604020202020204" pitchFamily="34" charset="0"/>
                <a:cs typeface="Arial" panose="020B0604020202020204" pitchFamily="34" charset="0"/>
              </a:rPr>
              <a:t>:</a:t>
            </a:r>
            <a:r>
              <a:rPr lang="en-US" altLang="ko-KR" sz="900" dirty="0" smtClean="0">
                <a:latin typeface="Arial" panose="020B0604020202020204" pitchFamily="34" charset="0"/>
                <a:cs typeface="Arial" panose="020B0604020202020204" pitchFamily="34" charset="0"/>
              </a:rPr>
              <a:t> </a:t>
            </a:r>
            <a:r>
              <a:rPr lang="ko-KR" altLang="ko-KR" sz="900" dirty="0" smtClean="0">
                <a:latin typeface="Arial" panose="020B0604020202020204" pitchFamily="34" charset="0"/>
                <a:cs typeface="Arial" panose="020B0604020202020204" pitchFamily="34" charset="0"/>
              </a:rPr>
              <a:t>N2</a:t>
            </a:r>
            <a:endParaRPr lang="ko-KR" altLang="ko-KR" sz="900" dirty="0">
              <a:latin typeface="Arial" panose="020B0604020202020204" pitchFamily="34" charset="0"/>
              <a:cs typeface="Arial" panose="020B0604020202020204" pitchFamily="34" charset="0"/>
            </a:endParaRPr>
          </a:p>
        </p:txBody>
      </p:sp>
      <p:sp>
        <p:nvSpPr>
          <p:cNvPr id="62" name="Rectangle 25"/>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grpSp>
        <p:nvGrpSpPr>
          <p:cNvPr id="63" name="그룹 30"/>
          <p:cNvGrpSpPr>
            <a:grpSpLocks/>
          </p:cNvGrpSpPr>
          <p:nvPr/>
        </p:nvGrpSpPr>
        <p:grpSpPr bwMode="auto">
          <a:xfrm>
            <a:off x="2085167" y="1358336"/>
            <a:ext cx="1762067" cy="289488"/>
            <a:chOff x="2761488" y="2148840"/>
            <a:chExt cx="758952" cy="168396"/>
          </a:xfrm>
        </p:grpSpPr>
        <p:cxnSp>
          <p:nvCxnSpPr>
            <p:cNvPr id="64" name="직선 연결선 27"/>
            <p:cNvCxnSpPr>
              <a:cxnSpLocks noChangeShapeType="1"/>
            </p:cNvCxnSpPr>
            <p:nvPr/>
          </p:nvCxnSpPr>
          <p:spPr bwMode="auto">
            <a:xfrm>
              <a:off x="2761488" y="2148840"/>
              <a:ext cx="758952"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cxnSp>
          <p:nvCxnSpPr>
            <p:cNvPr id="65" name="직선 연결선 29"/>
            <p:cNvCxnSpPr>
              <a:cxnSpLocks noChangeShapeType="1"/>
              <a:endCxn id="77" idx="4"/>
            </p:cNvCxnSpPr>
            <p:nvPr/>
          </p:nvCxnSpPr>
          <p:spPr bwMode="auto">
            <a:xfrm>
              <a:off x="3515949" y="2148840"/>
              <a:ext cx="4491" cy="168396"/>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grpSp>
      <p:cxnSp>
        <p:nvCxnSpPr>
          <p:cNvPr id="66" name="직선 연결선 35"/>
          <p:cNvCxnSpPr>
            <a:cxnSpLocks noChangeShapeType="1"/>
          </p:cNvCxnSpPr>
          <p:nvPr/>
        </p:nvCxnSpPr>
        <p:spPr bwMode="auto">
          <a:xfrm rot="16200000" flipH="1">
            <a:off x="3862387" y="2163763"/>
            <a:ext cx="379413"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67" name="Rectangle 20"/>
          <p:cNvSpPr>
            <a:spLocks noChangeArrowheads="1"/>
          </p:cNvSpPr>
          <p:nvPr/>
        </p:nvSpPr>
        <p:spPr bwMode="auto">
          <a:xfrm>
            <a:off x="7694317" y="5234481"/>
            <a:ext cx="1247775" cy="763786"/>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CN7</a:t>
            </a:r>
            <a:r>
              <a:rPr lang="en-US" altLang="ko-KR" sz="900" b="1" dirty="0" smtClean="0">
                <a:latin typeface="Arial" panose="020B0604020202020204" pitchFamily="34" charset="0"/>
                <a:cs typeface="Arial" panose="020B0604020202020204" pitchFamily="34" charset="0"/>
              </a:rPr>
              <a:t>2</a:t>
            </a:r>
            <a:r>
              <a:rPr lang="ko-KR" altLang="ko-KR" sz="900" b="1" dirty="0" smtClean="0">
                <a:latin typeface="Arial" panose="020B0604020202020204" pitchFamily="34" charset="0"/>
                <a:cs typeface="Arial" panose="020B0604020202020204" pitchFamily="34" charset="0"/>
              </a:rPr>
              <a:t> </a:t>
            </a:r>
            <a:r>
              <a:rPr lang="ko-KR" altLang="ko-KR" sz="900" b="1" dirty="0">
                <a:latin typeface="Arial" panose="020B0604020202020204" pitchFamily="34" charset="0"/>
                <a:cs typeface="Arial" panose="020B0604020202020204" pitchFamily="34" charset="0"/>
              </a:rPr>
              <a:t>AC </a:t>
            </a:r>
            <a:r>
              <a:rPr lang="ko-KR" altLang="ko-KR" sz="900" b="1" dirty="0" err="1">
                <a:latin typeface="Arial" panose="020B0604020202020204" pitchFamily="34" charset="0"/>
                <a:cs typeface="Arial" panose="020B0604020202020204" pitchFamily="34" charset="0"/>
              </a:rPr>
              <a:t>Input</a:t>
            </a:r>
            <a:r>
              <a:rPr lang="ko-KR" altLang="ko-KR" sz="900" b="1" dirty="0">
                <a:latin typeface="Arial" panose="020B0604020202020204" pitchFamily="34" charset="0"/>
                <a:cs typeface="Arial" panose="020B0604020202020204" pitchFamily="34" charset="0"/>
              </a:rPr>
              <a:t>/</a:t>
            </a:r>
            <a:r>
              <a:rPr lang="ko-KR" altLang="ko-KR" sz="900" b="1" dirty="0" err="1">
                <a:latin typeface="Arial" panose="020B0604020202020204" pitchFamily="34" charset="0"/>
                <a:cs typeface="Arial" panose="020B0604020202020204" pitchFamily="34" charset="0"/>
              </a:rPr>
              <a:t>Load</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N</a:t>
            </a:r>
            <a:r>
              <a:rPr lang="en-US" altLang="ko-KR" sz="900" dirty="0">
                <a:latin typeface="Arial" panose="020B0604020202020204" pitchFamily="34" charset="0"/>
                <a:cs typeface="Arial" panose="020B0604020202020204" pitchFamily="34" charset="0"/>
              </a:rPr>
              <a:t>2</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3</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F-DEF HEATER</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5</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N/A</a:t>
            </a:r>
          </a:p>
          <a:p>
            <a:pPr latinLnBrk="0"/>
            <a:r>
              <a:rPr lang="en-US" altLang="ko-KR" sz="900" dirty="0">
                <a:latin typeface="Arial" panose="020B0604020202020204" pitchFamily="34" charset="0"/>
                <a:cs typeface="Arial" panose="020B0604020202020204" pitchFamily="34" charset="0"/>
              </a:rPr>
              <a:t>7 : </a:t>
            </a:r>
            <a:r>
              <a:rPr lang="en-US" altLang="ko-KR" sz="900" dirty="0" smtClean="0">
                <a:latin typeface="Arial" panose="020B0604020202020204" pitchFamily="34" charset="0"/>
                <a:cs typeface="Arial" panose="020B0604020202020204" pitchFamily="34" charset="0"/>
              </a:rPr>
              <a:t>F/G</a:t>
            </a:r>
            <a:endParaRPr lang="en-US" altLang="ko-KR" sz="900" dirty="0">
              <a:latin typeface="Arial" panose="020B0604020202020204" pitchFamily="34" charset="0"/>
              <a:cs typeface="Arial" panose="020B0604020202020204" pitchFamily="34" charset="0"/>
            </a:endParaRPr>
          </a:p>
          <a:p>
            <a:pPr latinLnBrk="0"/>
            <a:endParaRPr lang="en-US" altLang="ko-KR" sz="900" dirty="0" smtClean="0">
              <a:latin typeface="Arial" panose="020B0604020202020204" pitchFamily="34" charset="0"/>
              <a:cs typeface="Arial" panose="020B0604020202020204" pitchFamily="34" charset="0"/>
            </a:endParaRPr>
          </a:p>
          <a:p>
            <a:pPr latinLnBrk="0"/>
            <a:endParaRPr lang="ko-KR" altLang="ko-KR" sz="900" dirty="0">
              <a:latin typeface="Arial" panose="020B0604020202020204" pitchFamily="34" charset="0"/>
              <a:cs typeface="Arial" panose="020B0604020202020204" pitchFamily="34" charset="0"/>
            </a:endParaRPr>
          </a:p>
        </p:txBody>
      </p:sp>
      <p:sp>
        <p:nvSpPr>
          <p:cNvPr id="68" name="Rectangle 28"/>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cxnSp>
        <p:nvCxnSpPr>
          <p:cNvPr id="69" name="직선 연결선 40"/>
          <p:cNvCxnSpPr>
            <a:cxnSpLocks noChangeShapeType="1"/>
            <a:endCxn id="67" idx="1"/>
          </p:cNvCxnSpPr>
          <p:nvPr/>
        </p:nvCxnSpPr>
        <p:spPr bwMode="auto">
          <a:xfrm>
            <a:off x="5772352" y="4463792"/>
            <a:ext cx="1921965" cy="1152582"/>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70" name="Rectangle 31"/>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cxnSp>
        <p:nvCxnSpPr>
          <p:cNvPr id="72" name="직선 연결선 45"/>
          <p:cNvCxnSpPr>
            <a:cxnSpLocks noChangeShapeType="1"/>
          </p:cNvCxnSpPr>
          <p:nvPr/>
        </p:nvCxnSpPr>
        <p:spPr bwMode="auto">
          <a:xfrm flipH="1">
            <a:off x="5638039" y="5805284"/>
            <a:ext cx="915162" cy="192983"/>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73" name="Rectangle 34"/>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4" name="Rectangle 37"/>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cxnSp>
        <p:nvCxnSpPr>
          <p:cNvPr id="75" name="직선 연결선 50"/>
          <p:cNvCxnSpPr>
            <a:cxnSpLocks noChangeShapeType="1"/>
            <a:endCxn id="82" idx="2"/>
          </p:cNvCxnSpPr>
          <p:nvPr/>
        </p:nvCxnSpPr>
        <p:spPr bwMode="auto">
          <a:xfrm>
            <a:off x="1646358" y="4126490"/>
            <a:ext cx="519099" cy="0"/>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76" name="Rectangle 35"/>
          <p:cNvSpPr>
            <a:spLocks noChangeArrowheads="1"/>
          </p:cNvSpPr>
          <p:nvPr/>
        </p:nvSpPr>
        <p:spPr bwMode="auto">
          <a:xfrm>
            <a:off x="355415" y="3776754"/>
            <a:ext cx="1552575" cy="687038"/>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102 COMP</a:t>
            </a:r>
            <a:endParaRPr lang="ko-KR" altLang="ko-KR" sz="900" dirty="0">
              <a:latin typeface="Arial" panose="020B0604020202020204" pitchFamily="34" charset="0"/>
              <a:cs typeface="Arial" panose="020B0604020202020204" pitchFamily="34" charset="0"/>
            </a:endParaRPr>
          </a:p>
          <a:p>
            <a:pPr eaLnBrk="1" hangingPunct="1"/>
            <a:r>
              <a:rPr lang="en-US" altLang="ko-KR" sz="900" dirty="0">
                <a:latin typeface="Arial" panose="020B0604020202020204" pitchFamily="34" charset="0"/>
                <a:cs typeface="Arial" panose="020B0604020202020204" pitchFamily="34" charset="0"/>
              </a:rPr>
              <a:t>1 : </a:t>
            </a:r>
            <a:r>
              <a:rPr lang="en-US" altLang="ko-KR" sz="900" dirty="0" smtClean="0">
                <a:latin typeface="Arial" panose="020B0604020202020204" pitchFamily="34" charset="0"/>
                <a:cs typeface="Arial" panose="020B0604020202020204" pitchFamily="34" charset="0"/>
              </a:rPr>
              <a:t>COMPSIGNAL_U</a:t>
            </a:r>
            <a:endParaRPr lang="en-US" altLang="ko-KR" sz="900" dirty="0">
              <a:latin typeface="Arial" panose="020B0604020202020204" pitchFamily="34" charset="0"/>
              <a:cs typeface="Arial" panose="020B0604020202020204" pitchFamily="34" charset="0"/>
            </a:endParaRPr>
          </a:p>
          <a:p>
            <a:pPr eaLnBrk="1" hangingPunct="1"/>
            <a:r>
              <a:rPr lang="en-US" altLang="ko-KR" sz="900" dirty="0">
                <a:latin typeface="Arial" panose="020B0604020202020204" pitchFamily="34" charset="0"/>
                <a:cs typeface="Arial" panose="020B0604020202020204" pitchFamily="34" charset="0"/>
              </a:rPr>
              <a:t>3 : </a:t>
            </a:r>
            <a:r>
              <a:rPr lang="en-US" altLang="ko-KR" sz="900" dirty="0" smtClean="0">
                <a:latin typeface="Arial" panose="020B0604020202020204" pitchFamily="34" charset="0"/>
                <a:cs typeface="Arial" panose="020B0604020202020204" pitchFamily="34" charset="0"/>
              </a:rPr>
              <a:t>COMPSIGNAL_V</a:t>
            </a:r>
            <a:endParaRPr lang="en-US" altLang="ko-KR" sz="900" dirty="0">
              <a:latin typeface="Arial" panose="020B0604020202020204" pitchFamily="34" charset="0"/>
              <a:cs typeface="Arial" panose="020B0604020202020204" pitchFamily="34" charset="0"/>
            </a:endParaRPr>
          </a:p>
          <a:p>
            <a:pPr eaLnBrk="1" hangingPunct="1"/>
            <a:r>
              <a:rPr lang="en-US" altLang="ko-KR" sz="900" dirty="0">
                <a:latin typeface="Arial" panose="020B0604020202020204" pitchFamily="34" charset="0"/>
                <a:cs typeface="Arial" panose="020B0604020202020204" pitchFamily="34" charset="0"/>
              </a:rPr>
              <a:t>5 : </a:t>
            </a:r>
            <a:r>
              <a:rPr lang="en-US" altLang="ko-KR" sz="900" dirty="0" smtClean="0">
                <a:latin typeface="Arial" panose="020B0604020202020204" pitchFamily="34" charset="0"/>
                <a:cs typeface="Arial" panose="020B0604020202020204" pitchFamily="34" charset="0"/>
              </a:rPr>
              <a:t>COMPSIGNAL_W</a:t>
            </a:r>
            <a:endParaRPr lang="en-US" altLang="ko-KR" sz="900" dirty="0">
              <a:latin typeface="Arial" panose="020B0604020202020204" pitchFamily="34" charset="0"/>
              <a:cs typeface="Arial" panose="020B0604020202020204" pitchFamily="34" charset="0"/>
            </a:endParaRPr>
          </a:p>
        </p:txBody>
      </p:sp>
      <p:sp>
        <p:nvSpPr>
          <p:cNvPr id="77" name="타원 52"/>
          <p:cNvSpPr>
            <a:spLocks noChangeArrowheads="1"/>
          </p:cNvSpPr>
          <p:nvPr/>
        </p:nvSpPr>
        <p:spPr bwMode="auto">
          <a:xfrm>
            <a:off x="3793259" y="153987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78" name="타원 53"/>
          <p:cNvSpPr>
            <a:spLocks noChangeArrowheads="1"/>
          </p:cNvSpPr>
          <p:nvPr/>
        </p:nvSpPr>
        <p:spPr bwMode="auto">
          <a:xfrm>
            <a:off x="4000500" y="2305050"/>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79" name="타원 55"/>
          <p:cNvSpPr>
            <a:spLocks noChangeArrowheads="1"/>
          </p:cNvSpPr>
          <p:nvPr/>
        </p:nvSpPr>
        <p:spPr bwMode="auto">
          <a:xfrm>
            <a:off x="5712027" y="2425500"/>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0" name="타원 56"/>
          <p:cNvSpPr>
            <a:spLocks noChangeArrowheads="1"/>
          </p:cNvSpPr>
          <p:nvPr/>
        </p:nvSpPr>
        <p:spPr bwMode="auto">
          <a:xfrm>
            <a:off x="5678487" y="342582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1" name="타원 57"/>
          <p:cNvSpPr>
            <a:spLocks noChangeArrowheads="1"/>
          </p:cNvSpPr>
          <p:nvPr/>
        </p:nvSpPr>
        <p:spPr bwMode="auto">
          <a:xfrm>
            <a:off x="5716789" y="4405054"/>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2" name="타원 58"/>
          <p:cNvSpPr>
            <a:spLocks noChangeArrowheads="1"/>
          </p:cNvSpPr>
          <p:nvPr/>
        </p:nvSpPr>
        <p:spPr bwMode="auto">
          <a:xfrm>
            <a:off x="2165457" y="407251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3" name="타원 59"/>
          <p:cNvSpPr>
            <a:spLocks noChangeArrowheads="1"/>
          </p:cNvSpPr>
          <p:nvPr/>
        </p:nvSpPr>
        <p:spPr bwMode="auto">
          <a:xfrm>
            <a:off x="5604077" y="5944292"/>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5" name="슬라이드 번호 개체 틀 16"/>
          <p:cNvSpPr>
            <a:spLocks noGrp="1"/>
          </p:cNvSpPr>
          <p:nvPr>
            <p:ph type="sldNum" sz="quarter" idx="12"/>
          </p:nvPr>
        </p:nvSpPr>
        <p:spPr>
          <a:xfrm>
            <a:off x="6553200" y="6472238"/>
            <a:ext cx="2133600" cy="265112"/>
          </a:xfrm>
        </p:spPr>
        <p:txBody>
          <a:bodyPr anchor="b"/>
          <a:lstStyle/>
          <a:p>
            <a:pPr>
              <a:defRPr/>
            </a:pPr>
            <a:fld id="{C3645BEE-1A3D-4ABB-8D07-E98DC57F599B}" type="slidenum">
              <a:rPr lang="en-US" altLang="ko-KR" smtClean="0"/>
              <a:pPr>
                <a:defRPr/>
              </a:pPr>
              <a:t>209</a:t>
            </a:fld>
            <a:endParaRPr lang="en-US" altLang="ko-KR" dirty="0"/>
          </a:p>
        </p:txBody>
      </p:sp>
      <p:sp>
        <p:nvSpPr>
          <p:cNvPr id="86" name="직사각형 85"/>
          <p:cNvSpPr/>
          <p:nvPr/>
        </p:nvSpPr>
        <p:spPr bwMode="auto">
          <a:xfrm>
            <a:off x="3314700" y="1505387"/>
            <a:ext cx="685799" cy="18474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7" name="직사각형 86"/>
          <p:cNvSpPr/>
          <p:nvPr/>
        </p:nvSpPr>
        <p:spPr bwMode="auto">
          <a:xfrm>
            <a:off x="5319921" y="1500528"/>
            <a:ext cx="376151" cy="18474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8" name="직사각형 87"/>
          <p:cNvSpPr/>
          <p:nvPr/>
        </p:nvSpPr>
        <p:spPr bwMode="auto">
          <a:xfrm>
            <a:off x="5466111" y="2354264"/>
            <a:ext cx="492037" cy="707211"/>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9" name="직사각형 88"/>
          <p:cNvSpPr/>
          <p:nvPr/>
        </p:nvSpPr>
        <p:spPr bwMode="auto">
          <a:xfrm>
            <a:off x="5466111" y="3091182"/>
            <a:ext cx="461473" cy="78928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0" name="직사각형 89"/>
          <p:cNvSpPr/>
          <p:nvPr/>
        </p:nvSpPr>
        <p:spPr bwMode="auto">
          <a:xfrm>
            <a:off x="5542403" y="4064608"/>
            <a:ext cx="380117" cy="707211"/>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1" name="직사각형 90"/>
          <p:cNvSpPr/>
          <p:nvPr/>
        </p:nvSpPr>
        <p:spPr bwMode="auto">
          <a:xfrm>
            <a:off x="2080322" y="4020660"/>
            <a:ext cx="377127" cy="588310"/>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2" name="직사각형 91"/>
          <p:cNvSpPr/>
          <p:nvPr/>
        </p:nvSpPr>
        <p:spPr bwMode="auto">
          <a:xfrm>
            <a:off x="5290212" y="5760087"/>
            <a:ext cx="496225" cy="386894"/>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3" name="Rectangle 29"/>
          <p:cNvSpPr>
            <a:spLocks noChangeArrowheads="1"/>
          </p:cNvSpPr>
          <p:nvPr/>
        </p:nvSpPr>
        <p:spPr bwMode="auto">
          <a:xfrm>
            <a:off x="811992" y="1288483"/>
            <a:ext cx="1273175" cy="1351050"/>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70</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C-FAN</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Step Valve A</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2</a:t>
            </a:r>
            <a:r>
              <a:rPr lang="ko-KR" altLang="ko-KR" sz="900" dirty="0">
                <a:latin typeface="Arial" panose="020B0604020202020204" pitchFamily="34" charset="0"/>
                <a:cs typeface="Arial" panose="020B0604020202020204" pitchFamily="34" charset="0"/>
              </a:rPr>
              <a:t> : </a:t>
            </a:r>
            <a:r>
              <a:rPr lang="en-US" altLang="ko-KR" sz="900" dirty="0">
                <a:latin typeface="Arial" panose="020B0604020202020204" pitchFamily="34" charset="0"/>
                <a:cs typeface="Arial" panose="020B0604020202020204" pitchFamily="34" charset="0"/>
              </a:rPr>
              <a:t>Step Valve </a:t>
            </a:r>
            <a:r>
              <a:rPr lang="en-US" altLang="ko-KR" sz="900" dirty="0" smtClean="0">
                <a:latin typeface="Arial" panose="020B0604020202020204" pitchFamily="34" charset="0"/>
                <a:cs typeface="Arial" panose="020B0604020202020204" pitchFamily="34" charset="0"/>
              </a:rPr>
              <a:t>B</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 </a:t>
            </a:r>
            <a:r>
              <a:rPr lang="en-US" altLang="ko-KR" sz="900" dirty="0">
                <a:latin typeface="Arial" panose="020B0604020202020204" pitchFamily="34" charset="0"/>
                <a:cs typeface="Arial" panose="020B0604020202020204" pitchFamily="34" charset="0"/>
              </a:rPr>
              <a:t>Step Valve </a:t>
            </a:r>
            <a:r>
              <a:rPr lang="en-US" altLang="ko-KR" sz="900" dirty="0" smtClean="0">
                <a:latin typeface="Arial" panose="020B0604020202020204" pitchFamily="34" charset="0"/>
                <a:cs typeface="Arial" panose="020B0604020202020204" pitchFamily="34" charset="0"/>
              </a:rPr>
              <a:t>VCC</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4</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latin typeface="Arial" panose="020B0604020202020204" pitchFamily="34" charset="0"/>
                <a:cs typeface="Arial" panose="020B0604020202020204" pitchFamily="34" charset="0"/>
              </a:rPr>
              <a:t>Step Valve </a:t>
            </a:r>
            <a:r>
              <a:rPr lang="en-US" altLang="ko-KR" sz="900" dirty="0" smtClean="0">
                <a:latin typeface="Arial" panose="020B0604020202020204" pitchFamily="34" charset="0"/>
                <a:cs typeface="Arial" panose="020B0604020202020204" pitchFamily="34" charset="0"/>
              </a:rPr>
              <a:t>/A</a:t>
            </a:r>
            <a:endParaRPr lang="en-US" altLang="ko-KR" sz="900" dirty="0">
              <a:latin typeface="Arial" panose="020B0604020202020204" pitchFamily="34" charset="0"/>
              <a:cs typeface="Arial" panose="020B0604020202020204" pitchFamily="34" charset="0"/>
            </a:endParaRP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5</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latin typeface="Arial" panose="020B0604020202020204" pitchFamily="34" charset="0"/>
                <a:cs typeface="Arial" panose="020B0604020202020204" pitchFamily="34" charset="0"/>
              </a:rPr>
              <a:t>Step Valve </a:t>
            </a:r>
            <a:r>
              <a:rPr lang="en-US" altLang="ko-KR" sz="900" dirty="0" smtClean="0">
                <a:latin typeface="Arial" panose="020B0604020202020204" pitchFamily="34" charset="0"/>
                <a:cs typeface="Arial" panose="020B0604020202020204" pitchFamily="34" charset="0"/>
              </a:rPr>
              <a:t>/</a:t>
            </a:r>
            <a:r>
              <a:rPr lang="en-US" altLang="ko-KR" sz="900" dirty="0">
                <a:latin typeface="Arial" panose="020B0604020202020204" pitchFamily="34" charset="0"/>
                <a:cs typeface="Arial" panose="020B0604020202020204" pitchFamily="34" charset="0"/>
              </a:rPr>
              <a:t>B</a:t>
            </a:r>
            <a:endPar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6</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C-FAN GND</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7</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C- FAN</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8</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C-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FAN FG</a:t>
            </a:r>
          </a:p>
          <a:p>
            <a:pPr latinLnBrk="0"/>
            <a:endPar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latinLnBrk="0"/>
            <a:endParaRPr lang="ko-KR" altLang="ko-KR" sz="900" dirty="0">
              <a:solidFill>
                <a:schemeClr val="tx1"/>
              </a:solidFill>
              <a:latin typeface="Arial" panose="020B0604020202020204" pitchFamily="34" charset="0"/>
              <a:cs typeface="Arial" panose="020B0604020202020204" pitchFamily="34" charset="0"/>
            </a:endParaRPr>
          </a:p>
          <a:p>
            <a:pPr latinLnBrk="0"/>
            <a:endParaRPr lang="en-US" altLang="ko-KR" sz="900" dirty="0">
              <a:solidFill>
                <a:schemeClr val="tx1"/>
              </a:solidFill>
              <a:latin typeface="Arial" panose="020B0604020202020204" pitchFamily="34" charset="0"/>
              <a:cs typeface="Arial" panose="020B0604020202020204" pitchFamily="34" charset="0"/>
            </a:endParaRPr>
          </a:p>
          <a:p>
            <a:pPr latinLnBrk="0"/>
            <a:endParaRPr lang="ko-KR" altLang="ko-KR" sz="900" dirty="0">
              <a:solidFill>
                <a:schemeClr val="tx1"/>
              </a:solidFill>
              <a:latin typeface="Arial" panose="020B0604020202020204" pitchFamily="34" charset="0"/>
              <a:cs typeface="Arial" panose="020B0604020202020204" pitchFamily="34" charset="0"/>
            </a:endParaRPr>
          </a:p>
        </p:txBody>
      </p:sp>
      <p:cxnSp>
        <p:nvCxnSpPr>
          <p:cNvPr id="94" name="직선 연결선 40"/>
          <p:cNvCxnSpPr>
            <a:cxnSpLocks noChangeShapeType="1"/>
          </p:cNvCxnSpPr>
          <p:nvPr/>
        </p:nvCxnSpPr>
        <p:spPr bwMode="auto">
          <a:xfrm flipV="1">
            <a:off x="5585652" y="1590543"/>
            <a:ext cx="967548" cy="7812"/>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95" name="타원 57"/>
          <p:cNvSpPr>
            <a:spLocks noChangeArrowheads="1"/>
          </p:cNvSpPr>
          <p:nvPr/>
        </p:nvSpPr>
        <p:spPr bwMode="auto">
          <a:xfrm>
            <a:off x="5530089" y="1539617"/>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96" name="Rectangle 29"/>
          <p:cNvSpPr>
            <a:spLocks noChangeArrowheads="1"/>
          </p:cNvSpPr>
          <p:nvPr/>
        </p:nvSpPr>
        <p:spPr bwMode="auto">
          <a:xfrm>
            <a:off x="6112653" y="1263291"/>
            <a:ext cx="1055402" cy="729828"/>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90_2</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DAMPER</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AOUT1</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2</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AOUT2</a:t>
            </a:r>
            <a:endParaRPr lang="en-US" altLang="ko-KR" sz="900" dirty="0">
              <a:solidFill>
                <a:schemeClr val="tx1"/>
              </a:solidFill>
              <a:latin typeface="Arial" panose="020B0604020202020204" pitchFamily="34" charset="0"/>
              <a:cs typeface="Arial" panose="020B0604020202020204" pitchFamily="34" charset="0"/>
            </a:endParaRP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 BOUT2</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4</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BOUT1</a:t>
            </a:r>
            <a:endParaRPr lang="ko-KR" altLang="ko-KR" sz="900" dirty="0">
              <a:solidFill>
                <a:schemeClr val="tx1"/>
              </a:solidFill>
              <a:latin typeface="Arial" panose="020B0604020202020204" pitchFamily="34" charset="0"/>
              <a:cs typeface="Arial" panose="020B0604020202020204" pitchFamily="34" charset="0"/>
            </a:endParaRPr>
          </a:p>
        </p:txBody>
      </p:sp>
      <p:sp>
        <p:nvSpPr>
          <p:cNvPr id="71" name="직사각형 70"/>
          <p:cNvSpPr/>
          <p:nvPr/>
        </p:nvSpPr>
        <p:spPr bwMode="auto">
          <a:xfrm>
            <a:off x="3682219" y="2799901"/>
            <a:ext cx="376151" cy="18474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cxnSp>
        <p:nvCxnSpPr>
          <p:cNvPr id="84" name="직선 연결선 40"/>
          <p:cNvCxnSpPr>
            <a:cxnSpLocks noChangeShapeType="1"/>
          </p:cNvCxnSpPr>
          <p:nvPr/>
        </p:nvCxnSpPr>
        <p:spPr bwMode="auto">
          <a:xfrm>
            <a:off x="1289911" y="2885943"/>
            <a:ext cx="2498643" cy="0"/>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97" name="타원 57"/>
          <p:cNvSpPr>
            <a:spLocks noChangeArrowheads="1"/>
          </p:cNvSpPr>
          <p:nvPr/>
        </p:nvSpPr>
        <p:spPr bwMode="auto">
          <a:xfrm>
            <a:off x="3748914" y="2835017"/>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98" name="Rectangle 29"/>
          <p:cNvSpPr>
            <a:spLocks noChangeArrowheads="1"/>
          </p:cNvSpPr>
          <p:nvPr/>
        </p:nvSpPr>
        <p:spPr bwMode="auto">
          <a:xfrm>
            <a:off x="681053" y="2693508"/>
            <a:ext cx="1055402" cy="941958"/>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solidFill>
                  <a:schemeClr val="tx1"/>
                </a:solidFill>
                <a:latin typeface="Arial" panose="020B0604020202020204" pitchFamily="34" charset="0"/>
                <a:cs typeface="Arial" panose="020B0604020202020204" pitchFamily="34" charset="0"/>
              </a:rPr>
              <a:t>CN</a:t>
            </a:r>
            <a:r>
              <a:rPr lang="en-US" altLang="ko-KR" sz="900" b="1" dirty="0">
                <a:solidFill>
                  <a:schemeClr val="tx1"/>
                </a:solidFill>
                <a:latin typeface="Arial" panose="020B0604020202020204" pitchFamily="34" charset="0"/>
                <a:cs typeface="Arial" panose="020B0604020202020204" pitchFamily="34" charset="0"/>
              </a:rPr>
              <a:t>0</a:t>
            </a:r>
            <a:r>
              <a:rPr lang="en-US" altLang="ko-KR" sz="900" b="1" dirty="0" smtClean="0">
                <a:solidFill>
                  <a:schemeClr val="tx1"/>
                </a:solidFill>
                <a:latin typeface="Arial" panose="020B0604020202020204" pitchFamily="34" charset="0"/>
                <a:cs typeface="Arial" panose="020B0604020202020204" pitchFamily="34" charset="0"/>
              </a:rPr>
              <a:t>3</a:t>
            </a:r>
            <a:r>
              <a:rPr lang="ko-KR" altLang="ko-KR" sz="900" b="1" dirty="0" smtClean="0">
                <a:solidFill>
                  <a:schemeClr val="tx1"/>
                </a:solidFill>
                <a:latin typeface="Arial" panose="020B0604020202020204" pitchFamily="34" charset="0"/>
                <a:cs typeface="Arial" panose="020B0604020202020204" pitchFamily="34" charset="0"/>
              </a:rPr>
              <a:t> </a:t>
            </a:r>
            <a:r>
              <a:rPr lang="en-US" altLang="ko-KR" sz="900" b="1" dirty="0" smtClean="0">
                <a:solidFill>
                  <a:schemeClr val="tx1"/>
                </a:solidFill>
                <a:latin typeface="Arial" panose="020B0604020202020204" pitchFamily="34" charset="0"/>
                <a:cs typeface="Arial" panose="020B0604020202020204" pitchFamily="34" charset="0"/>
              </a:rPr>
              <a:t>WIFI&amp;HASS</a:t>
            </a:r>
            <a:endParaRPr lang="ko-KR" altLang="ko-KR" sz="900" dirty="0">
              <a:solidFill>
                <a:schemeClr val="tx1"/>
              </a:solidFill>
              <a:latin typeface="Arial" panose="020B0604020202020204" pitchFamily="34" charset="0"/>
              <a:cs typeface="Arial" panose="020B0604020202020204" pitchFamily="34" charset="0"/>
            </a:endParaRPr>
          </a:p>
          <a:p>
            <a:pPr latinLnBrk="0"/>
            <a:r>
              <a:rPr lang="en-US" altLang="ko-KR" sz="900" dirty="0">
                <a:solidFill>
                  <a:schemeClr val="tx1"/>
                </a:solidFill>
                <a:latin typeface="Arial" panose="020B0604020202020204" pitchFamily="34" charset="0"/>
                <a:cs typeface="Arial" panose="020B0604020202020204" pitchFamily="34" charset="0"/>
              </a:rPr>
              <a:t>1</a:t>
            </a:r>
            <a:r>
              <a:rPr lang="ko-KR" altLang="ko-KR" sz="900" dirty="0">
                <a:solidFill>
                  <a:schemeClr val="tx1"/>
                </a:solidFill>
                <a:latin typeface="Arial" panose="020B0604020202020204" pitchFamily="34" charset="0"/>
                <a:cs typeface="Arial" panose="020B0604020202020204" pitchFamily="34" charset="0"/>
              </a:rPr>
              <a:t> : </a:t>
            </a:r>
            <a:r>
              <a:rPr lang="en-US" altLang="ko-KR" sz="900" dirty="0" smtClean="0">
                <a:solidFill>
                  <a:schemeClr val="tx1"/>
                </a:solidFill>
                <a:latin typeface="Arial" panose="020B0604020202020204" pitchFamily="34" charset="0"/>
                <a:cs typeface="Arial" panose="020B0604020202020204" pitchFamily="34" charset="0"/>
              </a:rPr>
              <a:t>VCC</a:t>
            </a:r>
            <a:endParaRPr lang="ko-KR" altLang="ko-KR" sz="900" dirty="0">
              <a:solidFill>
                <a:schemeClr val="tx1"/>
              </a:solidFill>
              <a:latin typeface="Arial" panose="020B0604020202020204" pitchFamily="34" charset="0"/>
              <a:cs typeface="Arial" panose="020B0604020202020204" pitchFamily="34" charset="0"/>
            </a:endParaRPr>
          </a:p>
          <a:p>
            <a:pPr latinLnBrk="0"/>
            <a:r>
              <a:rPr lang="en-US" altLang="ko-KR" sz="900" dirty="0" smtClean="0">
                <a:solidFill>
                  <a:schemeClr val="tx1"/>
                </a:solidFill>
                <a:latin typeface="Arial" panose="020B0604020202020204" pitchFamily="34" charset="0"/>
                <a:cs typeface="Arial" panose="020B0604020202020204" pitchFamily="34" charset="0"/>
              </a:rPr>
              <a:t>2</a:t>
            </a:r>
            <a:r>
              <a:rPr lang="ko-KR" altLang="ko-KR" sz="900" dirty="0">
                <a:solidFill>
                  <a:schemeClr val="tx1"/>
                </a:solidFill>
                <a:latin typeface="Arial" panose="020B0604020202020204" pitchFamily="34" charset="0"/>
                <a:cs typeface="Arial" panose="020B0604020202020204" pitchFamily="34" charset="0"/>
              </a:rPr>
              <a:t> : </a:t>
            </a:r>
            <a:r>
              <a:rPr lang="en-US" altLang="ko-KR" sz="900" dirty="0">
                <a:solidFill>
                  <a:schemeClr val="tx1"/>
                </a:solidFill>
                <a:latin typeface="Arial" panose="020B0604020202020204" pitchFamily="34" charset="0"/>
                <a:cs typeface="Arial" panose="020B0604020202020204" pitchFamily="34" charset="0"/>
              </a:rPr>
              <a:t>R</a:t>
            </a:r>
            <a:r>
              <a:rPr lang="en-US" altLang="ko-KR" sz="900" dirty="0" smtClean="0">
                <a:solidFill>
                  <a:schemeClr val="tx1"/>
                </a:solidFill>
                <a:latin typeface="Arial" panose="020B0604020202020204" pitchFamily="34" charset="0"/>
                <a:cs typeface="Arial" panose="020B0604020202020204" pitchFamily="34" charset="0"/>
              </a:rPr>
              <a:t>X</a:t>
            </a:r>
            <a:endParaRPr lang="en-US" altLang="ko-KR" sz="900" dirty="0">
              <a:solidFill>
                <a:schemeClr val="tx1"/>
              </a:solidFill>
              <a:latin typeface="Arial" panose="020B0604020202020204" pitchFamily="34" charset="0"/>
              <a:cs typeface="Arial" panose="020B0604020202020204" pitchFamily="34" charset="0"/>
            </a:endParaRP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T</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X</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4</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GND</a:t>
            </a:r>
          </a:p>
          <a:p>
            <a:pPr latinLnBrk="0"/>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5 : RESET</a:t>
            </a:r>
            <a:endParaRPr lang="ko-KR" altLang="ko-KR" sz="9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3520438"/>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aphicFrame>
        <p:nvGraphicFramePr>
          <p:cNvPr id="13" name="Group 1138"/>
          <p:cNvGraphicFramePr>
            <a:graphicFrameLocks noGrp="1"/>
          </p:cNvGraphicFramePr>
          <p:nvPr>
            <p:extLst>
              <p:ext uri="{D42A27DB-BD31-4B8C-83A1-F6EECF244321}">
                <p14:modId xmlns:p14="http://schemas.microsoft.com/office/powerpoint/2010/main" val="3381396069"/>
              </p:ext>
            </p:extLst>
          </p:nvPr>
        </p:nvGraphicFramePr>
        <p:xfrm>
          <a:off x="744538" y="1274677"/>
          <a:ext cx="7900696" cy="4935120"/>
        </p:xfrm>
        <a:graphic>
          <a:graphicData uri="http://schemas.openxmlformats.org/drawingml/2006/table">
            <a:tbl>
              <a:tblPr/>
              <a:tblGrid>
                <a:gridCol w="849808">
                  <a:extLst>
                    <a:ext uri="{9D8B030D-6E8A-4147-A177-3AD203B41FA5}">
                      <a16:colId xmlns:a16="http://schemas.microsoft.com/office/drawing/2014/main" val="20000"/>
                    </a:ext>
                  </a:extLst>
                </a:gridCol>
                <a:gridCol w="961064">
                  <a:extLst>
                    <a:ext uri="{9D8B030D-6E8A-4147-A177-3AD203B41FA5}">
                      <a16:colId xmlns:a16="http://schemas.microsoft.com/office/drawing/2014/main" val="20001"/>
                    </a:ext>
                  </a:extLst>
                </a:gridCol>
                <a:gridCol w="761228">
                  <a:extLst>
                    <a:ext uri="{9D8B030D-6E8A-4147-A177-3AD203B41FA5}">
                      <a16:colId xmlns:a16="http://schemas.microsoft.com/office/drawing/2014/main" val="3942646258"/>
                    </a:ext>
                  </a:extLst>
                </a:gridCol>
                <a:gridCol w="761228">
                  <a:extLst>
                    <a:ext uri="{9D8B030D-6E8A-4147-A177-3AD203B41FA5}">
                      <a16:colId xmlns:a16="http://schemas.microsoft.com/office/drawing/2014/main" val="4158156482"/>
                    </a:ext>
                  </a:extLst>
                </a:gridCol>
                <a:gridCol w="761228">
                  <a:extLst>
                    <a:ext uri="{9D8B030D-6E8A-4147-A177-3AD203B41FA5}">
                      <a16:colId xmlns:a16="http://schemas.microsoft.com/office/drawing/2014/main" val="3330377955"/>
                    </a:ext>
                  </a:extLst>
                </a:gridCol>
                <a:gridCol w="761228">
                  <a:extLst>
                    <a:ext uri="{9D8B030D-6E8A-4147-A177-3AD203B41FA5}">
                      <a16:colId xmlns:a16="http://schemas.microsoft.com/office/drawing/2014/main" val="2463344765"/>
                    </a:ext>
                  </a:extLst>
                </a:gridCol>
                <a:gridCol w="761228">
                  <a:extLst>
                    <a:ext uri="{9D8B030D-6E8A-4147-A177-3AD203B41FA5}">
                      <a16:colId xmlns:a16="http://schemas.microsoft.com/office/drawing/2014/main" val="1634600573"/>
                    </a:ext>
                  </a:extLst>
                </a:gridCol>
                <a:gridCol w="761228">
                  <a:extLst>
                    <a:ext uri="{9D8B030D-6E8A-4147-A177-3AD203B41FA5}">
                      <a16:colId xmlns:a16="http://schemas.microsoft.com/office/drawing/2014/main" val="3672495049"/>
                    </a:ext>
                  </a:extLst>
                </a:gridCol>
                <a:gridCol w="761228">
                  <a:extLst>
                    <a:ext uri="{9D8B030D-6E8A-4147-A177-3AD203B41FA5}">
                      <a16:colId xmlns:a16="http://schemas.microsoft.com/office/drawing/2014/main" val="109947310"/>
                    </a:ext>
                  </a:extLst>
                </a:gridCol>
                <a:gridCol w="761228">
                  <a:extLst>
                    <a:ext uri="{9D8B030D-6E8A-4147-A177-3AD203B41FA5}">
                      <a16:colId xmlns:a16="http://schemas.microsoft.com/office/drawing/2014/main" val="2970174779"/>
                    </a:ext>
                  </a:extLst>
                </a:gridCol>
              </a:tblGrid>
              <a:tr h="27432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ko-KR" sz="1100" b="1" i="0" u="none" strike="noStrike" cap="none" normalizeH="0" baseline="0" dirty="0" smtClean="0">
                          <a:ln>
                            <a:noFill/>
                          </a:ln>
                          <a:solidFill>
                            <a:srgbClr val="000000"/>
                          </a:solidFill>
                          <a:effectLst/>
                          <a:latin typeface="Arial" charset="0"/>
                          <a:ea typeface="굴림" charset="-127"/>
                          <a:cs typeface="Arial" charset="0"/>
                        </a:rPr>
                        <a:t>Item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gridSpan="8">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0000"/>
                  </a:ext>
                </a:extLst>
              </a:tr>
              <a:tr h="288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chemeClr val="tx1"/>
                          </a:solidFill>
                          <a:effectLst/>
                          <a:latin typeface="Arial" charset="0"/>
                          <a:ea typeface="굴림" charset="-127"/>
                          <a:cs typeface="Arial" charset="0"/>
                        </a:rPr>
                        <a:t>Models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R*38T*3*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R*38T*0*</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R*38T*7*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R*38T*2*</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R*38T*6*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R*36T*0*</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R*36T*7*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R*36T*2*</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R*36T*6*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R*34T*3*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R*34T*0*</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R*34T*7*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R*33B*1*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8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Mono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rgbClr val="FF0000"/>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66170927"/>
                  </a:ext>
                </a:extLst>
              </a:tr>
              <a:tr h="252000">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Net</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Capacity</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Total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376</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360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331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264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248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219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52000">
                <a:tc rowSpan="3">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100" b="1" i="0" u="none" strike="noStrike" cap="none" normalizeH="0" baseline="0" dirty="0" smtClean="0">
                          <a:ln>
                            <a:noFill/>
                          </a:ln>
                          <a:solidFill>
                            <a:schemeClr val="tx1"/>
                          </a:solidFill>
                          <a:effectLst/>
                          <a:latin typeface="Arial" charset="0"/>
                          <a:ea typeface="굴림" charset="-127"/>
                          <a:cs typeface="Arial" charset="0"/>
                        </a:rPr>
                        <a:t>Net</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100" b="1" i="0" u="none" strike="noStrike" cap="none" normalizeH="0" baseline="0" dirty="0" smtClean="0">
                          <a:ln>
                            <a:noFill/>
                          </a:ln>
                          <a:solidFill>
                            <a:schemeClr val="tx1"/>
                          </a:solidFill>
                          <a:effectLst/>
                          <a:latin typeface="Arial" charset="0"/>
                          <a:ea typeface="굴림" charset="-127"/>
                          <a:cs typeface="Arial" charset="0"/>
                        </a:rPr>
                        <a:t>Dimension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Width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82405621"/>
                  </a:ext>
                </a:extLst>
              </a:tr>
              <a:tr h="252000">
                <a:tc vMerge="1">
                  <a:txBody>
                    <a:bodyPr/>
                    <a:lstStyle/>
                    <a:p>
                      <a:pPr latinLnBrk="1"/>
                      <a:endParaRPr lang="ko-KR"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Depth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720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720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48639949"/>
                  </a:ext>
                </a:extLst>
              </a:tr>
              <a:tr h="252000">
                <a:tc vMerge="1">
                  <a:txBody>
                    <a:bodyPr/>
                    <a:lstStyle/>
                    <a:p>
                      <a:pPr latinLnBrk="1"/>
                      <a:endParaRPr lang="ko-KR"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Height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2030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1935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1853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1853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59333654"/>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chemeClr val="tx1"/>
                          </a:solidFill>
                          <a:effectLst/>
                          <a:latin typeface="Arial" charset="0"/>
                          <a:ea typeface="굴림" charset="-127"/>
                          <a:cs typeface="Arial" charset="0"/>
                        </a:rPr>
                        <a:t>Handle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Bar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Bar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Side</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chemeClr val="tx1"/>
                          </a:solidFill>
                          <a:effectLst/>
                          <a:latin typeface="Arial" charset="0"/>
                          <a:ea typeface="굴림" charset="-127"/>
                          <a:cs typeface="Arial" charset="0"/>
                        </a:rPr>
                        <a:t>Water Dispenser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Yes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Yes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8711783"/>
                  </a:ext>
                </a:extLst>
              </a:tr>
              <a:tr h="252000">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Weight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Set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71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68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67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Packing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0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rPr>
                        <a:t>71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0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rPr>
                        <a:t>70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0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rPr>
                        <a:t>70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52000">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Packing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Width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Depth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744</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Height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2013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1935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1935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52000">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Rated Voltage</a:t>
                      </a:r>
                      <a:r>
                        <a:rPr kumimoji="1" lang="ko-KR" altLang="en-US"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 </a:t>
                      </a: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and Frequency</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latinLnBrk="1"/>
                      <a:endParaRPr lang="ko-KR" altLang="en-US"/>
                    </a:p>
                  </a:txBody>
                  <a:tcPr/>
                </a:tc>
                <a:tc gridSpan="8">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115 V / 60 Hz</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52000">
                <a:tc gridSpan="2" vMerge="1">
                  <a:txBody>
                    <a:bodyPr/>
                    <a:lstStyle/>
                    <a:p>
                      <a:pPr latinLnBrk="1"/>
                      <a:endParaRPr lang="ko-KR" altLang="en-US"/>
                    </a:p>
                  </a:txBody>
                  <a:tcPr/>
                </a:tc>
                <a:tc hMerge="1" vMerge="1">
                  <a:txBody>
                    <a:bodyPr/>
                    <a:lstStyle/>
                    <a:p>
                      <a:pPr latinLnBrk="1"/>
                      <a:endParaRPr lang="ko-KR" altLang="en-US"/>
                    </a:p>
                  </a:txBody>
                  <a:tcPr/>
                </a:tc>
                <a:tc gridSpan="8">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s-E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230 V / 50 Hz</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Type 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Indirect Cooling Method 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bl>
          </a:graphicData>
        </a:graphic>
      </p:graphicFrame>
      <p:sp>
        <p:nvSpPr>
          <p:cNvPr id="14" name="Rectangle 2"/>
          <p:cNvSpPr>
            <a:spLocks noChangeArrowheads="1"/>
          </p:cNvSpPr>
          <p:nvPr/>
        </p:nvSpPr>
        <p:spPr bwMode="auto">
          <a:xfrm>
            <a:off x="762000" y="933450"/>
            <a:ext cx="63362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dirty="0">
                <a:solidFill>
                  <a:srgbClr val="006699"/>
                </a:solidFill>
                <a:latin typeface="Arial Black" pitchFamily="34" charset="0"/>
              </a:rPr>
              <a:t>2-2. Model </a:t>
            </a:r>
            <a:r>
              <a:rPr lang="en-US" altLang="ko-KR" sz="1800" dirty="0" smtClean="0">
                <a:solidFill>
                  <a:srgbClr val="006699"/>
                </a:solidFill>
                <a:latin typeface="Arial Black" pitchFamily="34" charset="0"/>
              </a:rPr>
              <a:t>Specification (</a:t>
            </a:r>
            <a:r>
              <a:rPr lang="en-US" altLang="ko-KR" sz="1800" dirty="0">
                <a:solidFill>
                  <a:srgbClr val="006699"/>
                </a:solidFill>
                <a:latin typeface="Arial Black" pitchFamily="34" charset="0"/>
              </a:rPr>
              <a:t>R*38T*/</a:t>
            </a:r>
            <a:r>
              <a:rPr lang="en-US" altLang="ko-KR" sz="1800" dirty="0" smtClean="0">
                <a:solidFill>
                  <a:srgbClr val="006699"/>
                </a:solidFill>
                <a:latin typeface="Arial Black" pitchFamily="34" charset="0"/>
              </a:rPr>
              <a:t>R*36T*/R*34T</a:t>
            </a:r>
            <a:r>
              <a:rPr lang="en-US" altLang="ko-KR" sz="1800" dirty="0">
                <a:solidFill>
                  <a:srgbClr val="006699"/>
                </a:solidFill>
                <a:latin typeface="Arial Black" pitchFamily="34" charset="0"/>
              </a:rPr>
              <a:t>*</a:t>
            </a:r>
            <a:r>
              <a:rPr lang="en-US" altLang="ko-KR" sz="1800" dirty="0" smtClean="0">
                <a:solidFill>
                  <a:srgbClr val="006699"/>
                </a:solidFill>
                <a:latin typeface="Arial Black" pitchFamily="34" charset="0"/>
              </a:rPr>
              <a:t>)</a:t>
            </a:r>
            <a:endParaRPr lang="en-US" altLang="ko-KR" sz="1800" dirty="0">
              <a:solidFill>
                <a:srgbClr val="006699"/>
              </a:solidFill>
              <a:latin typeface="Arial Black" pitchFamily="34" charset="0"/>
            </a:endParaRPr>
          </a:p>
        </p:txBody>
      </p:sp>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21</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2"/>
          <p:cNvSpPr>
            <a:spLocks noChangeArrowheads="1"/>
          </p:cNvSpPr>
          <p:nvPr/>
        </p:nvSpPr>
        <p:spPr bwMode="auto">
          <a:xfrm>
            <a:off x="761999" y="938213"/>
            <a:ext cx="817953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6-2. </a:t>
            </a:r>
            <a:r>
              <a:rPr lang="en-US" altLang="ko-KR" sz="1800" dirty="0">
                <a:solidFill>
                  <a:srgbClr val="006699"/>
                </a:solidFill>
                <a:latin typeface="Arial Black" pitchFamily="34" charset="0"/>
              </a:rPr>
              <a:t>Connector Layout &amp; </a:t>
            </a:r>
            <a:r>
              <a:rPr lang="en-US" altLang="ko-KR" sz="1800" dirty="0" smtClean="0">
                <a:solidFill>
                  <a:srgbClr val="006699"/>
                </a:solidFill>
                <a:latin typeface="Arial Black" pitchFamily="34" charset="0"/>
              </a:rPr>
              <a:t>Description</a:t>
            </a:r>
            <a:r>
              <a:rPr lang="en-US" altLang="ko-KR" sz="1800" dirty="0">
                <a:solidFill>
                  <a:srgbClr val="FF0000"/>
                </a:solidFill>
                <a:latin typeface="Arial Black" pitchFamily="34" charset="0"/>
              </a:rPr>
              <a:t> </a:t>
            </a:r>
            <a:r>
              <a:rPr lang="it-IT" altLang="ko-KR" sz="1800" dirty="0" smtClean="0">
                <a:solidFill>
                  <a:srgbClr val="006699"/>
                </a:solidFill>
                <a:latin typeface="Arial Black" pitchFamily="34" charset="0"/>
              </a:rPr>
              <a:t>(</a:t>
            </a:r>
            <a:r>
              <a:rPr lang="it-IT" altLang="ko-KR" sz="1800" dirty="0">
                <a:solidFill>
                  <a:srgbClr val="006699"/>
                </a:solidFill>
                <a:latin typeface="Arial Black" pitchFamily="34" charset="0"/>
              </a:rPr>
              <a:t>Mono C,D,E,F / Bespoke Mono </a:t>
            </a:r>
            <a:r>
              <a:rPr lang="it-IT" altLang="ko-KR" sz="1800" dirty="0" smtClean="0">
                <a:solidFill>
                  <a:srgbClr val="006699"/>
                </a:solidFill>
                <a:latin typeface="Arial Black" pitchFamily="34" charset="0"/>
              </a:rPr>
              <a:t>E,F)</a:t>
            </a:r>
            <a:endParaRPr lang="en-US" altLang="ko-KR" sz="1800" dirty="0">
              <a:solidFill>
                <a:srgbClr val="006699"/>
              </a:solidFill>
              <a:latin typeface="Arial Black" pitchFamily="34" charset="0"/>
            </a:endParaRPr>
          </a:p>
        </p:txBody>
      </p:sp>
      <p:sp>
        <p:nvSpPr>
          <p:cNvPr id="49"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50" name="Text Box 3"/>
          <p:cNvSpPr txBox="1">
            <a:spLocks noChangeArrowheads="1"/>
          </p:cNvSpPr>
          <p:nvPr/>
        </p:nvSpPr>
        <p:spPr bwMode="auto">
          <a:xfrm>
            <a:off x="685800" y="141288"/>
            <a:ext cx="5830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6. PCB Diagram</a:t>
            </a:r>
          </a:p>
        </p:txBody>
      </p:sp>
      <p:sp>
        <p:nvSpPr>
          <p:cNvPr id="51" name="Rectangle 12"/>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2" name="Rectangle 15"/>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3" name="Rectangle 13"/>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54" name="Rectangle 16"/>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59" name="Rectangle 19"/>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0" name="Rectangle 22"/>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2" name="Rectangle 25"/>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8" name="Rectangle 28"/>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0" name="Rectangle 31"/>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3" name="Rectangle 34"/>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4" name="Rectangle 37"/>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85" name="슬라이드 번호 개체 틀 16"/>
          <p:cNvSpPr>
            <a:spLocks noGrp="1"/>
          </p:cNvSpPr>
          <p:nvPr>
            <p:ph type="sldNum" sz="quarter" idx="12"/>
          </p:nvPr>
        </p:nvSpPr>
        <p:spPr>
          <a:xfrm>
            <a:off x="6553200" y="6472238"/>
            <a:ext cx="2133600" cy="265112"/>
          </a:xfrm>
        </p:spPr>
        <p:txBody>
          <a:bodyPr anchor="b"/>
          <a:lstStyle/>
          <a:p>
            <a:pPr>
              <a:defRPr/>
            </a:pPr>
            <a:fld id="{C3645BEE-1A3D-4ABB-8D07-E98DC57F599B}" type="slidenum">
              <a:rPr lang="en-US" altLang="ko-KR" smtClean="0"/>
              <a:pPr>
                <a:defRPr/>
              </a:pPr>
              <a:t>210</a:t>
            </a:fld>
            <a:endParaRPr lang="en-US" altLang="ko-KR" dirty="0"/>
          </a:p>
        </p:txBody>
      </p:sp>
      <p:grpSp>
        <p:nvGrpSpPr>
          <p:cNvPr id="2" name="그룹 1"/>
          <p:cNvGrpSpPr/>
          <p:nvPr/>
        </p:nvGrpSpPr>
        <p:grpSpPr>
          <a:xfrm>
            <a:off x="469715" y="1502028"/>
            <a:ext cx="8159935" cy="4564998"/>
            <a:chOff x="355415" y="1263291"/>
            <a:chExt cx="8586677" cy="4803735"/>
          </a:xfrm>
        </p:grpSpPr>
        <p:pic>
          <p:nvPicPr>
            <p:cNvPr id="47" name="그림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1729622" y="1806523"/>
              <a:ext cx="4700504" cy="3820501"/>
            </a:xfrm>
            <a:prstGeom prst="rect">
              <a:avLst/>
            </a:prstGeom>
          </p:spPr>
        </p:pic>
        <p:cxnSp>
          <p:nvCxnSpPr>
            <p:cNvPr id="55" name="직선 연결선 14"/>
            <p:cNvCxnSpPr>
              <a:cxnSpLocks noChangeShapeType="1"/>
            </p:cNvCxnSpPr>
            <p:nvPr/>
          </p:nvCxnSpPr>
          <p:spPr bwMode="auto">
            <a:xfrm flipV="1">
              <a:off x="5772352" y="2453246"/>
              <a:ext cx="1543457" cy="13529"/>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56" name="Rectangle 11"/>
            <p:cNvSpPr>
              <a:spLocks noChangeArrowheads="1"/>
            </p:cNvSpPr>
            <p:nvPr/>
          </p:nvSpPr>
          <p:spPr bwMode="auto">
            <a:xfrm>
              <a:off x="7198458" y="1805787"/>
              <a:ext cx="1743075" cy="771634"/>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51</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UART Display</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ea typeface="맑은 고딕" panose="020B0503020000020004" pitchFamily="50" charset="-127"/>
                  <a:cs typeface="Arial" panose="020B0604020202020204" pitchFamily="34" charset="0"/>
                </a:rPr>
                <a:t>8</a:t>
              </a:r>
              <a:r>
                <a:rPr lang="ko-KR" altLang="ko-KR" sz="900" dirty="0">
                  <a:latin typeface="Arial" panose="020B0604020202020204" pitchFamily="34" charset="0"/>
                  <a:cs typeface="Arial" panose="020B0604020202020204" pitchFamily="34" charset="0"/>
                </a:rPr>
                <a:t> : </a:t>
              </a:r>
              <a:r>
                <a:rPr lang="ko-KR" altLang="ko-KR" sz="900" dirty="0" err="1" smtClean="0">
                  <a:latin typeface="Arial" panose="020B0604020202020204" pitchFamily="34" charset="0"/>
                  <a:cs typeface="Arial" panose="020B0604020202020204" pitchFamily="34" charset="0"/>
                </a:rPr>
                <a:t>G</a:t>
              </a:r>
              <a:r>
                <a:rPr lang="en-US" altLang="ko-KR" sz="900" dirty="0" smtClean="0">
                  <a:latin typeface="Arial" panose="020B0604020202020204" pitchFamily="34" charset="0"/>
                  <a:cs typeface="Arial" panose="020B0604020202020204" pitchFamily="34" charset="0"/>
                </a:rPr>
                <a:t>ND</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10 </a:t>
              </a:r>
              <a:r>
                <a:rPr lang="ko-KR" altLang="ko-KR" sz="900" dirty="0" smtClean="0">
                  <a:latin typeface="Arial" panose="020B0604020202020204" pitchFamily="34" charset="0"/>
                  <a:cs typeface="Arial" panose="020B0604020202020204" pitchFamily="34" charset="0"/>
                </a:rPr>
                <a:t>: </a:t>
              </a:r>
              <a:r>
                <a:rPr lang="en-US" altLang="ko-KR" sz="900" dirty="0" smtClean="0">
                  <a:latin typeface="Arial" panose="020B0604020202020204" pitchFamily="34" charset="0"/>
                  <a:cs typeface="Arial" panose="020B0604020202020204" pitchFamily="34" charset="0"/>
                </a:rPr>
                <a:t>TX</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ea typeface="맑은 고딕" panose="020B0503020000020004" pitchFamily="50" charset="-127"/>
                  <a:cs typeface="Arial" panose="020B0604020202020204" pitchFamily="34" charset="0"/>
                </a:rPr>
                <a:t>12 </a:t>
              </a:r>
              <a:r>
                <a:rPr lang="ko-KR" altLang="ko-KR" sz="900" dirty="0" smtClean="0">
                  <a:latin typeface="Arial" panose="020B0604020202020204" pitchFamily="34" charset="0"/>
                  <a:cs typeface="Arial" panose="020B0604020202020204" pitchFamily="34" charset="0"/>
                </a:rPr>
                <a:t>: </a:t>
              </a:r>
              <a:r>
                <a:rPr lang="en-US" altLang="ko-KR" sz="900" dirty="0" smtClean="0">
                  <a:latin typeface="Arial" panose="020B0604020202020204" pitchFamily="34" charset="0"/>
                  <a:cs typeface="Arial" panose="020B0604020202020204" pitchFamily="34" charset="0"/>
                </a:rPr>
                <a:t>RX</a:t>
              </a:r>
            </a:p>
            <a:p>
              <a:pPr latinLnBrk="0"/>
              <a:r>
                <a:rPr lang="en-US" altLang="ko-KR" sz="900" dirty="0" smtClean="0">
                  <a:latin typeface="Arial" panose="020B0604020202020204" pitchFamily="34" charset="0"/>
                  <a:ea typeface="맑은 고딕" panose="020B0503020000020004" pitchFamily="50" charset="-127"/>
                  <a:cs typeface="Arial" panose="020B0604020202020204" pitchFamily="34" charset="0"/>
                </a:rPr>
                <a:t>14</a:t>
              </a:r>
              <a:r>
                <a:rPr lang="ko-KR" altLang="en-US" sz="900" dirty="0" smtClean="0">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latin typeface="Arial" panose="020B0604020202020204" pitchFamily="34" charset="0"/>
                  <a:ea typeface="맑은 고딕" panose="020B0503020000020004" pitchFamily="50" charset="-127"/>
                  <a:cs typeface="Arial" panose="020B0604020202020204" pitchFamily="34" charset="0"/>
                </a:rPr>
                <a:t>: VCC</a:t>
              </a:r>
              <a:endParaRPr lang="en-US" altLang="ko-KR" sz="900" dirty="0">
                <a:latin typeface="Arial" panose="020B0604020202020204" pitchFamily="34" charset="0"/>
                <a:ea typeface="맑은 고딕" panose="020B0503020000020004" pitchFamily="50" charset="-127"/>
                <a:cs typeface="Arial" panose="020B0604020202020204" pitchFamily="34" charset="0"/>
              </a:endParaRPr>
            </a:p>
            <a:p>
              <a:pPr latinLnBrk="0"/>
              <a:endParaRPr lang="ko-KR" altLang="ko-KR" sz="900" dirty="0">
                <a:latin typeface="Arial" panose="020B0604020202020204" pitchFamily="34" charset="0"/>
                <a:cs typeface="Arial" panose="020B0604020202020204" pitchFamily="34" charset="0"/>
              </a:endParaRPr>
            </a:p>
          </p:txBody>
        </p:sp>
        <p:cxnSp>
          <p:nvCxnSpPr>
            <p:cNvPr id="57" name="직선 연결선 15"/>
            <p:cNvCxnSpPr>
              <a:cxnSpLocks noChangeShapeType="1"/>
            </p:cNvCxnSpPr>
            <p:nvPr/>
          </p:nvCxnSpPr>
          <p:spPr bwMode="auto">
            <a:xfrm>
              <a:off x="5738812" y="3473450"/>
              <a:ext cx="1189038"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61" name="Rectangle 23"/>
            <p:cNvSpPr>
              <a:spLocks noChangeArrowheads="1"/>
            </p:cNvSpPr>
            <p:nvPr/>
          </p:nvSpPr>
          <p:spPr bwMode="auto">
            <a:xfrm>
              <a:off x="6516688" y="5534229"/>
              <a:ext cx="1046162" cy="532797"/>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10</a:t>
              </a:r>
              <a:r>
                <a:rPr lang="ko-KR" altLang="ko-KR" sz="900" b="1" dirty="0" smtClean="0">
                  <a:latin typeface="Arial" panose="020B0604020202020204" pitchFamily="34" charset="0"/>
                  <a:cs typeface="Arial" panose="020B0604020202020204" pitchFamily="34" charset="0"/>
                </a:rPr>
                <a:t> AC</a:t>
              </a:r>
              <a:r>
                <a:rPr lang="en-US" altLang="ko-KR" sz="900" b="1" dirty="0" smtClean="0">
                  <a:latin typeface="Arial" panose="020B0604020202020204" pitchFamily="34" charset="0"/>
                  <a:cs typeface="Arial" panose="020B0604020202020204" pitchFamily="34" charset="0"/>
                </a:rPr>
                <a:t> INPUT</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en-US" altLang="ko-KR" sz="900" dirty="0" smtClean="0">
                  <a:latin typeface="Arial" panose="020B0604020202020204" pitchFamily="34" charset="0"/>
                  <a:cs typeface="Arial" panose="020B0604020202020204" pitchFamily="34" charset="0"/>
                </a:rPr>
                <a:t>: N1</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2</a:t>
              </a:r>
              <a:r>
                <a:rPr lang="ko-KR" altLang="ko-KR" sz="900" dirty="0" smtClean="0">
                  <a:latin typeface="Arial" panose="020B0604020202020204" pitchFamily="34" charset="0"/>
                  <a:cs typeface="Arial" panose="020B0604020202020204" pitchFamily="34" charset="0"/>
                </a:rPr>
                <a:t>:</a:t>
              </a:r>
              <a:r>
                <a:rPr lang="en-US" altLang="ko-KR" sz="900" dirty="0" smtClean="0">
                  <a:latin typeface="Arial" panose="020B0604020202020204" pitchFamily="34" charset="0"/>
                  <a:cs typeface="Arial" panose="020B0604020202020204" pitchFamily="34" charset="0"/>
                </a:rPr>
                <a:t> </a:t>
              </a:r>
              <a:r>
                <a:rPr lang="ko-KR" altLang="ko-KR" sz="900" dirty="0" smtClean="0">
                  <a:latin typeface="Arial" panose="020B0604020202020204" pitchFamily="34" charset="0"/>
                  <a:cs typeface="Arial" panose="020B0604020202020204" pitchFamily="34" charset="0"/>
                </a:rPr>
                <a:t>N2</a:t>
              </a:r>
              <a:endParaRPr lang="ko-KR" altLang="ko-KR" sz="900" dirty="0">
                <a:latin typeface="Arial" panose="020B0604020202020204" pitchFamily="34" charset="0"/>
                <a:cs typeface="Arial" panose="020B0604020202020204" pitchFamily="34" charset="0"/>
              </a:endParaRPr>
            </a:p>
          </p:txBody>
        </p:sp>
        <p:grpSp>
          <p:nvGrpSpPr>
            <p:cNvPr id="63" name="그룹 30"/>
            <p:cNvGrpSpPr>
              <a:grpSpLocks/>
            </p:cNvGrpSpPr>
            <p:nvPr/>
          </p:nvGrpSpPr>
          <p:grpSpPr bwMode="auto">
            <a:xfrm>
              <a:off x="2085167" y="1358337"/>
              <a:ext cx="1762067" cy="300033"/>
              <a:chOff x="2761488" y="2148840"/>
              <a:chExt cx="758952" cy="174530"/>
            </a:xfrm>
          </p:grpSpPr>
          <p:cxnSp>
            <p:nvCxnSpPr>
              <p:cNvPr id="64" name="직선 연결선 27"/>
              <p:cNvCxnSpPr>
                <a:cxnSpLocks noChangeShapeType="1"/>
              </p:cNvCxnSpPr>
              <p:nvPr/>
            </p:nvCxnSpPr>
            <p:spPr bwMode="auto">
              <a:xfrm>
                <a:off x="2761488" y="2148840"/>
                <a:ext cx="758952"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cxnSp>
            <p:nvCxnSpPr>
              <p:cNvPr id="65" name="직선 연결선 29"/>
              <p:cNvCxnSpPr>
                <a:cxnSpLocks noChangeShapeType="1"/>
              </p:cNvCxnSpPr>
              <p:nvPr/>
            </p:nvCxnSpPr>
            <p:spPr bwMode="auto">
              <a:xfrm rot="5400000">
                <a:off x="3429000" y="2240280"/>
                <a:ext cx="164592"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grpSp>
        <p:cxnSp>
          <p:nvCxnSpPr>
            <p:cNvPr id="66" name="직선 연결선 35"/>
            <p:cNvCxnSpPr>
              <a:cxnSpLocks noChangeShapeType="1"/>
            </p:cNvCxnSpPr>
            <p:nvPr/>
          </p:nvCxnSpPr>
          <p:spPr bwMode="auto">
            <a:xfrm rot="16200000" flipH="1">
              <a:off x="3862387" y="2163763"/>
              <a:ext cx="379413"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67" name="Rectangle 20"/>
            <p:cNvSpPr>
              <a:spLocks noChangeArrowheads="1"/>
            </p:cNvSpPr>
            <p:nvPr/>
          </p:nvSpPr>
          <p:spPr bwMode="auto">
            <a:xfrm>
              <a:off x="7694317" y="5234481"/>
              <a:ext cx="1247775" cy="763786"/>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a:latin typeface="Arial" panose="020B0604020202020204" pitchFamily="34" charset="0"/>
                  <a:cs typeface="Arial" panose="020B0604020202020204" pitchFamily="34" charset="0"/>
                </a:rPr>
                <a:t>CN70 AC </a:t>
              </a:r>
              <a:r>
                <a:rPr lang="ko-KR" altLang="ko-KR" sz="900" b="1" dirty="0" err="1">
                  <a:latin typeface="Arial" panose="020B0604020202020204" pitchFamily="34" charset="0"/>
                  <a:cs typeface="Arial" panose="020B0604020202020204" pitchFamily="34" charset="0"/>
                </a:rPr>
                <a:t>Input</a:t>
              </a:r>
              <a:r>
                <a:rPr lang="ko-KR" altLang="ko-KR" sz="900" b="1" dirty="0">
                  <a:latin typeface="Arial" panose="020B0604020202020204" pitchFamily="34" charset="0"/>
                  <a:cs typeface="Arial" panose="020B0604020202020204" pitchFamily="34" charset="0"/>
                </a:rPr>
                <a:t>/</a:t>
              </a:r>
              <a:r>
                <a:rPr lang="ko-KR" altLang="ko-KR" sz="900" b="1" dirty="0" err="1">
                  <a:latin typeface="Arial" panose="020B0604020202020204" pitchFamily="34" charset="0"/>
                  <a:cs typeface="Arial" panose="020B0604020202020204" pitchFamily="34" charset="0"/>
                </a:rPr>
                <a:t>Load</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N/A</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3</a:t>
              </a:r>
              <a:r>
                <a:rPr lang="ko-KR" altLang="ko-KR" sz="900" dirty="0">
                  <a:latin typeface="Arial" panose="020B0604020202020204" pitchFamily="34" charset="0"/>
                  <a:cs typeface="Arial" panose="020B0604020202020204" pitchFamily="34" charset="0"/>
                </a:rPr>
                <a:t> : </a:t>
              </a:r>
              <a:r>
                <a:rPr lang="ko-KR" altLang="ko-KR" sz="900" dirty="0" err="1" smtClean="0">
                  <a:latin typeface="Arial" panose="020B0604020202020204" pitchFamily="34" charset="0"/>
                  <a:cs typeface="Arial" panose="020B0604020202020204" pitchFamily="34" charset="0"/>
                </a:rPr>
                <a:t>N</a:t>
              </a:r>
              <a:r>
                <a:rPr lang="en-US" altLang="ko-KR" sz="900" dirty="0" smtClean="0">
                  <a:latin typeface="Arial" panose="020B0604020202020204" pitchFamily="34" charset="0"/>
                  <a:cs typeface="Arial" panose="020B0604020202020204" pitchFamily="34" charset="0"/>
                </a:rPr>
                <a:t>/A</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5</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N/A</a:t>
              </a:r>
            </a:p>
            <a:p>
              <a:pPr latinLnBrk="0"/>
              <a:r>
                <a:rPr lang="en-US" altLang="ko-KR" sz="900" dirty="0">
                  <a:latin typeface="Arial" panose="020B0604020202020204" pitchFamily="34" charset="0"/>
                  <a:cs typeface="Arial" panose="020B0604020202020204" pitchFamily="34" charset="0"/>
                </a:rPr>
                <a:t>7 : </a:t>
              </a:r>
              <a:r>
                <a:rPr lang="en-US" altLang="ko-KR" sz="900" dirty="0" smtClean="0">
                  <a:latin typeface="Arial" panose="020B0604020202020204" pitchFamily="34" charset="0"/>
                  <a:cs typeface="Arial" panose="020B0604020202020204" pitchFamily="34" charset="0"/>
                </a:rPr>
                <a:t>F/G</a:t>
              </a:r>
              <a:endParaRPr lang="en-US" altLang="ko-KR" sz="900" dirty="0">
                <a:latin typeface="Arial" panose="020B0604020202020204" pitchFamily="34" charset="0"/>
                <a:cs typeface="Arial" panose="020B0604020202020204" pitchFamily="34" charset="0"/>
              </a:endParaRPr>
            </a:p>
            <a:p>
              <a:pPr latinLnBrk="0"/>
              <a:endParaRPr lang="en-US" altLang="ko-KR" sz="900" dirty="0" smtClean="0">
                <a:latin typeface="Arial" panose="020B0604020202020204" pitchFamily="34" charset="0"/>
                <a:cs typeface="Arial" panose="020B0604020202020204" pitchFamily="34" charset="0"/>
              </a:endParaRPr>
            </a:p>
            <a:p>
              <a:pPr latinLnBrk="0"/>
              <a:endParaRPr lang="ko-KR" altLang="ko-KR" sz="900" dirty="0">
                <a:latin typeface="Arial" panose="020B0604020202020204" pitchFamily="34" charset="0"/>
                <a:cs typeface="Arial" panose="020B0604020202020204" pitchFamily="34" charset="0"/>
              </a:endParaRPr>
            </a:p>
          </p:txBody>
        </p:sp>
        <p:cxnSp>
          <p:nvCxnSpPr>
            <p:cNvPr id="69" name="직선 연결선 40"/>
            <p:cNvCxnSpPr>
              <a:cxnSpLocks noChangeShapeType="1"/>
              <a:endCxn id="67" idx="1"/>
            </p:cNvCxnSpPr>
            <p:nvPr/>
          </p:nvCxnSpPr>
          <p:spPr bwMode="auto">
            <a:xfrm>
              <a:off x="5772352" y="4463792"/>
              <a:ext cx="1921965" cy="1152582"/>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cxnSp>
          <p:nvCxnSpPr>
            <p:cNvPr id="71" name="직선 연결선 44"/>
            <p:cNvCxnSpPr>
              <a:cxnSpLocks noChangeShapeType="1"/>
            </p:cNvCxnSpPr>
            <p:nvPr/>
          </p:nvCxnSpPr>
          <p:spPr bwMode="auto">
            <a:xfrm rot="16200000" flipH="1">
              <a:off x="4830762" y="5208588"/>
              <a:ext cx="379413" cy="158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cxnSp>
          <p:nvCxnSpPr>
            <p:cNvPr id="72" name="직선 연결선 45"/>
            <p:cNvCxnSpPr>
              <a:cxnSpLocks noChangeShapeType="1"/>
            </p:cNvCxnSpPr>
            <p:nvPr/>
          </p:nvCxnSpPr>
          <p:spPr bwMode="auto">
            <a:xfrm flipH="1" flipV="1">
              <a:off x="5612389" y="5753676"/>
              <a:ext cx="940811" cy="51608"/>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cxnSp>
          <p:nvCxnSpPr>
            <p:cNvPr id="75" name="직선 연결선 50"/>
            <p:cNvCxnSpPr>
              <a:cxnSpLocks noChangeShapeType="1"/>
            </p:cNvCxnSpPr>
            <p:nvPr/>
          </p:nvCxnSpPr>
          <p:spPr bwMode="auto">
            <a:xfrm flipV="1">
              <a:off x="1646358" y="4114108"/>
              <a:ext cx="920984" cy="12382"/>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76" name="Rectangle 35"/>
            <p:cNvSpPr>
              <a:spLocks noChangeArrowheads="1"/>
            </p:cNvSpPr>
            <p:nvPr/>
          </p:nvSpPr>
          <p:spPr bwMode="auto">
            <a:xfrm>
              <a:off x="355415" y="3776754"/>
              <a:ext cx="1552575" cy="687038"/>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102 COMP</a:t>
              </a:r>
              <a:endParaRPr lang="ko-KR" altLang="ko-KR" sz="900" dirty="0">
                <a:latin typeface="Arial" panose="020B0604020202020204" pitchFamily="34" charset="0"/>
                <a:cs typeface="Arial" panose="020B0604020202020204" pitchFamily="34" charset="0"/>
              </a:endParaRPr>
            </a:p>
            <a:p>
              <a:pPr eaLnBrk="1" hangingPunct="1"/>
              <a:r>
                <a:rPr lang="en-US" altLang="ko-KR" sz="900" dirty="0">
                  <a:latin typeface="Arial" panose="020B0604020202020204" pitchFamily="34" charset="0"/>
                  <a:cs typeface="Arial" panose="020B0604020202020204" pitchFamily="34" charset="0"/>
                </a:rPr>
                <a:t>1 : </a:t>
              </a:r>
              <a:r>
                <a:rPr lang="en-US" altLang="ko-KR" sz="900" dirty="0" smtClean="0">
                  <a:latin typeface="Arial" panose="020B0604020202020204" pitchFamily="34" charset="0"/>
                  <a:cs typeface="Arial" panose="020B0604020202020204" pitchFamily="34" charset="0"/>
                </a:rPr>
                <a:t>COMPSIGNAL_U</a:t>
              </a:r>
              <a:endParaRPr lang="en-US" altLang="ko-KR" sz="900" dirty="0">
                <a:latin typeface="Arial" panose="020B0604020202020204" pitchFamily="34" charset="0"/>
                <a:cs typeface="Arial" panose="020B0604020202020204" pitchFamily="34" charset="0"/>
              </a:endParaRPr>
            </a:p>
            <a:p>
              <a:pPr eaLnBrk="1" hangingPunct="1"/>
              <a:r>
                <a:rPr lang="en-US" altLang="ko-KR" sz="900" dirty="0" smtClean="0">
                  <a:latin typeface="Arial" panose="020B0604020202020204" pitchFamily="34" charset="0"/>
                  <a:cs typeface="Arial" panose="020B0604020202020204" pitchFamily="34" charset="0"/>
                </a:rPr>
                <a:t>3</a:t>
              </a:r>
              <a:r>
                <a:rPr lang="en-US"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COMPSIGNAL_V</a:t>
              </a:r>
              <a:endParaRPr lang="en-US" altLang="ko-KR" sz="900" dirty="0">
                <a:latin typeface="Arial" panose="020B0604020202020204" pitchFamily="34" charset="0"/>
                <a:cs typeface="Arial" panose="020B0604020202020204" pitchFamily="34" charset="0"/>
              </a:endParaRPr>
            </a:p>
            <a:p>
              <a:pPr eaLnBrk="1" hangingPunct="1"/>
              <a:r>
                <a:rPr lang="en-US" altLang="ko-KR" sz="900" dirty="0" smtClean="0">
                  <a:latin typeface="Arial" panose="020B0604020202020204" pitchFamily="34" charset="0"/>
                  <a:cs typeface="Arial" panose="020B0604020202020204" pitchFamily="34" charset="0"/>
                </a:rPr>
                <a:t>5</a:t>
              </a:r>
              <a:r>
                <a:rPr lang="en-US"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COMPSIGNAL_W</a:t>
              </a:r>
              <a:endParaRPr lang="en-US" altLang="ko-KR" sz="900" dirty="0">
                <a:latin typeface="Arial" panose="020B0604020202020204" pitchFamily="34" charset="0"/>
                <a:cs typeface="Arial" panose="020B0604020202020204" pitchFamily="34" charset="0"/>
              </a:endParaRPr>
            </a:p>
          </p:txBody>
        </p:sp>
        <p:sp>
          <p:nvSpPr>
            <p:cNvPr id="77" name="타원 52"/>
            <p:cNvSpPr>
              <a:spLocks noChangeArrowheads="1"/>
            </p:cNvSpPr>
            <p:nvPr/>
          </p:nvSpPr>
          <p:spPr bwMode="auto">
            <a:xfrm>
              <a:off x="3793259" y="153987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78" name="타원 53"/>
            <p:cNvSpPr>
              <a:spLocks noChangeArrowheads="1"/>
            </p:cNvSpPr>
            <p:nvPr/>
          </p:nvSpPr>
          <p:spPr bwMode="auto">
            <a:xfrm>
              <a:off x="4000500" y="2305050"/>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79" name="타원 55"/>
            <p:cNvSpPr>
              <a:spLocks noChangeArrowheads="1"/>
            </p:cNvSpPr>
            <p:nvPr/>
          </p:nvSpPr>
          <p:spPr bwMode="auto">
            <a:xfrm>
              <a:off x="5712027" y="2425500"/>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0" name="타원 56"/>
            <p:cNvSpPr>
              <a:spLocks noChangeArrowheads="1"/>
            </p:cNvSpPr>
            <p:nvPr/>
          </p:nvSpPr>
          <p:spPr bwMode="auto">
            <a:xfrm>
              <a:off x="5678487" y="342582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1" name="타원 57"/>
            <p:cNvSpPr>
              <a:spLocks noChangeArrowheads="1"/>
            </p:cNvSpPr>
            <p:nvPr/>
          </p:nvSpPr>
          <p:spPr bwMode="auto">
            <a:xfrm>
              <a:off x="5716789" y="4405054"/>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2" name="타원 58"/>
            <p:cNvSpPr>
              <a:spLocks noChangeArrowheads="1"/>
            </p:cNvSpPr>
            <p:nvPr/>
          </p:nvSpPr>
          <p:spPr bwMode="auto">
            <a:xfrm>
              <a:off x="2456961" y="4072515"/>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3" name="타원 59"/>
            <p:cNvSpPr>
              <a:spLocks noChangeArrowheads="1"/>
            </p:cNvSpPr>
            <p:nvPr/>
          </p:nvSpPr>
          <p:spPr bwMode="auto">
            <a:xfrm>
              <a:off x="5558413" y="5697334"/>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4" name="타원 60"/>
            <p:cNvSpPr>
              <a:spLocks noChangeArrowheads="1"/>
            </p:cNvSpPr>
            <p:nvPr/>
          </p:nvSpPr>
          <p:spPr bwMode="auto">
            <a:xfrm>
              <a:off x="4965700" y="4965700"/>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86" name="직사각형 85"/>
            <p:cNvSpPr/>
            <p:nvPr/>
          </p:nvSpPr>
          <p:spPr bwMode="auto">
            <a:xfrm>
              <a:off x="3624348" y="1505387"/>
              <a:ext cx="376151" cy="18474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7" name="직사각형 86"/>
            <p:cNvSpPr/>
            <p:nvPr/>
          </p:nvSpPr>
          <p:spPr bwMode="auto">
            <a:xfrm>
              <a:off x="5396201" y="1501478"/>
              <a:ext cx="376151" cy="18474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8" name="직사각형 87"/>
            <p:cNvSpPr/>
            <p:nvPr/>
          </p:nvSpPr>
          <p:spPr bwMode="auto">
            <a:xfrm>
              <a:off x="5466111" y="2354264"/>
              <a:ext cx="492037" cy="707211"/>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89" name="직사각형 88"/>
            <p:cNvSpPr/>
            <p:nvPr/>
          </p:nvSpPr>
          <p:spPr bwMode="auto">
            <a:xfrm>
              <a:off x="5558413" y="3054055"/>
              <a:ext cx="376150" cy="789283"/>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0" name="직사각형 89"/>
            <p:cNvSpPr/>
            <p:nvPr/>
          </p:nvSpPr>
          <p:spPr bwMode="auto">
            <a:xfrm>
              <a:off x="5500469" y="3901759"/>
              <a:ext cx="492037" cy="707211"/>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1" name="직사각형 90"/>
            <p:cNvSpPr/>
            <p:nvPr/>
          </p:nvSpPr>
          <p:spPr bwMode="auto">
            <a:xfrm>
              <a:off x="2282946" y="3863599"/>
              <a:ext cx="377127" cy="588310"/>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2" name="직사각형 91"/>
            <p:cNvSpPr/>
            <p:nvPr/>
          </p:nvSpPr>
          <p:spPr bwMode="auto">
            <a:xfrm>
              <a:off x="5396201" y="5570855"/>
              <a:ext cx="376151" cy="386894"/>
            </a:xfrm>
            <a:prstGeom prst="rect">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93" name="Rectangle 29"/>
            <p:cNvSpPr>
              <a:spLocks noChangeArrowheads="1"/>
            </p:cNvSpPr>
            <p:nvPr/>
          </p:nvSpPr>
          <p:spPr bwMode="auto">
            <a:xfrm>
              <a:off x="811992" y="1288483"/>
              <a:ext cx="1273175" cy="686367"/>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710_3</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C-FAN</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GND</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2</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INPUT</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 FG</a:t>
              </a:r>
              <a:endParaRPr lang="en-US" altLang="ko-KR" sz="900" dirty="0">
                <a:solidFill>
                  <a:schemeClr val="tx1"/>
                </a:solidFill>
                <a:latin typeface="Arial" panose="020B0604020202020204" pitchFamily="34" charset="0"/>
                <a:cs typeface="Arial" panose="020B0604020202020204" pitchFamily="34" charset="0"/>
              </a:endParaRPr>
            </a:p>
            <a:p>
              <a:pPr latinLnBrk="0"/>
              <a:endParaRPr lang="ko-KR" altLang="ko-KR" sz="900" dirty="0">
                <a:solidFill>
                  <a:schemeClr val="tx1"/>
                </a:solidFill>
                <a:latin typeface="Arial" panose="020B0604020202020204" pitchFamily="34" charset="0"/>
                <a:cs typeface="Arial" panose="020B0604020202020204" pitchFamily="34" charset="0"/>
              </a:endParaRPr>
            </a:p>
          </p:txBody>
        </p:sp>
        <p:cxnSp>
          <p:nvCxnSpPr>
            <p:cNvPr id="94" name="직선 연결선 40"/>
            <p:cNvCxnSpPr>
              <a:cxnSpLocks noChangeShapeType="1"/>
            </p:cNvCxnSpPr>
            <p:nvPr/>
          </p:nvCxnSpPr>
          <p:spPr bwMode="auto">
            <a:xfrm flipV="1">
              <a:off x="5585652" y="1590543"/>
              <a:ext cx="967548" cy="7812"/>
            </a:xfrm>
            <a:prstGeom prst="line">
              <a:avLst/>
            </a:prstGeom>
            <a:noFill/>
            <a:ln w="19050" algn="ctr">
              <a:solidFill>
                <a:srgbClr val="3366FF"/>
              </a:solidFill>
              <a:round/>
              <a:headEnd/>
              <a:tailEnd/>
            </a:ln>
            <a:extLst>
              <a:ext uri="{909E8E84-426E-40DD-AFC4-6F175D3DCCD1}">
                <a14:hiddenFill xmlns:a14="http://schemas.microsoft.com/office/drawing/2010/main">
                  <a:noFill/>
                </a14:hiddenFill>
              </a:ext>
            </a:extLst>
          </p:spPr>
        </p:cxnSp>
        <p:sp>
          <p:nvSpPr>
            <p:cNvPr id="95" name="타원 57"/>
            <p:cNvSpPr>
              <a:spLocks noChangeArrowheads="1"/>
            </p:cNvSpPr>
            <p:nvPr/>
          </p:nvSpPr>
          <p:spPr bwMode="auto">
            <a:xfrm>
              <a:off x="5530089" y="1539617"/>
              <a:ext cx="107950" cy="107950"/>
            </a:xfrm>
            <a:prstGeom prst="ellipse">
              <a:avLst/>
            </a:prstGeom>
            <a:solidFill>
              <a:srgbClr val="3366FF"/>
            </a:solidFill>
            <a:ln>
              <a:noFill/>
            </a:ln>
            <a:extLst>
              <a:ext uri="{91240B29-F687-4F45-9708-019B960494DF}">
                <a14:hiddenLine xmlns:a14="http://schemas.microsoft.com/office/drawing/2010/main" w="9525" algn="ctr">
                  <a:solidFill>
                    <a:srgbClr val="000000"/>
                  </a:solidFill>
                  <a:round/>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a:ea typeface="바탕" pitchFamily="18" charset="-127"/>
              </a:endParaRPr>
            </a:p>
          </p:txBody>
        </p:sp>
        <p:sp>
          <p:nvSpPr>
            <p:cNvPr id="96" name="Rectangle 29"/>
            <p:cNvSpPr>
              <a:spLocks noChangeArrowheads="1"/>
            </p:cNvSpPr>
            <p:nvPr/>
          </p:nvSpPr>
          <p:spPr bwMode="auto">
            <a:xfrm>
              <a:off x="6112653" y="1263291"/>
              <a:ext cx="1055402" cy="729828"/>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90_3</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DAMPER</a:t>
              </a:r>
              <a:endParaRPr lang="ko-KR" altLang="ko-KR" sz="900" dirty="0">
                <a:latin typeface="Arial" panose="020B0604020202020204" pitchFamily="34" charset="0"/>
                <a:cs typeface="Arial" panose="020B0604020202020204" pitchFamily="34" charset="0"/>
              </a:endParaRPr>
            </a:p>
            <a:p>
              <a:pPr latinLnBrk="0"/>
              <a:r>
                <a:rPr lang="en-US" altLang="ko-KR" sz="900" dirty="0">
                  <a:latin typeface="Arial" panose="020B0604020202020204" pitchFamily="34" charset="0"/>
                  <a:cs typeface="Arial" panose="020B0604020202020204" pitchFamily="34" charset="0"/>
                </a:rPr>
                <a:t>1</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AOUT1</a:t>
              </a:r>
              <a:endParaRPr lang="ko-KR" altLang="ko-KR" sz="900" dirty="0">
                <a:latin typeface="Arial" panose="020B0604020202020204" pitchFamily="34" charset="0"/>
                <a:cs typeface="Arial" panose="020B0604020202020204" pitchFamily="34" charset="0"/>
              </a:endParaRPr>
            </a:p>
            <a:p>
              <a:pPr latinLnBrk="0"/>
              <a:r>
                <a:rPr lang="en-US" altLang="ko-KR" sz="900" dirty="0" smtClean="0">
                  <a:latin typeface="Arial" panose="020B0604020202020204" pitchFamily="34" charset="0"/>
                  <a:cs typeface="Arial" panose="020B0604020202020204" pitchFamily="34" charset="0"/>
                </a:rPr>
                <a:t>2</a:t>
              </a:r>
              <a:r>
                <a:rPr lang="ko-KR" altLang="ko-KR" sz="900" dirty="0">
                  <a:latin typeface="Arial" panose="020B0604020202020204" pitchFamily="34" charset="0"/>
                  <a:cs typeface="Arial" panose="020B0604020202020204" pitchFamily="34" charset="0"/>
                </a:rPr>
                <a:t> : </a:t>
              </a:r>
              <a:r>
                <a:rPr lang="en-US" altLang="ko-KR" sz="900" dirty="0" smtClean="0">
                  <a:latin typeface="Arial" panose="020B0604020202020204" pitchFamily="34" charset="0"/>
                  <a:cs typeface="Arial" panose="020B0604020202020204" pitchFamily="34" charset="0"/>
                </a:rPr>
                <a:t>AOUT2</a:t>
              </a:r>
              <a:endParaRPr lang="en-US" altLang="ko-KR" sz="900" dirty="0">
                <a:solidFill>
                  <a:schemeClr val="tx1"/>
                </a:solidFill>
                <a:latin typeface="Arial" panose="020B0604020202020204" pitchFamily="34" charset="0"/>
                <a:cs typeface="Arial" panose="020B0604020202020204" pitchFamily="34" charset="0"/>
              </a:endParaRP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 BOUT2</a:t>
              </a:r>
            </a:p>
            <a:p>
              <a:pPr latinLnBrk="0"/>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4</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BOUT1</a:t>
              </a:r>
              <a:endParaRPr lang="ko-KR" altLang="ko-KR" sz="900" dirty="0">
                <a:solidFill>
                  <a:schemeClr val="tx1"/>
                </a:solidFill>
                <a:latin typeface="Arial" panose="020B0604020202020204" pitchFamily="34" charset="0"/>
                <a:cs typeface="Arial" panose="020B0604020202020204" pitchFamily="34" charset="0"/>
              </a:endParaRPr>
            </a:p>
          </p:txBody>
        </p:sp>
      </p:grpSp>
      <p:sp>
        <p:nvSpPr>
          <p:cNvPr id="99" name="Rectangle 14"/>
          <p:cNvSpPr>
            <a:spLocks noChangeArrowheads="1"/>
          </p:cNvSpPr>
          <p:nvPr/>
        </p:nvSpPr>
        <p:spPr bwMode="auto">
          <a:xfrm>
            <a:off x="6585317" y="2809873"/>
            <a:ext cx="1698688" cy="2335505"/>
          </a:xfrm>
          <a:prstGeom prst="rect">
            <a:avLst/>
          </a:prstGeom>
          <a:solidFill>
            <a:srgbClr val="CCFFCC"/>
          </a:solidFill>
          <a:ln w="9525">
            <a:solidFill>
              <a:srgbClr val="000000"/>
            </a:solidFill>
            <a:miter lim="800000"/>
            <a:headEnd/>
            <a:tailEnd/>
          </a:ln>
        </p:spPr>
        <p:txBody>
          <a:bodyPr lIns="38100" tIns="38100" rIns="0" bIns="0"/>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r>
              <a:rPr lang="ko-KR" altLang="ko-KR" sz="900" b="1" dirty="0" smtClean="0">
                <a:latin typeface="Arial" panose="020B0604020202020204" pitchFamily="34" charset="0"/>
                <a:cs typeface="Arial" panose="020B0604020202020204" pitchFamily="34" charset="0"/>
              </a:rPr>
              <a:t>CN</a:t>
            </a:r>
            <a:r>
              <a:rPr lang="en-US" altLang="ko-KR" sz="900" b="1" dirty="0" smtClean="0">
                <a:latin typeface="Arial" panose="020B0604020202020204" pitchFamily="34" charset="0"/>
                <a:cs typeface="Arial" panose="020B0604020202020204" pitchFamily="34" charset="0"/>
              </a:rPr>
              <a:t>30</a:t>
            </a:r>
            <a:r>
              <a:rPr lang="ko-KR" altLang="ko-KR" sz="900" b="1" dirty="0" smtClean="0">
                <a:latin typeface="Arial" panose="020B0604020202020204" pitchFamily="34" charset="0"/>
                <a:cs typeface="Arial" panose="020B0604020202020204" pitchFamily="34" charset="0"/>
              </a:rPr>
              <a:t> </a:t>
            </a:r>
            <a:r>
              <a:rPr lang="en-US" altLang="ko-KR" sz="900" b="1" dirty="0" smtClean="0">
                <a:latin typeface="Arial" panose="020B0604020202020204" pitchFamily="34" charset="0"/>
                <a:cs typeface="Arial" panose="020B0604020202020204" pitchFamily="34" charset="0"/>
              </a:rPr>
              <a:t>SENSOR/ SWTICH/ FAN</a:t>
            </a:r>
            <a:endParaRPr lang="ko-KR" altLang="ko-KR" sz="900" dirty="0">
              <a:latin typeface="Arial" panose="020B0604020202020204" pitchFamily="34" charset="0"/>
              <a:cs typeface="Arial" panose="020B0604020202020204" pitchFamily="34" charset="0"/>
            </a:endParaRPr>
          </a:p>
          <a:p>
            <a:pPr eaLnBrk="1" hangingPunct="1">
              <a:lnSpc>
                <a:spcPct val="110000"/>
              </a:lnSpc>
              <a:defRPr/>
            </a:pP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1</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 DOOR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S/W</a:t>
            </a:r>
          </a:p>
          <a:p>
            <a:pPr eaLnBrk="1" hangingPunct="1">
              <a:lnSpc>
                <a:spcPct val="110000"/>
              </a:lnSpc>
              <a:defRPr/>
            </a:pP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5</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EXT SENSOR</a:t>
            </a:r>
          </a:p>
          <a:p>
            <a:pPr eaLnBrk="1" hangingPunct="1">
              <a:lnSpc>
                <a:spcPct val="110000"/>
              </a:lnSpc>
              <a:defRPr/>
            </a:pPr>
            <a:r>
              <a:rPr lang="en-US" altLang="ko-KR" sz="900" dirty="0">
                <a:latin typeface="Arial" panose="020B0604020202020204" pitchFamily="34" charset="0"/>
                <a:cs typeface="Arial" panose="020B0604020202020204" pitchFamily="34" charset="0"/>
              </a:rPr>
              <a:t>6</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F DEF SENSOR</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9 :  KNOB(ROTARY S/W)</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10 : F DOOR S/W </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13</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F ROOM SENSOR</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19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F-FAN</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21 :  F-FAN F/G</a:t>
            </a:r>
          </a:p>
          <a:p>
            <a:pPr eaLnBrk="1" hangingPunct="1">
              <a:lnSpc>
                <a:spcPct val="110000"/>
              </a:lnSpc>
              <a:defRPr/>
            </a:pPr>
            <a:r>
              <a:rPr lang="en-US" altLang="ko-KR" sz="900" dirty="0" smtClean="0">
                <a:latin typeface="Arial" panose="020B0604020202020204" pitchFamily="34" charset="0"/>
                <a:ea typeface="맑은 고딕" panose="020B0503020000020004" pitchFamily="50" charset="-127"/>
                <a:cs typeface="Arial" panose="020B0604020202020204" pitchFamily="34" charset="0"/>
              </a:rPr>
              <a:t>14 : R ROOM SENSOR</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20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R ROOM LAMP</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27 :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DC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5V</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23,24,25,26 : STEP VALVE</a:t>
            </a:r>
          </a:p>
          <a:p>
            <a:pPr eaLnBrk="1" hangingPunct="1">
              <a:lnSpc>
                <a:spcPct val="110000"/>
              </a:lnSpc>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28 : DC 12V</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a:p>
            <a:pPr>
              <a:defRPr/>
            </a:pP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3,</a:t>
            </a:r>
            <a:r>
              <a:rPr lang="en-US" altLang="ko-KR" sz="900" dirty="0" smtClean="0">
                <a:latin typeface="Arial" panose="020B0604020202020204" pitchFamily="34" charset="0"/>
                <a:ea typeface="맑은 고딕" panose="020B0503020000020004" pitchFamily="50" charset="-127"/>
                <a:cs typeface="Arial" panose="020B0604020202020204" pitchFamily="34" charset="0"/>
              </a:rPr>
              <a:t>7,</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11,15,17,4,8,12,16,18</a:t>
            </a:r>
            <a:r>
              <a:rPr lang="ko-KR" altLang="en-US"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rPr>
              <a:t>: </a:t>
            </a:r>
            <a:r>
              <a:rPr lang="en-US" altLang="ko-KR" sz="900" dirty="0" smtClean="0">
                <a:solidFill>
                  <a:schemeClr val="tx1"/>
                </a:solidFill>
                <a:latin typeface="Arial" panose="020B0604020202020204" pitchFamily="34" charset="0"/>
                <a:ea typeface="맑은 고딕" panose="020B0503020000020004" pitchFamily="50" charset="-127"/>
                <a:cs typeface="Arial" panose="020B0604020202020204" pitchFamily="34" charset="0"/>
              </a:rPr>
              <a:t>GND</a:t>
            </a:r>
            <a:endParaRPr lang="en-US" altLang="ko-KR" sz="900" dirty="0">
              <a:solidFill>
                <a:schemeClr val="tx1"/>
              </a:solidFill>
              <a:latin typeface="Arial" panose="020B0604020202020204" pitchFamily="34" charset="0"/>
              <a:ea typeface="맑은 고딕" panose="020B0503020000020004" pitchFamily="50" charset="-127"/>
              <a:cs typeface="Arial" panose="020B0604020202020204" pitchFamily="34" charset="0"/>
            </a:endParaRPr>
          </a:p>
        </p:txBody>
      </p:sp>
    </p:spTree>
    <p:extLst>
      <p:ext uri="{BB962C8B-B14F-4D97-AF65-F5344CB8AC3E}">
        <p14:creationId xmlns:p14="http://schemas.microsoft.com/office/powerpoint/2010/main" val="3012542540"/>
      </p:ext>
    </p:extLst>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2"/>
          <p:cNvSpPr>
            <a:spLocks noChangeArrowheads="1"/>
          </p:cNvSpPr>
          <p:nvPr/>
        </p:nvSpPr>
        <p:spPr bwMode="auto">
          <a:xfrm>
            <a:off x="762000" y="938213"/>
            <a:ext cx="7204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6-3. </a:t>
            </a:r>
            <a:r>
              <a:rPr lang="en-US" altLang="ko-KR" sz="1800" dirty="0" smtClean="0">
                <a:solidFill>
                  <a:srgbClr val="006699"/>
                </a:solidFill>
                <a:latin typeface="Arial Black" pitchFamily="34" charset="0"/>
              </a:rPr>
              <a:t>Connector Layout &amp; Description (Wi-Fi Module)</a:t>
            </a:r>
            <a:endParaRPr lang="en-US" altLang="ko-KR" sz="1800" dirty="0">
              <a:solidFill>
                <a:srgbClr val="006699"/>
              </a:solidFill>
              <a:latin typeface="Arial Black" pitchFamily="34" charset="0"/>
            </a:endParaRPr>
          </a:p>
        </p:txBody>
      </p:sp>
      <p:sp>
        <p:nvSpPr>
          <p:cNvPr id="50" name="Text Box 3"/>
          <p:cNvSpPr txBox="1">
            <a:spLocks noChangeArrowheads="1"/>
          </p:cNvSpPr>
          <p:nvPr/>
        </p:nvSpPr>
        <p:spPr bwMode="auto">
          <a:xfrm>
            <a:off x="685800" y="141288"/>
            <a:ext cx="5830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6. PCB Diagram</a:t>
            </a:r>
          </a:p>
        </p:txBody>
      </p:sp>
      <p:sp>
        <p:nvSpPr>
          <p:cNvPr id="51" name="Rectangle 12"/>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2" name="Rectangle 15"/>
          <p:cNvSpPr>
            <a:spLocks noChangeArrowheads="1"/>
          </p:cNvSpPr>
          <p:nvPr/>
        </p:nvSpPr>
        <p:spPr bwMode="auto">
          <a:xfrm>
            <a:off x="0" y="0"/>
            <a:ext cx="9144000" cy="457200"/>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txBody>
          <a:bodyPr wrap="none" lIns="0" tIns="0" rIns="0" bIns="0" anchor="ctr">
            <a:spAutoFit/>
          </a:bodyPr>
          <a:lstStyle/>
          <a:p>
            <a:pPr algn="ctr">
              <a:defRPr/>
            </a:pPr>
            <a:endParaRPr lang="ko-KR" altLang="en-US">
              <a:ea typeface="바탕" pitchFamily="18" charset="-127"/>
            </a:endParaRPr>
          </a:p>
        </p:txBody>
      </p:sp>
      <p:sp>
        <p:nvSpPr>
          <p:cNvPr id="53" name="Rectangle 13"/>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54" name="Rectangle 16"/>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59" name="Rectangle 19"/>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0" name="Rectangle 22"/>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2" name="Rectangle 25"/>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68" name="Rectangle 28"/>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0" name="Rectangle 31"/>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3" name="Rectangle 34"/>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74" name="Rectangle 37"/>
          <p:cNvSpPr>
            <a:spLocks noChangeArrowheads="1"/>
          </p:cNvSpPr>
          <p:nvPr/>
        </p:nvSpPr>
        <p:spPr bwMode="auto">
          <a:xfrm>
            <a:off x="0" y="0"/>
            <a:ext cx="9144000" cy="457200"/>
          </a:xfrm>
          <a:prstGeom prst="rect">
            <a:avLst/>
          </a:prstGeom>
          <a:noFill/>
          <a:ln w="9525">
            <a:noFill/>
            <a:miter lim="800000"/>
            <a:headEnd/>
            <a:tailEnd/>
          </a:ln>
          <a:effectLst>
            <a:prstShdw prst="shdw18" dist="17961" dir="13500000">
              <a:schemeClr val="accent1">
                <a:gamma/>
                <a:shade val="60000"/>
                <a:invGamma/>
              </a:schemeClr>
            </a:prstShdw>
          </a:effectLst>
        </p:spPr>
        <p:txBody>
          <a:bodyPr wrap="none" anchor="ctr">
            <a:spAutoFit/>
          </a:bodyPr>
          <a:lstStyle/>
          <a:p>
            <a:pPr>
              <a:defRPr/>
            </a:pPr>
            <a:endParaRPr lang="ko-KR" altLang="en-US"/>
          </a:p>
        </p:txBody>
      </p:sp>
      <p:sp>
        <p:nvSpPr>
          <p:cNvPr id="85" name="슬라이드 번호 개체 틀 16"/>
          <p:cNvSpPr>
            <a:spLocks noGrp="1"/>
          </p:cNvSpPr>
          <p:nvPr>
            <p:ph type="sldNum" sz="quarter" idx="12"/>
          </p:nvPr>
        </p:nvSpPr>
        <p:spPr>
          <a:xfrm>
            <a:off x="6553200" y="6472238"/>
            <a:ext cx="2133600" cy="265112"/>
          </a:xfrm>
        </p:spPr>
        <p:txBody>
          <a:bodyPr anchor="b"/>
          <a:lstStyle/>
          <a:p>
            <a:pPr>
              <a:defRPr/>
            </a:pPr>
            <a:fld id="{C3645BEE-1A3D-4ABB-8D07-E98DC57F599B}" type="slidenum">
              <a:rPr lang="en-US" altLang="ko-KR" smtClean="0"/>
              <a:pPr>
                <a:defRPr/>
              </a:pPr>
              <a:t>211</a:t>
            </a:fld>
            <a:endParaRPr lang="en-US" altLang="ko-KR" dirty="0"/>
          </a:p>
        </p:txBody>
      </p:sp>
      <p:graphicFrame>
        <p:nvGraphicFramePr>
          <p:cNvPr id="18" name="표 17"/>
          <p:cNvGraphicFramePr>
            <a:graphicFrameLocks noGrp="1"/>
          </p:cNvGraphicFramePr>
          <p:nvPr>
            <p:extLst/>
          </p:nvPr>
        </p:nvGraphicFramePr>
        <p:xfrm>
          <a:off x="4509345" y="1981204"/>
          <a:ext cx="829518" cy="1219200"/>
        </p:xfrm>
        <a:graphic>
          <a:graphicData uri="http://schemas.openxmlformats.org/drawingml/2006/table">
            <a:tbl>
              <a:tblPr firstRow="1" bandRow="1">
                <a:tableStyleId>{5C22544A-7EE6-4342-B048-85BDC9FD1C3A}</a:tableStyleId>
              </a:tblPr>
              <a:tblGrid>
                <a:gridCol w="324375">
                  <a:extLst>
                    <a:ext uri="{9D8B030D-6E8A-4147-A177-3AD203B41FA5}">
                      <a16:colId xmlns:a16="http://schemas.microsoft.com/office/drawing/2014/main" val="20000"/>
                    </a:ext>
                  </a:extLst>
                </a:gridCol>
                <a:gridCol w="505143">
                  <a:extLst>
                    <a:ext uri="{9D8B030D-6E8A-4147-A177-3AD203B41FA5}">
                      <a16:colId xmlns:a16="http://schemas.microsoft.com/office/drawing/2014/main" val="20001"/>
                    </a:ext>
                  </a:extLst>
                </a:gridCol>
              </a:tblGrid>
              <a:tr h="0">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1</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VCC</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83812">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2</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RX</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3812">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3</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TX</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83812">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4</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RST</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83812">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5</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latinLnBrk="1"/>
                      <a:r>
                        <a:rPr lang="en-US" altLang="ko-KR" sz="1000" b="1" dirty="0" smtClean="0">
                          <a:solidFill>
                            <a:schemeClr val="tx1"/>
                          </a:solidFill>
                          <a:latin typeface="맑은 고딕" panose="020B0503020000020004" pitchFamily="50" charset="-127"/>
                          <a:ea typeface="맑은 고딕" panose="020B0503020000020004" pitchFamily="50" charset="-127"/>
                        </a:rPr>
                        <a:t>GND</a:t>
                      </a:r>
                      <a:endParaRPr lang="ko-KR" altLang="en-US" sz="1000" b="1" dirty="0">
                        <a:solidFill>
                          <a:schemeClr val="tx1"/>
                        </a:solidFill>
                        <a:latin typeface="맑은 고딕" panose="020B0503020000020004" pitchFamily="50" charset="-127"/>
                        <a:ea typeface="맑은 고딕" panose="020B0503020000020004" pitchFamily="50" charset="-127"/>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pic>
        <p:nvPicPr>
          <p:cNvPr id="31" name="그림 30"/>
          <p:cNvPicPr>
            <a:picLocks noChangeAspect="1"/>
          </p:cNvPicPr>
          <p:nvPr/>
        </p:nvPicPr>
        <p:blipFill>
          <a:blip r:embed="rId2"/>
          <a:stretch>
            <a:fillRect/>
          </a:stretch>
        </p:blipFill>
        <p:spPr>
          <a:xfrm>
            <a:off x="1306869" y="1855051"/>
            <a:ext cx="2795977" cy="1541996"/>
          </a:xfrm>
          <a:prstGeom prst="rect">
            <a:avLst/>
          </a:prstGeom>
        </p:spPr>
      </p:pic>
      <p:sp>
        <p:nvSpPr>
          <p:cNvPr id="32" name="TextBox 31"/>
          <p:cNvSpPr txBox="1"/>
          <p:nvPr/>
        </p:nvSpPr>
        <p:spPr>
          <a:xfrm>
            <a:off x="685800" y="2445486"/>
            <a:ext cx="742950" cy="246221"/>
          </a:xfrm>
          <a:prstGeom prst="rect">
            <a:avLst/>
          </a:prstGeom>
          <a:noFill/>
        </p:spPr>
        <p:txBody>
          <a:bodyPr wrap="square" rtlCol="0">
            <a:spAutoFit/>
          </a:bodyPr>
          <a:lstStyle/>
          <a:p>
            <a:r>
              <a:rPr lang="en-US" altLang="ko-KR" dirty="0" smtClean="0"/>
              <a:t>ANT1</a:t>
            </a:r>
            <a:endParaRPr lang="ko-KR" altLang="en-US" dirty="0"/>
          </a:p>
        </p:txBody>
      </p:sp>
      <p:sp>
        <p:nvSpPr>
          <p:cNvPr id="33" name="TextBox 32"/>
          <p:cNvSpPr txBox="1"/>
          <p:nvPr/>
        </p:nvSpPr>
        <p:spPr>
          <a:xfrm>
            <a:off x="3151909" y="1593736"/>
            <a:ext cx="964239" cy="246221"/>
          </a:xfrm>
          <a:prstGeom prst="rect">
            <a:avLst/>
          </a:prstGeom>
          <a:noFill/>
        </p:spPr>
        <p:txBody>
          <a:bodyPr wrap="square" rtlCol="0">
            <a:spAutoFit/>
          </a:bodyPr>
          <a:lstStyle/>
          <a:p>
            <a:r>
              <a:rPr lang="en-US" altLang="ko-KR" dirty="0" smtClean="0"/>
              <a:t>Shield CAN</a:t>
            </a:r>
            <a:endParaRPr lang="ko-KR" altLang="en-US" dirty="0"/>
          </a:p>
        </p:txBody>
      </p:sp>
      <p:sp>
        <p:nvSpPr>
          <p:cNvPr id="34" name="TextBox 33"/>
          <p:cNvSpPr txBox="1"/>
          <p:nvPr/>
        </p:nvSpPr>
        <p:spPr>
          <a:xfrm>
            <a:off x="3275249" y="3479095"/>
            <a:ext cx="964239" cy="246221"/>
          </a:xfrm>
          <a:prstGeom prst="rect">
            <a:avLst/>
          </a:prstGeom>
          <a:noFill/>
        </p:spPr>
        <p:txBody>
          <a:bodyPr wrap="square" rtlCol="0">
            <a:spAutoFit/>
          </a:bodyPr>
          <a:lstStyle/>
          <a:p>
            <a:r>
              <a:rPr lang="en-US" altLang="ko-KR" dirty="0" smtClean="0"/>
              <a:t>CONNECTOR</a:t>
            </a:r>
            <a:endParaRPr lang="ko-KR" altLang="en-US" dirty="0"/>
          </a:p>
        </p:txBody>
      </p:sp>
      <p:sp>
        <p:nvSpPr>
          <p:cNvPr id="35" name="TextBox 34"/>
          <p:cNvSpPr txBox="1"/>
          <p:nvPr/>
        </p:nvSpPr>
        <p:spPr>
          <a:xfrm>
            <a:off x="3311043" y="3319446"/>
            <a:ext cx="247650" cy="246221"/>
          </a:xfrm>
          <a:prstGeom prst="rect">
            <a:avLst/>
          </a:prstGeom>
          <a:noFill/>
        </p:spPr>
        <p:txBody>
          <a:bodyPr wrap="square" rtlCol="0">
            <a:spAutoFit/>
          </a:bodyPr>
          <a:lstStyle/>
          <a:p>
            <a:r>
              <a:rPr lang="en-US" altLang="ko-KR" dirty="0" smtClean="0">
                <a:solidFill>
                  <a:srgbClr val="FF0000"/>
                </a:solidFill>
              </a:rPr>
              <a:t>1</a:t>
            </a:r>
            <a:endParaRPr lang="ko-KR" altLang="en-US" dirty="0">
              <a:solidFill>
                <a:srgbClr val="FF0000"/>
              </a:solidFill>
            </a:endParaRPr>
          </a:p>
        </p:txBody>
      </p:sp>
      <p:sp>
        <p:nvSpPr>
          <p:cNvPr id="36" name="TextBox 35"/>
          <p:cNvSpPr txBox="1"/>
          <p:nvPr/>
        </p:nvSpPr>
        <p:spPr>
          <a:xfrm>
            <a:off x="3829676" y="3319446"/>
            <a:ext cx="247650" cy="246221"/>
          </a:xfrm>
          <a:prstGeom prst="rect">
            <a:avLst/>
          </a:prstGeom>
          <a:noFill/>
        </p:spPr>
        <p:txBody>
          <a:bodyPr wrap="square" rtlCol="0">
            <a:spAutoFit/>
          </a:bodyPr>
          <a:lstStyle/>
          <a:p>
            <a:r>
              <a:rPr lang="en-US" altLang="ko-KR" dirty="0" smtClean="0">
                <a:solidFill>
                  <a:srgbClr val="FF0000"/>
                </a:solidFill>
              </a:rPr>
              <a:t>5</a:t>
            </a:r>
            <a:endParaRPr lang="ko-KR" altLang="en-US" dirty="0">
              <a:solidFill>
                <a:srgbClr val="FF0000"/>
              </a:solidFill>
            </a:endParaRPr>
          </a:p>
        </p:txBody>
      </p:sp>
      <p:cxnSp>
        <p:nvCxnSpPr>
          <p:cNvPr id="37" name="직선 화살표 연결선 36"/>
          <p:cNvCxnSpPr>
            <a:stCxn id="36" idx="1"/>
            <a:endCxn id="36" idx="1"/>
          </p:cNvCxnSpPr>
          <p:nvPr/>
        </p:nvCxnSpPr>
        <p:spPr bwMode="auto">
          <a:xfrm>
            <a:off x="3829676" y="3442557"/>
            <a:ext cx="0" cy="0"/>
          </a:xfrm>
          <a:prstGeom prst="straightConnector1">
            <a:avLst/>
          </a:prstGeom>
          <a:noFill/>
          <a:ln w="9525" cap="flat" cmpd="sng" algn="ctr">
            <a:noFill/>
            <a:prstDash val="solid"/>
            <a:round/>
            <a:headEnd type="none" w="med" len="med"/>
            <a:tailEnd type="triangle"/>
          </a:ln>
          <a:effectLst/>
        </p:spPr>
      </p:cxnSp>
      <p:cxnSp>
        <p:nvCxnSpPr>
          <p:cNvPr id="38" name="직선 화살표 연결선 37"/>
          <p:cNvCxnSpPr/>
          <p:nvPr/>
        </p:nvCxnSpPr>
        <p:spPr bwMode="auto">
          <a:xfrm>
            <a:off x="3483601" y="3448906"/>
            <a:ext cx="396006" cy="0"/>
          </a:xfrm>
          <a:prstGeom prst="straightConnector1">
            <a:avLst/>
          </a:prstGeom>
          <a:noFill/>
          <a:ln w="9525" cap="flat" cmpd="sng" algn="ctr">
            <a:solidFill>
              <a:srgbClr val="FF0000"/>
            </a:solidFill>
            <a:prstDash val="solid"/>
            <a:round/>
            <a:headEnd type="none" w="med" len="med"/>
            <a:tailEnd type="triangle"/>
          </a:ln>
          <a:effectLst/>
        </p:spPr>
      </p:cxnSp>
    </p:spTree>
    <p:extLst>
      <p:ext uri="{BB962C8B-B14F-4D97-AF65-F5344CB8AC3E}">
        <p14:creationId xmlns:p14="http://schemas.microsoft.com/office/powerpoint/2010/main" val="992011472"/>
      </p:ext>
    </p:extLst>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ext Box 3"/>
          <p:cNvSpPr txBox="1">
            <a:spLocks noChangeArrowheads="1"/>
          </p:cNvSpPr>
          <p:nvPr/>
        </p:nvSpPr>
        <p:spPr bwMode="auto">
          <a:xfrm>
            <a:off x="685800" y="141288"/>
            <a:ext cx="5830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7. Wiring Diagram</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2CCADE60-F4AF-48D4-B51B-022349CEDD03}" type="slidenum">
              <a:rPr lang="en-US" altLang="ko-KR" smtClean="0"/>
              <a:pPr>
                <a:defRPr/>
              </a:pPr>
              <a:t>212</a:t>
            </a:fld>
            <a:endParaRPr lang="en-US" altLang="ko-KR" dirty="0"/>
          </a:p>
        </p:txBody>
      </p:sp>
      <p:sp>
        <p:nvSpPr>
          <p:cNvPr id="167941" name="Rectangle 2"/>
          <p:cNvSpPr>
            <a:spLocks noChangeArrowheads="1"/>
          </p:cNvSpPr>
          <p:nvPr/>
        </p:nvSpPr>
        <p:spPr bwMode="auto">
          <a:xfrm>
            <a:off x="762000" y="938213"/>
            <a:ext cx="80438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7-1.   Wiring </a:t>
            </a:r>
            <a:r>
              <a:rPr lang="en-US" altLang="ko-KR" sz="1800" dirty="0" smtClean="0">
                <a:solidFill>
                  <a:srgbClr val="006699"/>
                </a:solidFill>
                <a:latin typeface="Arial Black" pitchFamily="34" charset="0"/>
              </a:rPr>
              <a:t>Diagram (Twin / Bespoke Mono C,D)</a:t>
            </a:r>
            <a:endParaRPr lang="en-US" altLang="ko-KR" sz="1800" dirty="0">
              <a:solidFill>
                <a:srgbClr val="006699"/>
              </a:solidFill>
              <a:latin typeface="Arial Black" pitchFamily="34" charset="0"/>
            </a:endParaRPr>
          </a:p>
        </p:txBody>
      </p:sp>
      <p:pic>
        <p:nvPicPr>
          <p:cNvPr id="4" name="그림 3"/>
          <p:cNvPicPr>
            <a:picLocks noChangeAspect="1"/>
          </p:cNvPicPr>
          <p:nvPr/>
        </p:nvPicPr>
        <p:blipFill>
          <a:blip r:embed="rId2"/>
          <a:stretch>
            <a:fillRect/>
          </a:stretch>
        </p:blipFill>
        <p:spPr>
          <a:xfrm>
            <a:off x="287532" y="1642508"/>
            <a:ext cx="8601459" cy="4243615"/>
          </a:xfrm>
          <a:prstGeom prst="rect">
            <a:avLst/>
          </a:prstGeom>
        </p:spPr>
      </p:pic>
    </p:spTree>
    <p:extLst>
      <p:ext uri="{BB962C8B-B14F-4D97-AF65-F5344CB8AC3E}">
        <p14:creationId xmlns:p14="http://schemas.microsoft.com/office/powerpoint/2010/main" val="2749141909"/>
      </p:ext>
    </p:extLst>
  </p:cSld>
  <p:clrMapOvr>
    <a:masterClrMapping/>
  </p:clrMapOvr>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ext Box 3"/>
          <p:cNvSpPr txBox="1">
            <a:spLocks noChangeArrowheads="1"/>
          </p:cNvSpPr>
          <p:nvPr/>
        </p:nvSpPr>
        <p:spPr bwMode="auto">
          <a:xfrm>
            <a:off x="685800" y="141288"/>
            <a:ext cx="5830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dirty="0">
                <a:solidFill>
                  <a:srgbClr val="B2B2B2"/>
                </a:solidFill>
                <a:latin typeface="Arial Black" pitchFamily="34" charset="0"/>
              </a:rPr>
              <a:t>7. Wiring Diagram</a:t>
            </a: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2CCADE60-F4AF-48D4-B51B-022349CEDD03}" type="slidenum">
              <a:rPr lang="en-US" altLang="ko-KR" smtClean="0"/>
              <a:pPr>
                <a:defRPr/>
              </a:pPr>
              <a:t>213</a:t>
            </a:fld>
            <a:endParaRPr lang="en-US" altLang="ko-KR" dirty="0"/>
          </a:p>
        </p:txBody>
      </p:sp>
      <p:sp>
        <p:nvSpPr>
          <p:cNvPr id="167941" name="Rectangle 2"/>
          <p:cNvSpPr>
            <a:spLocks noChangeArrowheads="1"/>
          </p:cNvSpPr>
          <p:nvPr/>
        </p:nvSpPr>
        <p:spPr bwMode="auto">
          <a:xfrm>
            <a:off x="762000" y="938213"/>
            <a:ext cx="80438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smtClean="0">
                <a:solidFill>
                  <a:srgbClr val="006699"/>
                </a:solidFill>
                <a:latin typeface="Arial Black" pitchFamily="34" charset="0"/>
              </a:rPr>
              <a:t>7-2. </a:t>
            </a:r>
            <a:r>
              <a:rPr lang="en-US" altLang="ko-KR" sz="1800" dirty="0">
                <a:solidFill>
                  <a:srgbClr val="006699"/>
                </a:solidFill>
                <a:latin typeface="Arial Black" pitchFamily="34" charset="0"/>
              </a:rPr>
              <a:t>  Wiring </a:t>
            </a:r>
            <a:r>
              <a:rPr lang="en-US" altLang="ko-KR" sz="1800" dirty="0" smtClean="0">
                <a:solidFill>
                  <a:srgbClr val="006699"/>
                </a:solidFill>
                <a:latin typeface="Arial Black" pitchFamily="34" charset="0"/>
              </a:rPr>
              <a:t>Diagram</a:t>
            </a:r>
            <a:r>
              <a:rPr lang="en-US" altLang="ko-KR" sz="1800" dirty="0">
                <a:solidFill>
                  <a:srgbClr val="006699"/>
                </a:solidFill>
                <a:latin typeface="Arial Black" pitchFamily="34" charset="0"/>
              </a:rPr>
              <a:t> </a:t>
            </a:r>
            <a:r>
              <a:rPr lang="en-US" altLang="ko-KR" sz="1800" dirty="0" smtClean="0">
                <a:solidFill>
                  <a:srgbClr val="006699"/>
                </a:solidFill>
                <a:latin typeface="Arial Black" pitchFamily="34" charset="0"/>
              </a:rPr>
              <a:t>(Bespoke Mono E,F/ Mono C,D,E,F)</a:t>
            </a:r>
            <a:endParaRPr lang="en-US" altLang="ko-KR" sz="1800" dirty="0">
              <a:solidFill>
                <a:srgbClr val="006699"/>
              </a:solidFill>
              <a:latin typeface="Arial Black" pitchFamily="34" charset="0"/>
            </a:endParaRPr>
          </a:p>
        </p:txBody>
      </p:sp>
      <p:pic>
        <p:nvPicPr>
          <p:cNvPr id="2" name="그림 1"/>
          <p:cNvPicPr>
            <a:picLocks noChangeAspect="1"/>
          </p:cNvPicPr>
          <p:nvPr/>
        </p:nvPicPr>
        <p:blipFill>
          <a:blip r:embed="rId2"/>
          <a:stretch>
            <a:fillRect/>
          </a:stretch>
        </p:blipFill>
        <p:spPr>
          <a:xfrm>
            <a:off x="520931" y="1365735"/>
            <a:ext cx="8153950" cy="4777371"/>
          </a:xfrm>
          <a:prstGeom prst="rect">
            <a:avLst/>
          </a:prstGeom>
        </p:spPr>
      </p:pic>
    </p:spTree>
    <p:extLst>
      <p:ext uri="{BB962C8B-B14F-4D97-AF65-F5344CB8AC3E}">
        <p14:creationId xmlns:p14="http://schemas.microsoft.com/office/powerpoint/2010/main" val="630013233"/>
      </p:ext>
    </p:extLst>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 name="Text Box 5"/>
          <p:cNvSpPr txBox="1">
            <a:spLocks noChangeArrowheads="1"/>
          </p:cNvSpPr>
          <p:nvPr/>
        </p:nvSpPr>
        <p:spPr bwMode="auto">
          <a:xfrm>
            <a:off x="685800" y="141288"/>
            <a:ext cx="5410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8. Block Diagram </a:t>
            </a:r>
          </a:p>
        </p:txBody>
      </p:sp>
      <p:sp>
        <p:nvSpPr>
          <p:cNvPr id="239" name="Rectangle 2"/>
          <p:cNvSpPr>
            <a:spLocks noChangeArrowheads="1"/>
          </p:cNvSpPr>
          <p:nvPr/>
        </p:nvSpPr>
        <p:spPr bwMode="auto">
          <a:xfrm>
            <a:off x="762000" y="938213"/>
            <a:ext cx="61150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8-1. PBA </a:t>
            </a:r>
            <a:r>
              <a:rPr lang="en-US" altLang="ko-KR" sz="1800" dirty="0" smtClean="0">
                <a:solidFill>
                  <a:srgbClr val="006699"/>
                </a:solidFill>
                <a:latin typeface="Arial Black" pitchFamily="34" charset="0"/>
              </a:rPr>
              <a:t>Main </a:t>
            </a:r>
            <a:r>
              <a:rPr lang="en-US" altLang="ko-KR" sz="1800" dirty="0">
                <a:solidFill>
                  <a:srgbClr val="006699"/>
                </a:solidFill>
                <a:latin typeface="Arial Black" pitchFamily="34" charset="0"/>
              </a:rPr>
              <a:t>(Twin / Bespoke Mono C,D</a:t>
            </a:r>
            <a:r>
              <a:rPr lang="en-US" altLang="ko-KR" sz="1800" dirty="0" smtClean="0">
                <a:solidFill>
                  <a:srgbClr val="006699"/>
                </a:solidFill>
                <a:latin typeface="Arial Black" pitchFamily="34" charset="0"/>
              </a:rPr>
              <a:t>)</a:t>
            </a:r>
            <a:endParaRPr lang="en-US" altLang="ko-KR" sz="1800" dirty="0">
              <a:solidFill>
                <a:srgbClr val="FF0000"/>
              </a:solidFill>
              <a:latin typeface="Arial Black" pitchFamily="34" charset="0"/>
            </a:endParaRPr>
          </a:p>
        </p:txBody>
      </p:sp>
      <p:sp>
        <p:nvSpPr>
          <p:cNvPr id="240"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241" name="슬라이드 번호 개체 틀 16"/>
          <p:cNvSpPr>
            <a:spLocks noGrp="1"/>
          </p:cNvSpPr>
          <p:nvPr>
            <p:ph type="sldNum" sz="quarter" idx="12"/>
          </p:nvPr>
        </p:nvSpPr>
        <p:spPr>
          <a:xfrm>
            <a:off x="6553200" y="6472238"/>
            <a:ext cx="2133600" cy="265112"/>
          </a:xfrm>
        </p:spPr>
        <p:txBody>
          <a:bodyPr anchor="b"/>
          <a:lstStyle/>
          <a:p>
            <a:pPr>
              <a:defRPr/>
            </a:pPr>
            <a:fld id="{A29D6E59-1DCE-4D66-A4F1-F10439D04B4A}" type="slidenum">
              <a:rPr lang="en-US" altLang="ko-KR" smtClean="0"/>
              <a:pPr>
                <a:defRPr/>
              </a:pPr>
              <a:t>214</a:t>
            </a:fld>
            <a:endParaRPr lang="en-US" altLang="ko-KR" dirty="0"/>
          </a:p>
        </p:txBody>
      </p:sp>
      <p:pic>
        <p:nvPicPr>
          <p:cNvPr id="4" name="그림 3"/>
          <p:cNvPicPr>
            <a:picLocks noChangeAspect="1"/>
          </p:cNvPicPr>
          <p:nvPr/>
        </p:nvPicPr>
        <p:blipFill>
          <a:blip r:embed="rId2"/>
          <a:stretch>
            <a:fillRect/>
          </a:stretch>
        </p:blipFill>
        <p:spPr>
          <a:xfrm>
            <a:off x="1463059" y="1280349"/>
            <a:ext cx="7064068" cy="4789083"/>
          </a:xfrm>
          <a:prstGeom prst="rect">
            <a:avLst/>
          </a:prstGeom>
        </p:spPr>
      </p:pic>
      <p:pic>
        <p:nvPicPr>
          <p:cNvPr id="5" name="그림 4"/>
          <p:cNvPicPr>
            <a:picLocks noChangeAspect="1"/>
          </p:cNvPicPr>
          <p:nvPr/>
        </p:nvPicPr>
        <p:blipFill>
          <a:blip r:embed="rId3"/>
          <a:stretch>
            <a:fillRect/>
          </a:stretch>
        </p:blipFill>
        <p:spPr>
          <a:xfrm>
            <a:off x="8253413" y="5698331"/>
            <a:ext cx="689188" cy="371101"/>
          </a:xfrm>
          <a:prstGeom prst="rect">
            <a:avLst/>
          </a:prstGeom>
        </p:spPr>
      </p:pic>
      <p:pic>
        <p:nvPicPr>
          <p:cNvPr id="122" name="그림 121"/>
          <p:cNvPicPr>
            <a:picLocks noChangeAspect="1"/>
          </p:cNvPicPr>
          <p:nvPr/>
        </p:nvPicPr>
        <p:blipFill>
          <a:blip r:embed="rId3"/>
          <a:stretch>
            <a:fillRect/>
          </a:stretch>
        </p:blipFill>
        <p:spPr>
          <a:xfrm>
            <a:off x="1118465" y="5934449"/>
            <a:ext cx="4010488" cy="165938"/>
          </a:xfrm>
          <a:prstGeom prst="rect">
            <a:avLst/>
          </a:prstGeom>
        </p:spPr>
      </p:pic>
      <p:pic>
        <p:nvPicPr>
          <p:cNvPr id="123" name="그림 122"/>
          <p:cNvPicPr>
            <a:picLocks noChangeAspect="1"/>
          </p:cNvPicPr>
          <p:nvPr/>
        </p:nvPicPr>
        <p:blipFill>
          <a:blip r:embed="rId3"/>
          <a:stretch>
            <a:fillRect/>
          </a:stretch>
        </p:blipFill>
        <p:spPr>
          <a:xfrm>
            <a:off x="6248169" y="5934448"/>
            <a:ext cx="3262349" cy="134983"/>
          </a:xfrm>
          <a:prstGeom prst="rect">
            <a:avLst/>
          </a:prstGeom>
        </p:spPr>
      </p:pic>
    </p:spTree>
    <p:extLst>
      <p:ext uri="{BB962C8B-B14F-4D97-AF65-F5344CB8AC3E}">
        <p14:creationId xmlns:p14="http://schemas.microsoft.com/office/powerpoint/2010/main" val="3764059897"/>
      </p:ext>
    </p:extLst>
  </p:cSld>
  <p:clrMapOvr>
    <a:masterClrMapping/>
  </p:clrMapOvr>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 name="그룹 10"/>
          <p:cNvGrpSpPr>
            <a:grpSpLocks/>
          </p:cNvGrpSpPr>
          <p:nvPr/>
        </p:nvGrpSpPr>
        <p:grpSpPr bwMode="auto">
          <a:xfrm>
            <a:off x="879475" y="1020763"/>
            <a:ext cx="7314451" cy="5118099"/>
            <a:chOff x="539550" y="865329"/>
            <a:chExt cx="8302127" cy="5809807"/>
          </a:xfrm>
        </p:grpSpPr>
        <p:sp>
          <p:nvSpPr>
            <p:cNvPr id="129" name="AutoShape 92"/>
            <p:cNvSpPr>
              <a:spLocks noChangeArrowheads="1"/>
            </p:cNvSpPr>
            <p:nvPr/>
          </p:nvSpPr>
          <p:spPr bwMode="auto">
            <a:xfrm>
              <a:off x="2435909" y="1651271"/>
              <a:ext cx="6299941" cy="3360739"/>
            </a:xfrm>
            <a:prstGeom prst="roundRect">
              <a:avLst>
                <a:gd name="adj" fmla="val 4796"/>
              </a:avLst>
            </a:prstGeom>
            <a:solidFill>
              <a:srgbClr val="99FF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sz="800" b="1"/>
            </a:p>
          </p:txBody>
        </p:sp>
        <p:sp>
          <p:nvSpPr>
            <p:cNvPr id="130" name="AutoShape 93"/>
            <p:cNvSpPr>
              <a:spLocks noChangeArrowheads="1"/>
            </p:cNvSpPr>
            <p:nvPr/>
          </p:nvSpPr>
          <p:spPr bwMode="auto">
            <a:xfrm>
              <a:off x="800163" y="2539776"/>
              <a:ext cx="1462457" cy="614927"/>
            </a:xfrm>
            <a:prstGeom prst="roundRect">
              <a:avLst>
                <a:gd name="adj" fmla="val 6917"/>
              </a:avLst>
            </a:prstGeom>
            <a:solidFill>
              <a:srgbClr val="FFFF99"/>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31" name="AutoShape 96"/>
            <p:cNvSpPr>
              <a:spLocks noChangeArrowheads="1"/>
            </p:cNvSpPr>
            <p:nvPr/>
          </p:nvSpPr>
          <p:spPr bwMode="auto">
            <a:xfrm>
              <a:off x="5096767" y="2987240"/>
              <a:ext cx="1066800" cy="1178632"/>
            </a:xfrm>
            <a:prstGeom prst="roundRect">
              <a:avLst>
                <a:gd name="adj" fmla="val 8778"/>
              </a:avLst>
            </a:prstGeom>
            <a:solidFill>
              <a:srgbClr val="000000"/>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bg1"/>
                  </a:solidFill>
                  <a:latin typeface="Arial" charset="0"/>
                  <a:ea typeface="HY견고딕" pitchFamily="18" charset="-127"/>
                </a:rPr>
                <a:t>MICOM</a:t>
              </a:r>
            </a:p>
          </p:txBody>
        </p:sp>
        <p:sp>
          <p:nvSpPr>
            <p:cNvPr id="132" name="AutoShape 97"/>
            <p:cNvSpPr>
              <a:spLocks noChangeArrowheads="1"/>
            </p:cNvSpPr>
            <p:nvPr/>
          </p:nvSpPr>
          <p:spPr bwMode="auto">
            <a:xfrm>
              <a:off x="6585842" y="3312865"/>
              <a:ext cx="1090613" cy="233362"/>
            </a:xfrm>
            <a:prstGeom prst="roundRect">
              <a:avLst>
                <a:gd name="adj" fmla="val 16667"/>
              </a:avLst>
            </a:prstGeom>
            <a:solidFill>
              <a:srgbClr val="CCECFF"/>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60000"/>
                </a:lnSpc>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RESET Circuit</a:t>
              </a:r>
            </a:p>
          </p:txBody>
        </p:sp>
        <p:sp>
          <p:nvSpPr>
            <p:cNvPr id="133" name="AutoShape 98"/>
            <p:cNvSpPr>
              <a:spLocks noChangeArrowheads="1"/>
            </p:cNvSpPr>
            <p:nvPr/>
          </p:nvSpPr>
          <p:spPr bwMode="auto">
            <a:xfrm>
              <a:off x="4556899" y="2311176"/>
              <a:ext cx="762000" cy="2286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Oscillator</a:t>
              </a:r>
            </a:p>
          </p:txBody>
        </p:sp>
        <p:sp>
          <p:nvSpPr>
            <p:cNvPr id="134" name="AutoShape 99"/>
            <p:cNvSpPr>
              <a:spLocks noChangeArrowheads="1"/>
            </p:cNvSpPr>
            <p:nvPr/>
          </p:nvSpPr>
          <p:spPr bwMode="auto">
            <a:xfrm>
              <a:off x="2915816" y="2448904"/>
              <a:ext cx="1103313" cy="538336"/>
            </a:xfrm>
            <a:prstGeom prst="roundRect">
              <a:avLst>
                <a:gd name="adj" fmla="val 11250"/>
              </a:avLst>
            </a:prstGeom>
            <a:solidFill>
              <a:srgbClr val="CC9900"/>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Load Control</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Circuit</a:t>
              </a:r>
            </a:p>
          </p:txBody>
        </p:sp>
        <p:sp>
          <p:nvSpPr>
            <p:cNvPr id="135" name="AutoShape 100"/>
            <p:cNvSpPr>
              <a:spLocks noChangeArrowheads="1"/>
            </p:cNvSpPr>
            <p:nvPr/>
          </p:nvSpPr>
          <p:spPr bwMode="auto">
            <a:xfrm>
              <a:off x="5356995" y="2311176"/>
              <a:ext cx="658138" cy="2286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EEPROM</a:t>
              </a:r>
            </a:p>
          </p:txBody>
        </p:sp>
        <p:sp>
          <p:nvSpPr>
            <p:cNvPr id="136" name="AutoShape 101"/>
            <p:cNvSpPr>
              <a:spLocks noChangeArrowheads="1"/>
            </p:cNvSpPr>
            <p:nvPr/>
          </p:nvSpPr>
          <p:spPr bwMode="auto">
            <a:xfrm>
              <a:off x="6593780" y="2996952"/>
              <a:ext cx="1082675" cy="247650"/>
            </a:xfrm>
            <a:prstGeom prst="roundRect">
              <a:avLst>
                <a:gd name="adj" fmla="val 16667"/>
              </a:avLst>
            </a:prstGeom>
            <a:solidFill>
              <a:srgbClr val="CCECFF"/>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60000"/>
                </a:lnSpc>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DIODE Option</a:t>
              </a:r>
            </a:p>
          </p:txBody>
        </p:sp>
        <p:sp>
          <p:nvSpPr>
            <p:cNvPr id="137" name="AutoShape 102"/>
            <p:cNvSpPr>
              <a:spLocks noChangeArrowheads="1"/>
            </p:cNvSpPr>
            <p:nvPr/>
          </p:nvSpPr>
          <p:spPr bwMode="auto">
            <a:xfrm>
              <a:off x="889952" y="2852936"/>
              <a:ext cx="1278458" cy="228600"/>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bg1"/>
                  </a:solidFill>
                  <a:latin typeface="Arial" charset="0"/>
                  <a:ea typeface="HY견고딕" pitchFamily="18" charset="-127"/>
                </a:rPr>
                <a:t>LOAD SECTION</a:t>
              </a:r>
            </a:p>
          </p:txBody>
        </p:sp>
        <p:sp>
          <p:nvSpPr>
            <p:cNvPr id="138" name="AutoShape 103"/>
            <p:cNvSpPr>
              <a:spLocks noChangeArrowheads="1"/>
            </p:cNvSpPr>
            <p:nvPr/>
          </p:nvSpPr>
          <p:spPr bwMode="auto">
            <a:xfrm>
              <a:off x="7469583" y="1828056"/>
              <a:ext cx="990600" cy="304800"/>
            </a:xfrm>
            <a:prstGeom prst="roundRect">
              <a:avLst>
                <a:gd name="adj" fmla="val 0"/>
              </a:avLst>
            </a:prstGeom>
            <a:solidFill>
              <a:srgbClr val="000000"/>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bg1"/>
                  </a:solidFill>
                  <a:latin typeface="Arial" charset="0"/>
                  <a:ea typeface="HY견고딕" pitchFamily="18" charset="-127"/>
                </a:rPr>
                <a:t>PBA MAIN</a:t>
              </a:r>
            </a:p>
          </p:txBody>
        </p:sp>
        <p:sp>
          <p:nvSpPr>
            <p:cNvPr id="139" name="AutoShape 104"/>
            <p:cNvSpPr>
              <a:spLocks noChangeArrowheads="1"/>
            </p:cNvSpPr>
            <p:nvPr/>
          </p:nvSpPr>
          <p:spPr bwMode="auto">
            <a:xfrm>
              <a:off x="3351078" y="1814467"/>
              <a:ext cx="990600" cy="457200"/>
            </a:xfrm>
            <a:prstGeom prst="roundRect">
              <a:avLst>
                <a:gd name="adj" fmla="val 16667"/>
              </a:avLst>
            </a:prstGeom>
            <a:solidFill>
              <a:srgbClr val="FF6600"/>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60000"/>
                </a:lnSpc>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EMI </a:t>
              </a:r>
            </a:p>
            <a:p>
              <a:pPr algn="ctr" eaLnBrk="1" hangingPunct="1">
                <a:lnSpc>
                  <a:spcPct val="60000"/>
                </a:lnSpc>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FILTER</a:t>
              </a:r>
            </a:p>
          </p:txBody>
        </p:sp>
        <p:sp>
          <p:nvSpPr>
            <p:cNvPr id="140" name="AutoShape 105"/>
            <p:cNvSpPr>
              <a:spLocks noChangeArrowheads="1"/>
            </p:cNvSpPr>
            <p:nvPr/>
          </p:nvSpPr>
          <p:spPr bwMode="auto">
            <a:xfrm>
              <a:off x="3365029" y="1142328"/>
              <a:ext cx="1219200" cy="385762"/>
            </a:xfrm>
            <a:prstGeom prst="roundRect">
              <a:avLst>
                <a:gd name="adj" fmla="val 16667"/>
              </a:avLst>
            </a:prstGeom>
            <a:solidFill>
              <a:srgbClr val="FF6600"/>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60000"/>
                </a:lnSpc>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AC POWER</a:t>
              </a:r>
            </a:p>
            <a:p>
              <a:pPr algn="ctr" eaLnBrk="1" hangingPunct="1">
                <a:lnSpc>
                  <a:spcPct val="60000"/>
                </a:lnSpc>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INPUT</a:t>
              </a:r>
            </a:p>
          </p:txBody>
        </p:sp>
        <p:sp>
          <p:nvSpPr>
            <p:cNvPr id="141" name="AutoShape 106"/>
            <p:cNvSpPr>
              <a:spLocks noChangeArrowheads="1"/>
            </p:cNvSpPr>
            <p:nvPr/>
          </p:nvSpPr>
          <p:spPr bwMode="auto">
            <a:xfrm>
              <a:off x="6804416" y="5213623"/>
              <a:ext cx="829703" cy="1358899"/>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42" name="AutoShape 107"/>
            <p:cNvSpPr>
              <a:spLocks noChangeArrowheads="1"/>
            </p:cNvSpPr>
            <p:nvPr/>
          </p:nvSpPr>
          <p:spPr bwMode="auto">
            <a:xfrm>
              <a:off x="6839120" y="5245236"/>
              <a:ext cx="760295" cy="190771"/>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F Room</a:t>
              </a:r>
            </a:p>
          </p:txBody>
        </p:sp>
        <p:sp>
          <p:nvSpPr>
            <p:cNvPr id="143" name="AutoShape 108"/>
            <p:cNvSpPr>
              <a:spLocks noChangeArrowheads="1"/>
            </p:cNvSpPr>
            <p:nvPr/>
          </p:nvSpPr>
          <p:spPr bwMode="auto">
            <a:xfrm>
              <a:off x="6839120" y="5661248"/>
              <a:ext cx="760295" cy="194732"/>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F DEF</a:t>
              </a:r>
            </a:p>
          </p:txBody>
        </p:sp>
        <p:sp>
          <p:nvSpPr>
            <p:cNvPr id="144" name="AutoShape 109"/>
            <p:cNvSpPr>
              <a:spLocks noChangeArrowheads="1"/>
            </p:cNvSpPr>
            <p:nvPr/>
          </p:nvSpPr>
          <p:spPr bwMode="auto">
            <a:xfrm>
              <a:off x="6839120" y="5879389"/>
              <a:ext cx="760295" cy="187524"/>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Ambient</a:t>
              </a:r>
            </a:p>
          </p:txBody>
        </p:sp>
        <p:sp>
          <p:nvSpPr>
            <p:cNvPr id="145" name="AutoShape 110"/>
            <p:cNvSpPr>
              <a:spLocks noChangeArrowheads="1"/>
            </p:cNvSpPr>
            <p:nvPr/>
          </p:nvSpPr>
          <p:spPr bwMode="auto">
            <a:xfrm>
              <a:off x="6869698" y="6315940"/>
              <a:ext cx="720113" cy="228600"/>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bg1"/>
                  </a:solidFill>
                  <a:latin typeface="Arial" charset="0"/>
                  <a:ea typeface="HY견고딕" pitchFamily="18" charset="-127"/>
                </a:rPr>
                <a:t>SENSOR</a:t>
              </a:r>
            </a:p>
          </p:txBody>
        </p:sp>
        <p:sp>
          <p:nvSpPr>
            <p:cNvPr id="146" name="AutoShape 111"/>
            <p:cNvSpPr>
              <a:spLocks noChangeArrowheads="1"/>
            </p:cNvSpPr>
            <p:nvPr/>
          </p:nvSpPr>
          <p:spPr bwMode="auto">
            <a:xfrm>
              <a:off x="6679715" y="4470672"/>
              <a:ext cx="1088502"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Sensor Sensing</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 Circuit</a:t>
              </a:r>
            </a:p>
          </p:txBody>
        </p:sp>
        <p:sp>
          <p:nvSpPr>
            <p:cNvPr id="147" name="AutoShape 112"/>
            <p:cNvSpPr>
              <a:spLocks noChangeArrowheads="1"/>
            </p:cNvSpPr>
            <p:nvPr/>
          </p:nvSpPr>
          <p:spPr bwMode="auto">
            <a:xfrm>
              <a:off x="2172686" y="5232671"/>
              <a:ext cx="910196" cy="908051"/>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48" name="AutoShape 114"/>
            <p:cNvSpPr>
              <a:spLocks noChangeArrowheads="1"/>
            </p:cNvSpPr>
            <p:nvPr/>
          </p:nvSpPr>
          <p:spPr bwMode="auto">
            <a:xfrm>
              <a:off x="2215520" y="5855980"/>
              <a:ext cx="749100" cy="228600"/>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bg1"/>
                  </a:solidFill>
                  <a:latin typeface="Arial" charset="0"/>
                  <a:ea typeface="HY견고딕" pitchFamily="18" charset="-127"/>
                </a:rPr>
                <a:t>DOOR S/W</a:t>
              </a:r>
            </a:p>
          </p:txBody>
        </p:sp>
        <p:sp>
          <p:nvSpPr>
            <p:cNvPr id="149" name="AutoShape 115"/>
            <p:cNvSpPr>
              <a:spLocks noChangeArrowheads="1"/>
            </p:cNvSpPr>
            <p:nvPr/>
          </p:nvSpPr>
          <p:spPr bwMode="auto">
            <a:xfrm>
              <a:off x="4266419" y="5232672"/>
              <a:ext cx="1052480" cy="1442464"/>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50" name="AutoShape 116"/>
            <p:cNvSpPr>
              <a:spLocks noChangeArrowheads="1"/>
            </p:cNvSpPr>
            <p:nvPr/>
          </p:nvSpPr>
          <p:spPr bwMode="auto">
            <a:xfrm>
              <a:off x="4338360" y="5340622"/>
              <a:ext cx="908598"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LED Control</a:t>
              </a:r>
            </a:p>
          </p:txBody>
        </p:sp>
        <p:sp>
          <p:nvSpPr>
            <p:cNvPr id="151" name="AutoShape 117"/>
            <p:cNvSpPr>
              <a:spLocks noChangeArrowheads="1"/>
            </p:cNvSpPr>
            <p:nvPr/>
          </p:nvSpPr>
          <p:spPr bwMode="auto">
            <a:xfrm>
              <a:off x="4338360" y="5645422"/>
              <a:ext cx="908598"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KEY Control</a:t>
              </a:r>
            </a:p>
          </p:txBody>
        </p:sp>
        <p:sp>
          <p:nvSpPr>
            <p:cNvPr id="152" name="AutoShape 118"/>
            <p:cNvSpPr>
              <a:spLocks noChangeArrowheads="1"/>
            </p:cNvSpPr>
            <p:nvPr/>
          </p:nvSpPr>
          <p:spPr bwMode="auto">
            <a:xfrm>
              <a:off x="4317907" y="6250934"/>
              <a:ext cx="949263" cy="396875"/>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50000"/>
                </a:lnSpc>
                <a:spcBef>
                  <a:spcPct val="50000"/>
                </a:spcBef>
                <a:buClr>
                  <a:srgbClr val="3333CC"/>
                </a:buClr>
                <a:buFont typeface="Wingdings" pitchFamily="2" charset="2"/>
                <a:buNone/>
              </a:pPr>
              <a:r>
                <a:rPr lang="en-US" altLang="ko-KR" sz="800" b="1" dirty="0">
                  <a:solidFill>
                    <a:schemeClr val="bg1"/>
                  </a:solidFill>
                  <a:latin typeface="Arial" charset="0"/>
                  <a:ea typeface="HY견고딕" pitchFamily="18" charset="-127"/>
                </a:rPr>
                <a:t>Display Panel</a:t>
              </a:r>
            </a:p>
            <a:p>
              <a:pPr algn="ctr" eaLnBrk="1" hangingPunct="1">
                <a:lnSpc>
                  <a:spcPct val="50000"/>
                </a:lnSpc>
                <a:spcBef>
                  <a:spcPct val="50000"/>
                </a:spcBef>
                <a:buClr>
                  <a:srgbClr val="3333CC"/>
                </a:buClr>
                <a:buFont typeface="Wingdings" pitchFamily="2" charset="2"/>
                <a:buNone/>
              </a:pPr>
              <a:r>
                <a:rPr lang="en-US" altLang="ko-KR" sz="800" b="1" dirty="0">
                  <a:solidFill>
                    <a:schemeClr val="bg1"/>
                  </a:solidFill>
                  <a:latin typeface="Arial" charset="0"/>
                  <a:ea typeface="HY견고딕" pitchFamily="18" charset="-127"/>
                </a:rPr>
                <a:t>PCB</a:t>
              </a:r>
            </a:p>
          </p:txBody>
        </p:sp>
        <p:sp>
          <p:nvSpPr>
            <p:cNvPr id="153" name="Line 119"/>
            <p:cNvSpPr>
              <a:spLocks noChangeShapeType="1"/>
            </p:cNvSpPr>
            <p:nvPr/>
          </p:nvSpPr>
          <p:spPr bwMode="auto">
            <a:xfrm flipH="1">
              <a:off x="539551" y="2043067"/>
              <a:ext cx="281735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154" name="Line 120"/>
            <p:cNvSpPr>
              <a:spLocks noChangeShapeType="1"/>
            </p:cNvSpPr>
            <p:nvPr/>
          </p:nvSpPr>
          <p:spPr bwMode="auto">
            <a:xfrm>
              <a:off x="1526458" y="2035446"/>
              <a:ext cx="0" cy="47438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55" name="Line 121"/>
            <p:cNvSpPr>
              <a:spLocks noChangeShapeType="1"/>
            </p:cNvSpPr>
            <p:nvPr/>
          </p:nvSpPr>
          <p:spPr bwMode="auto">
            <a:xfrm>
              <a:off x="3846378" y="1570425"/>
              <a:ext cx="0" cy="241216"/>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56" name="Line 123"/>
            <p:cNvSpPr>
              <a:spLocks noChangeShapeType="1"/>
            </p:cNvSpPr>
            <p:nvPr/>
          </p:nvSpPr>
          <p:spPr bwMode="auto">
            <a:xfrm>
              <a:off x="2297416" y="2718072"/>
              <a:ext cx="618399" cy="0"/>
            </a:xfrm>
            <a:prstGeom prst="line">
              <a:avLst/>
            </a:prstGeom>
            <a:noFill/>
            <a:ln w="28575">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57" name="Line 128"/>
            <p:cNvSpPr>
              <a:spLocks noChangeShapeType="1"/>
            </p:cNvSpPr>
            <p:nvPr/>
          </p:nvSpPr>
          <p:spPr bwMode="auto">
            <a:xfrm>
              <a:off x="5180179" y="2539775"/>
              <a:ext cx="0" cy="447465"/>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58" name="Line 129"/>
            <p:cNvSpPr>
              <a:spLocks noChangeShapeType="1"/>
            </p:cNvSpPr>
            <p:nvPr/>
          </p:nvSpPr>
          <p:spPr bwMode="auto">
            <a:xfrm>
              <a:off x="5767309" y="2539776"/>
              <a:ext cx="0" cy="447464"/>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59" name="Line 130"/>
            <p:cNvSpPr>
              <a:spLocks noChangeShapeType="1"/>
            </p:cNvSpPr>
            <p:nvPr/>
          </p:nvSpPr>
          <p:spPr bwMode="auto">
            <a:xfrm>
              <a:off x="5579863" y="2539776"/>
              <a:ext cx="0" cy="447464"/>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60" name="Line 131"/>
            <p:cNvSpPr>
              <a:spLocks noChangeShapeType="1"/>
            </p:cNvSpPr>
            <p:nvPr/>
          </p:nvSpPr>
          <p:spPr bwMode="auto">
            <a:xfrm>
              <a:off x="6163567" y="3127127"/>
              <a:ext cx="420688" cy="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61" name="Line 132"/>
            <p:cNvSpPr>
              <a:spLocks noChangeShapeType="1"/>
            </p:cNvSpPr>
            <p:nvPr/>
          </p:nvSpPr>
          <p:spPr bwMode="auto">
            <a:xfrm>
              <a:off x="6163567" y="3431927"/>
              <a:ext cx="420688" cy="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62" name="AutoShape 133"/>
            <p:cNvSpPr>
              <a:spLocks noChangeArrowheads="1"/>
            </p:cNvSpPr>
            <p:nvPr/>
          </p:nvSpPr>
          <p:spPr bwMode="auto">
            <a:xfrm>
              <a:off x="4318577" y="4411935"/>
              <a:ext cx="1052742"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Display Control</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Circuit(LED)</a:t>
              </a:r>
            </a:p>
          </p:txBody>
        </p:sp>
        <p:sp>
          <p:nvSpPr>
            <p:cNvPr id="163" name="Line 134"/>
            <p:cNvSpPr>
              <a:spLocks noChangeShapeType="1"/>
            </p:cNvSpPr>
            <p:nvPr/>
          </p:nvSpPr>
          <p:spPr bwMode="auto">
            <a:xfrm>
              <a:off x="4944616" y="4927872"/>
              <a:ext cx="0" cy="304800"/>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64" name="Line 135"/>
            <p:cNvSpPr>
              <a:spLocks noChangeShapeType="1"/>
            </p:cNvSpPr>
            <p:nvPr/>
          </p:nvSpPr>
          <p:spPr bwMode="auto">
            <a:xfrm>
              <a:off x="4716016" y="4927872"/>
              <a:ext cx="0" cy="304800"/>
            </a:xfrm>
            <a:prstGeom prst="line">
              <a:avLst/>
            </a:prstGeom>
            <a:noFill/>
            <a:ln w="19050">
              <a:solidFill>
                <a:srgbClr val="CC00CC"/>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65" name="Line 136"/>
            <p:cNvSpPr>
              <a:spLocks noChangeShapeType="1"/>
            </p:cNvSpPr>
            <p:nvPr/>
          </p:nvSpPr>
          <p:spPr bwMode="auto">
            <a:xfrm>
              <a:off x="7214441" y="4927872"/>
              <a:ext cx="0" cy="30480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66" name="Line 138"/>
            <p:cNvSpPr>
              <a:spLocks noChangeShapeType="1"/>
            </p:cNvSpPr>
            <p:nvPr/>
          </p:nvSpPr>
          <p:spPr bwMode="auto">
            <a:xfrm>
              <a:off x="4787205" y="4035642"/>
              <a:ext cx="309562" cy="0"/>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67" name="Line 139"/>
            <p:cNvSpPr>
              <a:spLocks noChangeShapeType="1"/>
            </p:cNvSpPr>
            <p:nvPr/>
          </p:nvSpPr>
          <p:spPr bwMode="auto">
            <a:xfrm>
              <a:off x="4787205" y="4025489"/>
              <a:ext cx="0" cy="360000"/>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68" name="Line 140"/>
            <p:cNvSpPr>
              <a:spLocks noChangeShapeType="1"/>
            </p:cNvSpPr>
            <p:nvPr/>
          </p:nvSpPr>
          <p:spPr bwMode="auto">
            <a:xfrm>
              <a:off x="7164288" y="4005064"/>
              <a:ext cx="0" cy="452908"/>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169" name="Line 141"/>
            <p:cNvSpPr>
              <a:spLocks noChangeShapeType="1"/>
            </p:cNvSpPr>
            <p:nvPr/>
          </p:nvSpPr>
          <p:spPr bwMode="auto">
            <a:xfrm flipV="1">
              <a:off x="2783821" y="4859768"/>
              <a:ext cx="0" cy="372904"/>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70" name="Line 142"/>
            <p:cNvSpPr>
              <a:spLocks noChangeShapeType="1"/>
            </p:cNvSpPr>
            <p:nvPr/>
          </p:nvSpPr>
          <p:spPr bwMode="auto">
            <a:xfrm>
              <a:off x="754353" y="5654147"/>
              <a:ext cx="4318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71" name="Line 143"/>
            <p:cNvSpPr>
              <a:spLocks noChangeShapeType="1"/>
            </p:cNvSpPr>
            <p:nvPr/>
          </p:nvSpPr>
          <p:spPr bwMode="auto">
            <a:xfrm>
              <a:off x="754353" y="5881703"/>
              <a:ext cx="431800" cy="0"/>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72" name="Line 144"/>
            <p:cNvSpPr>
              <a:spLocks noChangeShapeType="1"/>
            </p:cNvSpPr>
            <p:nvPr/>
          </p:nvSpPr>
          <p:spPr bwMode="auto">
            <a:xfrm>
              <a:off x="754353" y="6097601"/>
              <a:ext cx="431800" cy="0"/>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73" name="Text Box 145"/>
            <p:cNvSpPr txBox="1">
              <a:spLocks noChangeArrowheads="1"/>
            </p:cNvSpPr>
            <p:nvPr/>
          </p:nvSpPr>
          <p:spPr bwMode="auto">
            <a:xfrm>
              <a:off x="1211553" y="5516034"/>
              <a:ext cx="760807" cy="66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AC Power</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Power</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Signal</a:t>
              </a:r>
            </a:p>
          </p:txBody>
        </p:sp>
        <p:sp>
          <p:nvSpPr>
            <p:cNvPr id="174" name="Rectangle 146"/>
            <p:cNvSpPr>
              <a:spLocks noChangeArrowheads="1"/>
            </p:cNvSpPr>
            <p:nvPr/>
          </p:nvSpPr>
          <p:spPr bwMode="auto">
            <a:xfrm>
              <a:off x="674450" y="5566837"/>
              <a:ext cx="1261479" cy="6704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endParaRPr lang="ko-KR" altLang="en-US" sz="800" b="1"/>
            </a:p>
          </p:txBody>
        </p:sp>
        <p:sp>
          <p:nvSpPr>
            <p:cNvPr id="175" name="Text Box 147"/>
            <p:cNvSpPr txBox="1">
              <a:spLocks noChangeArrowheads="1"/>
            </p:cNvSpPr>
            <p:nvPr/>
          </p:nvSpPr>
          <p:spPr bwMode="auto">
            <a:xfrm>
              <a:off x="5948932" y="1670611"/>
              <a:ext cx="98742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buClr>
                  <a:srgbClr val="3333CC"/>
                </a:buClr>
                <a:buFont typeface="Wingdings" pitchFamily="2" charset="2"/>
                <a:buNone/>
              </a:pPr>
              <a:r>
                <a:rPr lang="en-US" altLang="ko-KR" sz="800" b="1">
                  <a:solidFill>
                    <a:schemeClr val="tx1"/>
                  </a:solidFill>
                  <a:latin typeface="Arial" charset="0"/>
                  <a:ea typeface="HY견고딕" pitchFamily="18" charset="-127"/>
                </a:rPr>
                <a:t>DC  12V, 5V</a:t>
              </a:r>
            </a:p>
          </p:txBody>
        </p:sp>
        <p:sp>
          <p:nvSpPr>
            <p:cNvPr id="176" name="Text Box 148"/>
            <p:cNvSpPr txBox="1">
              <a:spLocks noChangeArrowheads="1"/>
            </p:cNvSpPr>
            <p:nvPr/>
          </p:nvSpPr>
          <p:spPr bwMode="auto">
            <a:xfrm>
              <a:off x="5580112" y="4927872"/>
              <a:ext cx="63190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12V</a:t>
              </a:r>
            </a:p>
          </p:txBody>
        </p:sp>
        <p:sp>
          <p:nvSpPr>
            <p:cNvPr id="177" name="Text Box 149"/>
            <p:cNvSpPr txBox="1">
              <a:spLocks noChangeArrowheads="1"/>
            </p:cNvSpPr>
            <p:nvPr/>
          </p:nvSpPr>
          <p:spPr bwMode="auto">
            <a:xfrm>
              <a:off x="6528943" y="4927872"/>
              <a:ext cx="5613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5V</a:t>
              </a:r>
            </a:p>
          </p:txBody>
        </p:sp>
        <p:sp>
          <p:nvSpPr>
            <p:cNvPr id="178" name="AutoShape 150"/>
            <p:cNvSpPr>
              <a:spLocks noChangeArrowheads="1"/>
            </p:cNvSpPr>
            <p:nvPr/>
          </p:nvSpPr>
          <p:spPr bwMode="auto">
            <a:xfrm>
              <a:off x="5406345" y="5232672"/>
              <a:ext cx="1293836" cy="1402820"/>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79" name="AutoShape 151"/>
            <p:cNvSpPr>
              <a:spLocks noChangeArrowheads="1"/>
            </p:cNvSpPr>
            <p:nvPr/>
          </p:nvSpPr>
          <p:spPr bwMode="auto">
            <a:xfrm>
              <a:off x="5436945" y="5283471"/>
              <a:ext cx="1232636"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Motor Operating Part</a:t>
              </a:r>
            </a:p>
          </p:txBody>
        </p:sp>
        <p:sp>
          <p:nvSpPr>
            <p:cNvPr id="180" name="AutoShape 152"/>
            <p:cNvSpPr>
              <a:spLocks noChangeArrowheads="1"/>
            </p:cNvSpPr>
            <p:nvPr/>
          </p:nvSpPr>
          <p:spPr bwMode="auto">
            <a:xfrm>
              <a:off x="5426383" y="5575571"/>
              <a:ext cx="1253760"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FG Developing Part</a:t>
              </a:r>
            </a:p>
          </p:txBody>
        </p:sp>
        <p:sp>
          <p:nvSpPr>
            <p:cNvPr id="181" name="AutoShape 153"/>
            <p:cNvSpPr>
              <a:spLocks noChangeArrowheads="1"/>
            </p:cNvSpPr>
            <p:nvPr/>
          </p:nvSpPr>
          <p:spPr bwMode="auto">
            <a:xfrm>
              <a:off x="5444401" y="5888310"/>
              <a:ext cx="1217724" cy="228600"/>
            </a:xfrm>
            <a:prstGeom prst="roundRect">
              <a:avLst>
                <a:gd name="adj" fmla="val 16667"/>
              </a:avLst>
            </a:prstGeom>
            <a:solidFill>
              <a:srgbClr val="FFFF00"/>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F Room</a:t>
              </a:r>
            </a:p>
          </p:txBody>
        </p:sp>
        <p:sp>
          <p:nvSpPr>
            <p:cNvPr id="182" name="AutoShape 154"/>
            <p:cNvSpPr>
              <a:spLocks noChangeArrowheads="1"/>
            </p:cNvSpPr>
            <p:nvPr/>
          </p:nvSpPr>
          <p:spPr bwMode="auto">
            <a:xfrm>
              <a:off x="5579863" y="6406892"/>
              <a:ext cx="946800" cy="228600"/>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bg1"/>
                  </a:solidFill>
                  <a:latin typeface="Arial" charset="0"/>
                  <a:ea typeface="HY견고딕" pitchFamily="18" charset="-127"/>
                </a:rPr>
                <a:t>BLDC FAN</a:t>
              </a:r>
            </a:p>
          </p:txBody>
        </p:sp>
        <p:sp>
          <p:nvSpPr>
            <p:cNvPr id="183" name="AutoShape 155"/>
            <p:cNvSpPr>
              <a:spLocks noChangeArrowheads="1"/>
            </p:cNvSpPr>
            <p:nvPr/>
          </p:nvSpPr>
          <p:spPr bwMode="auto">
            <a:xfrm>
              <a:off x="5609520" y="4470672"/>
              <a:ext cx="984260"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BLDC Motor</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Control Circuit</a:t>
              </a:r>
            </a:p>
          </p:txBody>
        </p:sp>
        <p:sp>
          <p:nvSpPr>
            <p:cNvPr id="184" name="Line 156"/>
            <p:cNvSpPr>
              <a:spLocks noChangeShapeType="1"/>
            </p:cNvSpPr>
            <p:nvPr/>
          </p:nvSpPr>
          <p:spPr bwMode="auto">
            <a:xfrm>
              <a:off x="6011167" y="4165872"/>
              <a:ext cx="0" cy="276225"/>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85" name="Line 157"/>
            <p:cNvSpPr>
              <a:spLocks noChangeShapeType="1"/>
            </p:cNvSpPr>
            <p:nvPr/>
          </p:nvSpPr>
          <p:spPr bwMode="auto">
            <a:xfrm>
              <a:off x="5580112" y="4165872"/>
              <a:ext cx="0" cy="106680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86" name="Text Box 161"/>
            <p:cNvSpPr txBox="1">
              <a:spLocks noChangeArrowheads="1"/>
            </p:cNvSpPr>
            <p:nvPr/>
          </p:nvSpPr>
          <p:spPr bwMode="auto">
            <a:xfrm>
              <a:off x="2265503" y="4943747"/>
              <a:ext cx="5613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5V</a:t>
              </a:r>
            </a:p>
          </p:txBody>
        </p:sp>
        <p:sp>
          <p:nvSpPr>
            <p:cNvPr id="187" name="Text Box 162"/>
            <p:cNvSpPr txBox="1">
              <a:spLocks noChangeArrowheads="1"/>
            </p:cNvSpPr>
            <p:nvPr/>
          </p:nvSpPr>
          <p:spPr bwMode="auto">
            <a:xfrm>
              <a:off x="4139952" y="4943747"/>
              <a:ext cx="63190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12V</a:t>
              </a:r>
            </a:p>
          </p:txBody>
        </p:sp>
        <p:sp>
          <p:nvSpPr>
            <p:cNvPr id="188" name="Line 163"/>
            <p:cNvSpPr>
              <a:spLocks noChangeShapeType="1"/>
            </p:cNvSpPr>
            <p:nvPr/>
          </p:nvSpPr>
          <p:spPr bwMode="auto">
            <a:xfrm flipH="1">
              <a:off x="6179442" y="4005064"/>
              <a:ext cx="980801" cy="0"/>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89" name="Line 164"/>
            <p:cNvSpPr>
              <a:spLocks noChangeShapeType="1"/>
            </p:cNvSpPr>
            <p:nvPr/>
          </p:nvSpPr>
          <p:spPr bwMode="auto">
            <a:xfrm flipH="1">
              <a:off x="6233408" y="4927872"/>
              <a:ext cx="1587" cy="285750"/>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90" name="Text Box 165"/>
            <p:cNvSpPr txBox="1">
              <a:spLocks noChangeArrowheads="1"/>
            </p:cNvSpPr>
            <p:nvPr/>
          </p:nvSpPr>
          <p:spPr bwMode="auto">
            <a:xfrm>
              <a:off x="2723406" y="865329"/>
              <a:ext cx="2491975" cy="245079"/>
            </a:xfrm>
            <a:prstGeom prst="rect">
              <a:avLst/>
            </a:prstGeom>
            <a:noFill/>
            <a:ln w="38100">
              <a:noFill/>
              <a:miter lim="800000"/>
              <a:headEnd/>
              <a:tailEnd/>
            </a:ln>
            <a:effectLst>
              <a:prstShdw prst="shdw18" dist="17961" dir="13500000">
                <a:schemeClr val="accent1">
                  <a:gamma/>
                  <a:shade val="60000"/>
                  <a:invGamma/>
                </a:schemeClr>
              </a:prstShdw>
            </a:effectLst>
          </p:spPr>
          <p:txBody>
            <a:bodyPr>
              <a:spAutoFit/>
            </a:bodyPr>
            <a:lstStyle/>
            <a:p>
              <a:pPr algn="ctr">
                <a:defRPr/>
              </a:pPr>
              <a:r>
                <a:rPr lang="en-US" altLang="ko-KR" sz="800" b="1" dirty="0">
                  <a:solidFill>
                    <a:schemeClr val="tx1"/>
                  </a:solidFill>
                  <a:ea typeface="굴림" pitchFamily="50" charset="-127"/>
                </a:rPr>
                <a:t>220V~240V /50Hz,60Hz</a:t>
              </a:r>
              <a:endParaRPr lang="ko-KR" altLang="en-US" sz="800" b="1" dirty="0">
                <a:solidFill>
                  <a:schemeClr val="tx1"/>
                </a:solidFill>
                <a:ea typeface="굴림" pitchFamily="50" charset="-127"/>
              </a:endParaRPr>
            </a:p>
          </p:txBody>
        </p:sp>
        <p:sp>
          <p:nvSpPr>
            <p:cNvPr id="191" name="AutoShape 166"/>
            <p:cNvSpPr>
              <a:spLocks noChangeArrowheads="1"/>
            </p:cNvSpPr>
            <p:nvPr/>
          </p:nvSpPr>
          <p:spPr bwMode="auto">
            <a:xfrm>
              <a:off x="5444401" y="6140722"/>
              <a:ext cx="1217724" cy="228600"/>
            </a:xfrm>
            <a:prstGeom prst="roundRect">
              <a:avLst>
                <a:gd name="adj" fmla="val 16667"/>
              </a:avLst>
            </a:prstGeom>
            <a:solidFill>
              <a:srgbClr val="FFFF00"/>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COMP.</a:t>
              </a:r>
            </a:p>
          </p:txBody>
        </p:sp>
        <p:sp>
          <p:nvSpPr>
            <p:cNvPr id="192" name="AutoShape 167"/>
            <p:cNvSpPr>
              <a:spLocks noChangeArrowheads="1"/>
            </p:cNvSpPr>
            <p:nvPr/>
          </p:nvSpPr>
          <p:spPr bwMode="auto">
            <a:xfrm>
              <a:off x="3131532" y="5232672"/>
              <a:ext cx="1080000" cy="549713"/>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193" name="AutoShape 168"/>
            <p:cNvSpPr>
              <a:spLocks noChangeArrowheads="1"/>
            </p:cNvSpPr>
            <p:nvPr/>
          </p:nvSpPr>
          <p:spPr bwMode="auto">
            <a:xfrm>
              <a:off x="3186266" y="5292997"/>
              <a:ext cx="970532"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R Room Lamp</a:t>
              </a:r>
            </a:p>
          </p:txBody>
        </p:sp>
        <p:sp>
          <p:nvSpPr>
            <p:cNvPr id="194" name="AutoShape 169"/>
            <p:cNvSpPr>
              <a:spLocks noChangeArrowheads="1"/>
            </p:cNvSpPr>
            <p:nvPr/>
          </p:nvSpPr>
          <p:spPr bwMode="auto">
            <a:xfrm>
              <a:off x="3234632" y="5552197"/>
              <a:ext cx="873801" cy="230188"/>
            </a:xfrm>
            <a:prstGeom prst="roundRect">
              <a:avLst>
                <a:gd name="adj" fmla="val 0"/>
              </a:avLst>
            </a:prstGeom>
            <a:solidFill>
              <a:schemeClr val="tx2"/>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50000"/>
                </a:lnSpc>
                <a:spcBef>
                  <a:spcPct val="50000"/>
                </a:spcBef>
                <a:buClr>
                  <a:srgbClr val="3333CC"/>
                </a:buClr>
                <a:buFont typeface="Wingdings" pitchFamily="2" charset="2"/>
                <a:buNone/>
              </a:pPr>
              <a:r>
                <a:rPr lang="en-US" altLang="ko-KR" sz="800" b="1" dirty="0">
                  <a:solidFill>
                    <a:schemeClr val="bg1"/>
                  </a:solidFill>
                  <a:latin typeface="Arial" charset="0"/>
                  <a:ea typeface="HY견고딕" pitchFamily="18" charset="-127"/>
                </a:rPr>
                <a:t>LED PCB</a:t>
              </a:r>
            </a:p>
          </p:txBody>
        </p:sp>
        <p:sp>
          <p:nvSpPr>
            <p:cNvPr id="195" name="Line 170"/>
            <p:cNvSpPr>
              <a:spLocks noChangeShapeType="1"/>
            </p:cNvSpPr>
            <p:nvPr/>
          </p:nvSpPr>
          <p:spPr bwMode="auto">
            <a:xfrm>
              <a:off x="3846378" y="4869135"/>
              <a:ext cx="0" cy="363537"/>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196" name="Text Box 171"/>
            <p:cNvSpPr txBox="1">
              <a:spLocks noChangeArrowheads="1"/>
            </p:cNvSpPr>
            <p:nvPr/>
          </p:nvSpPr>
          <p:spPr bwMode="auto">
            <a:xfrm>
              <a:off x="3229249" y="4943747"/>
              <a:ext cx="63190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12V</a:t>
              </a:r>
            </a:p>
          </p:txBody>
        </p:sp>
        <p:sp>
          <p:nvSpPr>
            <p:cNvPr id="197" name="AutoShape 172"/>
            <p:cNvSpPr>
              <a:spLocks noChangeArrowheads="1"/>
            </p:cNvSpPr>
            <p:nvPr/>
          </p:nvSpPr>
          <p:spPr bwMode="auto">
            <a:xfrm>
              <a:off x="3500902" y="4442097"/>
              <a:ext cx="765128" cy="433388"/>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LED Drive</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Circuit </a:t>
              </a:r>
            </a:p>
          </p:txBody>
        </p:sp>
        <p:sp>
          <p:nvSpPr>
            <p:cNvPr id="198" name="AutoShape 176"/>
            <p:cNvSpPr>
              <a:spLocks noChangeArrowheads="1"/>
            </p:cNvSpPr>
            <p:nvPr/>
          </p:nvSpPr>
          <p:spPr bwMode="auto">
            <a:xfrm>
              <a:off x="2469777" y="4411935"/>
              <a:ext cx="987425"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Door S/W</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Sensing Circuit</a:t>
              </a:r>
            </a:p>
          </p:txBody>
        </p:sp>
        <p:sp>
          <p:nvSpPr>
            <p:cNvPr id="199" name="Line 177"/>
            <p:cNvSpPr>
              <a:spLocks noChangeShapeType="1"/>
            </p:cNvSpPr>
            <p:nvPr/>
          </p:nvSpPr>
          <p:spPr bwMode="auto">
            <a:xfrm flipH="1">
              <a:off x="4552255" y="3894626"/>
              <a:ext cx="544512" cy="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00" name="Line 178"/>
            <p:cNvSpPr>
              <a:spLocks noChangeShapeType="1"/>
            </p:cNvSpPr>
            <p:nvPr/>
          </p:nvSpPr>
          <p:spPr bwMode="auto">
            <a:xfrm flipH="1">
              <a:off x="4552255" y="3884544"/>
              <a:ext cx="3175" cy="43200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01" name="Line 179"/>
            <p:cNvSpPr>
              <a:spLocks noChangeShapeType="1"/>
            </p:cNvSpPr>
            <p:nvPr/>
          </p:nvSpPr>
          <p:spPr bwMode="auto">
            <a:xfrm flipV="1">
              <a:off x="3923605" y="4313510"/>
              <a:ext cx="631825" cy="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02" name="Line 132"/>
            <p:cNvSpPr>
              <a:spLocks noChangeShapeType="1"/>
            </p:cNvSpPr>
            <p:nvPr/>
          </p:nvSpPr>
          <p:spPr bwMode="auto">
            <a:xfrm>
              <a:off x="4019129" y="2724160"/>
              <a:ext cx="682593" cy="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203" name="Line 130"/>
            <p:cNvSpPr>
              <a:spLocks noChangeShapeType="1"/>
            </p:cNvSpPr>
            <p:nvPr/>
          </p:nvSpPr>
          <p:spPr bwMode="auto">
            <a:xfrm>
              <a:off x="4711248" y="2718072"/>
              <a:ext cx="0" cy="436631"/>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04" name="Line 132"/>
            <p:cNvSpPr>
              <a:spLocks noChangeShapeType="1"/>
            </p:cNvSpPr>
            <p:nvPr/>
          </p:nvSpPr>
          <p:spPr bwMode="auto">
            <a:xfrm>
              <a:off x="4711248" y="3156208"/>
              <a:ext cx="367266" cy="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05" name="AutoShape 90"/>
            <p:cNvSpPr>
              <a:spLocks noChangeArrowheads="1"/>
            </p:cNvSpPr>
            <p:nvPr/>
          </p:nvSpPr>
          <p:spPr bwMode="auto">
            <a:xfrm>
              <a:off x="755576" y="3200276"/>
              <a:ext cx="1524914" cy="1116000"/>
            </a:xfrm>
            <a:prstGeom prst="roundRect">
              <a:avLst>
                <a:gd name="adj" fmla="val 6917"/>
              </a:avLst>
            </a:prstGeom>
            <a:solidFill>
              <a:srgbClr val="FFFF99"/>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Unicode MS" pitchFamily="50" charset="-127"/>
                <a:ea typeface="Arial Unicode MS" pitchFamily="50" charset="-127"/>
                <a:cs typeface="Arial Unicode MS" pitchFamily="50" charset="-127"/>
              </a:endParaRPr>
            </a:p>
          </p:txBody>
        </p:sp>
        <p:sp>
          <p:nvSpPr>
            <p:cNvPr id="206" name="AutoShape 92"/>
            <p:cNvSpPr>
              <a:spLocks noChangeArrowheads="1"/>
            </p:cNvSpPr>
            <p:nvPr/>
          </p:nvSpPr>
          <p:spPr bwMode="auto">
            <a:xfrm>
              <a:off x="878036" y="4073402"/>
              <a:ext cx="1279996" cy="228600"/>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bg1"/>
                  </a:solidFill>
                  <a:latin typeface="Arial Unicode MS" pitchFamily="50" charset="-127"/>
                  <a:ea typeface="Arial Unicode MS" pitchFamily="50" charset="-127"/>
                  <a:cs typeface="Arial Unicode MS" pitchFamily="50" charset="-127"/>
                </a:rPr>
                <a:t>Inverter PBA</a:t>
              </a:r>
            </a:p>
          </p:txBody>
        </p:sp>
        <p:sp>
          <p:nvSpPr>
            <p:cNvPr id="207" name="Oval 95"/>
            <p:cNvSpPr>
              <a:spLocks noChangeArrowheads="1"/>
            </p:cNvSpPr>
            <p:nvPr/>
          </p:nvSpPr>
          <p:spPr bwMode="auto">
            <a:xfrm>
              <a:off x="1217045" y="4566772"/>
              <a:ext cx="667532" cy="665900"/>
            </a:xfrm>
            <a:prstGeom prst="ellipse">
              <a:avLst/>
            </a:prstGeom>
            <a:solidFill>
              <a:schemeClr val="accent1"/>
            </a:solidFill>
            <a:ln w="38100">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r>
                <a:rPr lang="en-US" altLang="ko-KR" sz="800" b="1"/>
                <a:t>INV</a:t>
              </a:r>
            </a:p>
            <a:p>
              <a:pPr algn="ctr" eaLnBrk="1" hangingPunct="1"/>
              <a:r>
                <a:rPr lang="en-US" altLang="ko-KR" sz="800" b="1"/>
                <a:t>Comp.</a:t>
              </a:r>
            </a:p>
          </p:txBody>
        </p:sp>
        <p:sp>
          <p:nvSpPr>
            <p:cNvPr id="208" name="Line 96"/>
            <p:cNvSpPr>
              <a:spLocks noChangeShapeType="1"/>
            </p:cNvSpPr>
            <p:nvPr/>
          </p:nvSpPr>
          <p:spPr bwMode="auto">
            <a:xfrm flipH="1">
              <a:off x="539551" y="3658065"/>
              <a:ext cx="222413" cy="0"/>
            </a:xfrm>
            <a:prstGeom prst="line">
              <a:avLst/>
            </a:prstGeom>
            <a:noFill/>
            <a:ln w="28575">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209" name="Line 97"/>
            <p:cNvSpPr>
              <a:spLocks noChangeShapeType="1"/>
            </p:cNvSpPr>
            <p:nvPr/>
          </p:nvSpPr>
          <p:spPr bwMode="auto">
            <a:xfrm flipH="1">
              <a:off x="1545830" y="4313510"/>
              <a:ext cx="0" cy="253262"/>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10" name="AutoShape 99"/>
            <p:cNvSpPr>
              <a:spLocks noChangeArrowheads="1"/>
            </p:cNvSpPr>
            <p:nvPr/>
          </p:nvSpPr>
          <p:spPr bwMode="auto">
            <a:xfrm>
              <a:off x="878035" y="3794918"/>
              <a:ext cx="1279996" cy="234950"/>
            </a:xfrm>
            <a:prstGeom prst="roundRect">
              <a:avLst>
                <a:gd name="adj" fmla="val 16667"/>
              </a:avLst>
            </a:prstGeom>
            <a:solidFill>
              <a:schemeClr val="accent1"/>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buClr>
                  <a:srgbClr val="3333CC"/>
                </a:buClr>
                <a:buFont typeface="Wingdings" pitchFamily="2" charset="2"/>
                <a:buNone/>
              </a:pPr>
              <a:r>
                <a:rPr lang="en-US" altLang="ko-KR" sz="800" b="1" dirty="0">
                  <a:solidFill>
                    <a:schemeClr val="tx1"/>
                  </a:solidFill>
                  <a:latin typeface="Arial Unicode MS" pitchFamily="50" charset="-127"/>
                  <a:ea typeface="Arial Unicode MS" pitchFamily="50" charset="-127"/>
                  <a:cs typeface="Arial Unicode MS" pitchFamily="50" charset="-127"/>
                </a:rPr>
                <a:t>SMPS Circuit</a:t>
              </a:r>
            </a:p>
          </p:txBody>
        </p:sp>
        <p:sp>
          <p:nvSpPr>
            <p:cNvPr id="211" name="AutoShape 176"/>
            <p:cNvSpPr>
              <a:spLocks noChangeArrowheads="1"/>
            </p:cNvSpPr>
            <p:nvPr/>
          </p:nvSpPr>
          <p:spPr bwMode="auto">
            <a:xfrm>
              <a:off x="3146747" y="3154703"/>
              <a:ext cx="1127126"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Inverter</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Control Circuit</a:t>
              </a:r>
            </a:p>
          </p:txBody>
        </p:sp>
        <p:sp>
          <p:nvSpPr>
            <p:cNvPr id="212" name="Line 177"/>
            <p:cNvSpPr>
              <a:spLocks noChangeShapeType="1"/>
            </p:cNvSpPr>
            <p:nvPr/>
          </p:nvSpPr>
          <p:spPr bwMode="auto">
            <a:xfrm flipH="1">
              <a:off x="4355976" y="3719431"/>
              <a:ext cx="758296" cy="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213" name="Line 178"/>
            <p:cNvSpPr>
              <a:spLocks noChangeShapeType="1"/>
            </p:cNvSpPr>
            <p:nvPr/>
          </p:nvSpPr>
          <p:spPr bwMode="auto">
            <a:xfrm flipH="1">
              <a:off x="4362038" y="3719432"/>
              <a:ext cx="0" cy="43200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14" name="Line 132"/>
            <p:cNvSpPr>
              <a:spLocks noChangeShapeType="1"/>
            </p:cNvSpPr>
            <p:nvPr/>
          </p:nvSpPr>
          <p:spPr bwMode="auto">
            <a:xfrm flipV="1">
              <a:off x="4299898" y="3393069"/>
              <a:ext cx="768137" cy="0"/>
            </a:xfrm>
            <a:prstGeom prst="line">
              <a:avLst/>
            </a:prstGeom>
            <a:noFill/>
            <a:ln w="19050">
              <a:solidFill>
                <a:srgbClr val="CC00CC"/>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15" name="Line 121"/>
            <p:cNvSpPr>
              <a:spLocks noChangeShapeType="1"/>
            </p:cNvSpPr>
            <p:nvPr/>
          </p:nvSpPr>
          <p:spPr bwMode="auto">
            <a:xfrm flipH="1">
              <a:off x="539550" y="2035446"/>
              <a:ext cx="1" cy="16293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16" name="Line 173"/>
            <p:cNvSpPr>
              <a:spLocks noChangeShapeType="1"/>
            </p:cNvSpPr>
            <p:nvPr/>
          </p:nvSpPr>
          <p:spPr bwMode="auto">
            <a:xfrm>
              <a:off x="5956552" y="1989727"/>
              <a:ext cx="1141382" cy="0"/>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17" name="Line 178"/>
            <p:cNvSpPr>
              <a:spLocks noChangeShapeType="1"/>
            </p:cNvSpPr>
            <p:nvPr/>
          </p:nvSpPr>
          <p:spPr bwMode="auto">
            <a:xfrm flipH="1">
              <a:off x="3923604" y="4313510"/>
              <a:ext cx="3175" cy="128587"/>
            </a:xfrm>
            <a:prstGeom prst="line">
              <a:avLst/>
            </a:prstGeom>
            <a:noFill/>
            <a:ln w="19050">
              <a:solidFill>
                <a:srgbClr val="CC00CC"/>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18" name="Line 132"/>
            <p:cNvSpPr>
              <a:spLocks noChangeShapeType="1"/>
            </p:cNvSpPr>
            <p:nvPr/>
          </p:nvSpPr>
          <p:spPr bwMode="auto">
            <a:xfrm flipV="1">
              <a:off x="2309494" y="3375297"/>
              <a:ext cx="825982" cy="0"/>
            </a:xfrm>
            <a:prstGeom prst="line">
              <a:avLst/>
            </a:prstGeom>
            <a:noFill/>
            <a:ln w="19050">
              <a:solidFill>
                <a:srgbClr val="CC00CC"/>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19" name="AutoShape 94"/>
            <p:cNvSpPr>
              <a:spLocks noChangeArrowheads="1"/>
            </p:cNvSpPr>
            <p:nvPr/>
          </p:nvSpPr>
          <p:spPr bwMode="auto">
            <a:xfrm>
              <a:off x="867179" y="2598935"/>
              <a:ext cx="1314473" cy="228600"/>
            </a:xfrm>
            <a:prstGeom prst="roundRect">
              <a:avLst>
                <a:gd name="adj" fmla="val 16667"/>
              </a:avLst>
            </a:prstGeom>
            <a:solidFill>
              <a:schemeClr val="accent1"/>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F DEF Heater</a:t>
              </a:r>
            </a:p>
          </p:txBody>
        </p:sp>
        <p:sp>
          <p:nvSpPr>
            <p:cNvPr id="220" name="AutoShape 150"/>
            <p:cNvSpPr>
              <a:spLocks noChangeArrowheads="1"/>
            </p:cNvSpPr>
            <p:nvPr/>
          </p:nvSpPr>
          <p:spPr bwMode="auto">
            <a:xfrm>
              <a:off x="834032" y="3243734"/>
              <a:ext cx="1381488" cy="522974"/>
            </a:xfrm>
            <a:prstGeom prst="roundRect">
              <a:avLst>
                <a:gd name="adj" fmla="val 3736"/>
              </a:avLst>
            </a:pr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221" name="AutoShape 91"/>
            <p:cNvSpPr>
              <a:spLocks noChangeArrowheads="1"/>
            </p:cNvSpPr>
            <p:nvPr/>
          </p:nvSpPr>
          <p:spPr bwMode="auto">
            <a:xfrm>
              <a:off x="878036" y="3524138"/>
              <a:ext cx="1279996" cy="234950"/>
            </a:xfrm>
            <a:prstGeom prst="roundRect">
              <a:avLst>
                <a:gd name="adj" fmla="val 16667"/>
              </a:avLst>
            </a:prstGeom>
            <a:solidFill>
              <a:schemeClr val="accent1"/>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buClr>
                  <a:srgbClr val="3333CC"/>
                </a:buClr>
                <a:buFont typeface="Wingdings" pitchFamily="2" charset="2"/>
                <a:buNone/>
              </a:pPr>
              <a:r>
                <a:rPr lang="en-US" altLang="ko-KR" sz="800" b="1">
                  <a:solidFill>
                    <a:schemeClr val="tx1"/>
                  </a:solidFill>
                  <a:latin typeface="Arial Unicode MS" pitchFamily="50" charset="-127"/>
                  <a:ea typeface="Arial Unicode MS" pitchFamily="50" charset="-127"/>
                  <a:cs typeface="Arial Unicode MS" pitchFamily="50" charset="-127"/>
                </a:rPr>
                <a:t>Power Stage</a:t>
              </a:r>
            </a:p>
          </p:txBody>
        </p:sp>
        <p:sp>
          <p:nvSpPr>
            <p:cNvPr id="222" name="AutoShape 99"/>
            <p:cNvSpPr>
              <a:spLocks noChangeArrowheads="1"/>
            </p:cNvSpPr>
            <p:nvPr/>
          </p:nvSpPr>
          <p:spPr bwMode="auto">
            <a:xfrm>
              <a:off x="878035" y="3251346"/>
              <a:ext cx="1279996" cy="234950"/>
            </a:xfrm>
            <a:prstGeom prst="roundRect">
              <a:avLst>
                <a:gd name="adj" fmla="val 16667"/>
              </a:avLst>
            </a:prstGeom>
            <a:solidFill>
              <a:schemeClr val="accent1"/>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80000"/>
                </a:lnSpc>
                <a:buClr>
                  <a:srgbClr val="3333CC"/>
                </a:buClr>
                <a:buFont typeface="Wingdings" pitchFamily="2" charset="2"/>
                <a:buNone/>
              </a:pPr>
              <a:r>
                <a:rPr lang="en-US" altLang="ko-KR" sz="800" b="1">
                  <a:solidFill>
                    <a:schemeClr val="tx1"/>
                  </a:solidFill>
                  <a:latin typeface="Arial Unicode MS" pitchFamily="50" charset="-127"/>
                  <a:ea typeface="Arial Unicode MS" pitchFamily="50" charset="-127"/>
                  <a:cs typeface="Arial Unicode MS" pitchFamily="50" charset="-127"/>
                </a:rPr>
                <a:t>Signal Stage</a:t>
              </a:r>
            </a:p>
          </p:txBody>
        </p:sp>
        <p:sp>
          <p:nvSpPr>
            <p:cNvPr id="223" name="AutoShape 113"/>
            <p:cNvSpPr>
              <a:spLocks noChangeArrowheads="1"/>
            </p:cNvSpPr>
            <p:nvPr/>
          </p:nvSpPr>
          <p:spPr bwMode="auto">
            <a:xfrm>
              <a:off x="2232548" y="5271043"/>
              <a:ext cx="790472"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R Door</a:t>
              </a:r>
            </a:p>
          </p:txBody>
        </p:sp>
        <p:sp>
          <p:nvSpPr>
            <p:cNvPr id="224" name="Line 177"/>
            <p:cNvSpPr>
              <a:spLocks noChangeShapeType="1"/>
            </p:cNvSpPr>
            <p:nvPr/>
          </p:nvSpPr>
          <p:spPr bwMode="auto">
            <a:xfrm flipH="1">
              <a:off x="3082882" y="4140613"/>
              <a:ext cx="1279156" cy="0"/>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25" name="Line 139"/>
            <p:cNvSpPr>
              <a:spLocks noChangeShapeType="1"/>
            </p:cNvSpPr>
            <p:nvPr/>
          </p:nvSpPr>
          <p:spPr bwMode="auto">
            <a:xfrm>
              <a:off x="3093700" y="4140612"/>
              <a:ext cx="0" cy="241385"/>
            </a:xfrm>
            <a:prstGeom prst="line">
              <a:avLst/>
            </a:prstGeom>
            <a:noFill/>
            <a:ln w="19050">
              <a:solidFill>
                <a:srgbClr val="CC00CC"/>
              </a:solidFill>
              <a:round/>
              <a:headEnd/>
              <a:tailEnd/>
            </a:ln>
            <a:extLst>
              <a:ext uri="{909E8E84-426E-40DD-AFC4-6F175D3DCCD1}">
                <a14:hiddenFill xmlns:a14="http://schemas.microsoft.com/office/drawing/2010/main">
                  <a:noFill/>
                </a14:hiddenFill>
              </a:ext>
            </a:extLst>
          </p:spPr>
          <p:txBody>
            <a:bodyPr/>
            <a:lstStyle/>
            <a:p>
              <a:endParaRPr lang="ko-KR" altLang="en-US"/>
            </a:p>
          </p:txBody>
        </p:sp>
        <p:sp>
          <p:nvSpPr>
            <p:cNvPr id="226" name="AutoShape 107"/>
            <p:cNvSpPr>
              <a:spLocks noChangeArrowheads="1"/>
            </p:cNvSpPr>
            <p:nvPr/>
          </p:nvSpPr>
          <p:spPr bwMode="auto">
            <a:xfrm>
              <a:off x="6839120" y="5454651"/>
              <a:ext cx="760295" cy="190771"/>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R Room</a:t>
              </a:r>
            </a:p>
          </p:txBody>
        </p:sp>
        <p:sp>
          <p:nvSpPr>
            <p:cNvPr id="227" name="AutoShape 115"/>
            <p:cNvSpPr>
              <a:spLocks noChangeArrowheads="1"/>
            </p:cNvSpPr>
            <p:nvPr/>
          </p:nvSpPr>
          <p:spPr bwMode="auto">
            <a:xfrm>
              <a:off x="7717414" y="5213622"/>
              <a:ext cx="1124263" cy="660399"/>
            </a:xfrm>
            <a:prstGeom prst="roundRect">
              <a:avLst>
                <a:gd name="adj" fmla="val 6917"/>
              </a:avLst>
            </a:prstGeom>
            <a:solidFill>
              <a:srgbClr val="FF66FF"/>
            </a:solidFill>
            <a:ln w="9525">
              <a:solidFill>
                <a:schemeClr val="tx1"/>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endParaRPr lang="ko-KR" altLang="en-US" sz="800" b="1">
                <a:solidFill>
                  <a:schemeClr val="tx1"/>
                </a:solidFill>
                <a:latin typeface="Arial" charset="0"/>
                <a:ea typeface="HY견고딕" pitchFamily="18" charset="-127"/>
              </a:endParaRPr>
            </a:p>
          </p:txBody>
        </p:sp>
        <p:sp>
          <p:nvSpPr>
            <p:cNvPr id="228" name="AutoShape 116"/>
            <p:cNvSpPr>
              <a:spLocks noChangeArrowheads="1"/>
            </p:cNvSpPr>
            <p:nvPr/>
          </p:nvSpPr>
          <p:spPr bwMode="auto">
            <a:xfrm>
              <a:off x="7786959" y="5262303"/>
              <a:ext cx="980460"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R Room</a:t>
              </a:r>
            </a:p>
          </p:txBody>
        </p:sp>
        <p:sp>
          <p:nvSpPr>
            <p:cNvPr id="229" name="AutoShape 118"/>
            <p:cNvSpPr>
              <a:spLocks noChangeArrowheads="1"/>
            </p:cNvSpPr>
            <p:nvPr/>
          </p:nvSpPr>
          <p:spPr bwMode="auto">
            <a:xfrm>
              <a:off x="7818156" y="5547997"/>
              <a:ext cx="949263" cy="277564"/>
            </a:xfrm>
            <a:prstGeom prst="roundRect">
              <a:avLst>
                <a:gd name="adj" fmla="val 0"/>
              </a:avLst>
            </a:prstGeom>
            <a:solidFill>
              <a:schemeClr val="tx2"/>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50000"/>
                </a:lnSpc>
                <a:buClr>
                  <a:srgbClr val="3333CC"/>
                </a:buClr>
                <a:buFont typeface="Wingdings" pitchFamily="2" charset="2"/>
                <a:buNone/>
              </a:pPr>
              <a:r>
                <a:rPr lang="en-US" altLang="ko-KR" sz="800" b="1">
                  <a:solidFill>
                    <a:schemeClr val="bg1"/>
                  </a:solidFill>
                  <a:latin typeface="Arial" charset="0"/>
                  <a:ea typeface="HY견고딕" pitchFamily="18" charset="-127"/>
                </a:rPr>
                <a:t>DAMPER</a:t>
              </a:r>
            </a:p>
          </p:txBody>
        </p:sp>
        <p:sp>
          <p:nvSpPr>
            <p:cNvPr id="230" name="Line 134"/>
            <p:cNvSpPr>
              <a:spLocks noChangeShapeType="1"/>
            </p:cNvSpPr>
            <p:nvPr/>
          </p:nvSpPr>
          <p:spPr bwMode="auto">
            <a:xfrm>
              <a:off x="8204045" y="4048244"/>
              <a:ext cx="0" cy="1165378"/>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ko-KR" altLang="en-US"/>
            </a:p>
          </p:txBody>
        </p:sp>
        <p:sp>
          <p:nvSpPr>
            <p:cNvPr id="231" name="Text Box 162"/>
            <p:cNvSpPr txBox="1">
              <a:spLocks noChangeArrowheads="1"/>
            </p:cNvSpPr>
            <p:nvPr/>
          </p:nvSpPr>
          <p:spPr bwMode="auto">
            <a:xfrm>
              <a:off x="7641750" y="4924697"/>
              <a:ext cx="63190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DC 12V</a:t>
              </a:r>
            </a:p>
          </p:txBody>
        </p:sp>
        <p:sp>
          <p:nvSpPr>
            <p:cNvPr id="232" name="AutoShape 111"/>
            <p:cNvSpPr>
              <a:spLocks noChangeArrowheads="1"/>
            </p:cNvSpPr>
            <p:nvPr/>
          </p:nvSpPr>
          <p:spPr bwMode="auto">
            <a:xfrm>
              <a:off x="7579325" y="3578442"/>
              <a:ext cx="1088502" cy="457200"/>
            </a:xfrm>
            <a:prstGeom prst="roundRect">
              <a:avLst>
                <a:gd name="adj" fmla="val 16667"/>
              </a:avLst>
            </a:prstGeom>
            <a:solidFill>
              <a:srgbClr val="CCEC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Damper </a:t>
              </a:r>
            </a:p>
            <a:p>
              <a:pPr algn="ctr" eaLnBrk="1" hangingPunct="1">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Control Circuit</a:t>
              </a:r>
            </a:p>
          </p:txBody>
        </p:sp>
        <p:sp>
          <p:nvSpPr>
            <p:cNvPr id="233" name="Line 163"/>
            <p:cNvSpPr>
              <a:spLocks noChangeShapeType="1"/>
            </p:cNvSpPr>
            <p:nvPr/>
          </p:nvSpPr>
          <p:spPr bwMode="auto">
            <a:xfrm flipH="1">
              <a:off x="6171723" y="3794918"/>
              <a:ext cx="1407601" cy="0"/>
            </a:xfrm>
            <a:prstGeom prst="line">
              <a:avLst/>
            </a:prstGeom>
            <a:noFill/>
            <a:ln w="19050">
              <a:solidFill>
                <a:srgbClr val="CC00CC"/>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234" name="AutoShape 104"/>
            <p:cNvSpPr>
              <a:spLocks noChangeArrowheads="1"/>
            </p:cNvSpPr>
            <p:nvPr/>
          </p:nvSpPr>
          <p:spPr bwMode="auto">
            <a:xfrm>
              <a:off x="4941645" y="1783987"/>
              <a:ext cx="990600" cy="457200"/>
            </a:xfrm>
            <a:prstGeom prst="roundRect">
              <a:avLst>
                <a:gd name="adj" fmla="val 16667"/>
              </a:avLst>
            </a:prstGeom>
            <a:solidFill>
              <a:srgbClr val="FF6600"/>
            </a:solidFill>
            <a:ln w="9525">
              <a:solidFill>
                <a:srgbClr val="000000"/>
              </a:solidFill>
              <a:round/>
              <a:headEnd/>
              <a:tailEnd/>
            </a:ln>
          </p:spPr>
          <p:txBody>
            <a:bodyPr wrap="none" anchor="ctr" anchorCtr="1"/>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lnSpc>
                  <a:spcPct val="60000"/>
                </a:lnSpc>
                <a:spcBef>
                  <a:spcPct val="50000"/>
                </a:spcBef>
                <a:buClr>
                  <a:srgbClr val="3333CC"/>
                </a:buClr>
                <a:buFont typeface="Wingdings" pitchFamily="2" charset="2"/>
                <a:buNone/>
              </a:pPr>
              <a:r>
                <a:rPr lang="en-US" altLang="ko-KR" sz="800" b="1">
                  <a:solidFill>
                    <a:schemeClr val="tx1"/>
                  </a:solidFill>
                  <a:latin typeface="Arial" charset="0"/>
                  <a:ea typeface="HY견고딕" pitchFamily="18" charset="-127"/>
                </a:rPr>
                <a:t>SMPS Circuit</a:t>
              </a:r>
            </a:p>
          </p:txBody>
        </p:sp>
        <p:sp>
          <p:nvSpPr>
            <p:cNvPr id="235" name="Line 126"/>
            <p:cNvSpPr>
              <a:spLocks noChangeShapeType="1"/>
            </p:cNvSpPr>
            <p:nvPr/>
          </p:nvSpPr>
          <p:spPr bwMode="auto">
            <a:xfrm flipH="1">
              <a:off x="4374790" y="2035446"/>
              <a:ext cx="573011" cy="0"/>
            </a:xfrm>
            <a:prstGeom prst="line">
              <a:avLst/>
            </a:prstGeom>
            <a:noFill/>
            <a:ln w="28575">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236" name="AutoShape 113"/>
            <p:cNvSpPr>
              <a:spLocks noChangeArrowheads="1"/>
            </p:cNvSpPr>
            <p:nvPr/>
          </p:nvSpPr>
          <p:spPr bwMode="auto">
            <a:xfrm>
              <a:off x="2232548" y="5550175"/>
              <a:ext cx="790472" cy="228600"/>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a:solidFill>
                    <a:schemeClr val="tx1"/>
                  </a:solidFill>
                  <a:latin typeface="Arial" charset="0"/>
                  <a:ea typeface="HY견고딕" pitchFamily="18" charset="-127"/>
                </a:rPr>
                <a:t>F Door</a:t>
              </a:r>
            </a:p>
          </p:txBody>
        </p:sp>
        <p:sp>
          <p:nvSpPr>
            <p:cNvPr id="237" name="Line 126"/>
            <p:cNvSpPr>
              <a:spLocks noChangeShapeType="1"/>
            </p:cNvSpPr>
            <p:nvPr/>
          </p:nvSpPr>
          <p:spPr bwMode="auto">
            <a:xfrm rot="5400000" flipH="1" flipV="1">
              <a:off x="3765903" y="2362887"/>
              <a:ext cx="172031" cy="1"/>
            </a:xfrm>
            <a:prstGeom prst="line">
              <a:avLst/>
            </a:prstGeom>
            <a:noFill/>
            <a:ln w="28575">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endParaRPr lang="ko-KR" altLang="en-US"/>
            </a:p>
          </p:txBody>
        </p:sp>
        <p:sp>
          <p:nvSpPr>
            <p:cNvPr id="120" name="AutoShape 109"/>
            <p:cNvSpPr>
              <a:spLocks noChangeArrowheads="1"/>
            </p:cNvSpPr>
            <p:nvPr/>
          </p:nvSpPr>
          <p:spPr bwMode="auto">
            <a:xfrm>
              <a:off x="6839119" y="6093683"/>
              <a:ext cx="760295" cy="187524"/>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smtClean="0">
                  <a:solidFill>
                    <a:schemeClr val="tx1"/>
                  </a:solidFill>
                  <a:latin typeface="Arial" charset="0"/>
                  <a:ea typeface="HY견고딕" pitchFamily="18" charset="-127"/>
                </a:rPr>
                <a:t>KNOB</a:t>
              </a:r>
              <a:endParaRPr lang="en-US" altLang="ko-KR" sz="800" b="1" dirty="0">
                <a:solidFill>
                  <a:schemeClr val="tx1"/>
                </a:solidFill>
                <a:latin typeface="Arial" charset="0"/>
                <a:ea typeface="HY견고딕" pitchFamily="18" charset="-127"/>
              </a:endParaRPr>
            </a:p>
          </p:txBody>
        </p:sp>
      </p:grpSp>
      <p:sp>
        <p:nvSpPr>
          <p:cNvPr id="238" name="Text Box 5"/>
          <p:cNvSpPr txBox="1">
            <a:spLocks noChangeArrowheads="1"/>
          </p:cNvSpPr>
          <p:nvPr/>
        </p:nvSpPr>
        <p:spPr bwMode="auto">
          <a:xfrm>
            <a:off x="685800" y="141288"/>
            <a:ext cx="5410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8. Block Diagram </a:t>
            </a:r>
          </a:p>
        </p:txBody>
      </p:sp>
      <p:sp>
        <p:nvSpPr>
          <p:cNvPr id="239" name="Rectangle 2"/>
          <p:cNvSpPr>
            <a:spLocks noChangeArrowheads="1"/>
          </p:cNvSpPr>
          <p:nvPr/>
        </p:nvSpPr>
        <p:spPr bwMode="auto">
          <a:xfrm>
            <a:off x="761999" y="938213"/>
            <a:ext cx="66960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8-1. PBA </a:t>
            </a:r>
            <a:r>
              <a:rPr lang="en-US" altLang="ko-KR" sz="1800" dirty="0" smtClean="0">
                <a:solidFill>
                  <a:srgbClr val="006699"/>
                </a:solidFill>
                <a:latin typeface="Arial Black" pitchFamily="34" charset="0"/>
              </a:rPr>
              <a:t>Main</a:t>
            </a:r>
            <a:r>
              <a:rPr lang="it-IT" altLang="ko-KR" sz="1800" dirty="0" smtClean="0">
                <a:solidFill>
                  <a:srgbClr val="006699"/>
                </a:solidFill>
                <a:latin typeface="Arial Black" pitchFamily="34" charset="0"/>
              </a:rPr>
              <a:t> </a:t>
            </a:r>
            <a:r>
              <a:rPr lang="it-IT" altLang="ko-KR" sz="1800" dirty="0">
                <a:solidFill>
                  <a:srgbClr val="006699"/>
                </a:solidFill>
                <a:latin typeface="Arial Black" pitchFamily="34" charset="0"/>
              </a:rPr>
              <a:t>(Mono C,D,E,F / Bespoke Mono E,F)</a:t>
            </a:r>
            <a:endParaRPr lang="en-US" altLang="ko-KR" sz="1800" dirty="0" smtClean="0">
              <a:solidFill>
                <a:srgbClr val="006699"/>
              </a:solidFill>
              <a:latin typeface="Arial Black" pitchFamily="34" charset="0"/>
            </a:endParaRPr>
          </a:p>
        </p:txBody>
      </p:sp>
      <p:sp>
        <p:nvSpPr>
          <p:cNvPr id="240" name="Rectangle 24"/>
          <p:cNvSpPr>
            <a:spLocks noChangeArrowheads="1"/>
          </p:cNvSpPr>
          <p:nvPr/>
        </p:nvSpPr>
        <p:spPr bwMode="auto">
          <a:xfrm>
            <a:off x="4570413" y="6191250"/>
            <a:ext cx="4414837" cy="228600"/>
          </a:xfrm>
          <a:prstGeom prst="rect">
            <a:avLst/>
          </a:prstGeom>
          <a:noFill/>
          <a:ln w="9525">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tabLst>
                <a:tab pos="87313" algn="l"/>
              </a:tabLst>
              <a:defRPr kumimoji="1" sz="1000">
                <a:solidFill>
                  <a:srgbClr val="000000"/>
                </a:solidFill>
                <a:latin typeface="Tahoma" pitchFamily="34" charset="0"/>
                <a:ea typeface="굴림" charset="-127"/>
              </a:defRPr>
            </a:lvl1pPr>
            <a:lvl2pPr marL="742950" indent="-285750" eaLnBrk="0" hangingPunct="0">
              <a:tabLst>
                <a:tab pos="87313" algn="l"/>
              </a:tabLst>
              <a:defRPr kumimoji="1" sz="1000">
                <a:solidFill>
                  <a:srgbClr val="000000"/>
                </a:solidFill>
                <a:latin typeface="Tahoma" pitchFamily="34" charset="0"/>
                <a:ea typeface="굴림" charset="-127"/>
              </a:defRPr>
            </a:lvl2pPr>
            <a:lvl3pPr marL="1143000" indent="-228600" eaLnBrk="0" hangingPunct="0">
              <a:tabLst>
                <a:tab pos="87313" algn="l"/>
              </a:tabLst>
              <a:defRPr kumimoji="1" sz="1000">
                <a:solidFill>
                  <a:srgbClr val="000000"/>
                </a:solidFill>
                <a:latin typeface="Tahoma" pitchFamily="34" charset="0"/>
                <a:ea typeface="굴림" charset="-127"/>
              </a:defRPr>
            </a:lvl3pPr>
            <a:lvl4pPr marL="1600200" indent="-228600" eaLnBrk="0" hangingPunct="0">
              <a:tabLst>
                <a:tab pos="87313" algn="l"/>
              </a:tabLst>
              <a:defRPr kumimoji="1" sz="1000">
                <a:solidFill>
                  <a:srgbClr val="000000"/>
                </a:solidFill>
                <a:latin typeface="Tahoma" pitchFamily="34" charset="0"/>
                <a:ea typeface="굴림" charset="-127"/>
              </a:defRPr>
            </a:lvl4pPr>
            <a:lvl5pPr marL="2057400" indent="-228600" eaLnBrk="0" hangingPunct="0">
              <a:tabLst>
                <a:tab pos="87313" algn="l"/>
              </a:tabLst>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tabLst>
                <a:tab pos="87313" algn="l"/>
              </a:tabLst>
              <a:defRPr kumimoji="1" sz="1000">
                <a:solidFill>
                  <a:srgbClr val="000000"/>
                </a:solidFill>
                <a:latin typeface="Tahoma" pitchFamily="34" charset="0"/>
                <a:ea typeface="굴림" charset="-127"/>
              </a:defRPr>
            </a:lvl9pPr>
          </a:lstStyle>
          <a:p>
            <a:pPr algn="ctr" latinLnBrk="0"/>
            <a:r>
              <a:rPr lang="en-US" altLang="ko-KR">
                <a:solidFill>
                  <a:srgbClr val="FF0000"/>
                </a:solidFill>
                <a:latin typeface="Arial" charset="0"/>
                <a:ea typeface="바탕" pitchFamily="18" charset="-127"/>
              </a:rPr>
              <a:t>This document can not be used without Samsung's authorization</a:t>
            </a:r>
          </a:p>
        </p:txBody>
      </p:sp>
      <p:sp>
        <p:nvSpPr>
          <p:cNvPr id="241" name="슬라이드 번호 개체 틀 16"/>
          <p:cNvSpPr>
            <a:spLocks noGrp="1"/>
          </p:cNvSpPr>
          <p:nvPr>
            <p:ph type="sldNum" sz="quarter" idx="12"/>
          </p:nvPr>
        </p:nvSpPr>
        <p:spPr>
          <a:xfrm>
            <a:off x="6553200" y="6472238"/>
            <a:ext cx="2133600" cy="265112"/>
          </a:xfrm>
        </p:spPr>
        <p:txBody>
          <a:bodyPr anchor="b"/>
          <a:lstStyle/>
          <a:p>
            <a:pPr>
              <a:defRPr/>
            </a:pPr>
            <a:fld id="{A29D6E59-1DCE-4D66-A4F1-F10439D04B4A}" type="slidenum">
              <a:rPr lang="en-US" altLang="ko-KR" smtClean="0"/>
              <a:pPr>
                <a:defRPr/>
              </a:pPr>
              <a:t>215</a:t>
            </a:fld>
            <a:endParaRPr lang="en-US" altLang="ko-KR" dirty="0"/>
          </a:p>
        </p:txBody>
      </p:sp>
      <p:sp>
        <p:nvSpPr>
          <p:cNvPr id="243" name="AutoShape 116"/>
          <p:cNvSpPr>
            <a:spLocks noChangeArrowheads="1"/>
          </p:cNvSpPr>
          <p:nvPr/>
        </p:nvSpPr>
        <p:spPr bwMode="auto">
          <a:xfrm>
            <a:off x="4221548" y="5496536"/>
            <a:ext cx="800505" cy="201383"/>
          </a:xfrm>
          <a:prstGeom prst="roundRect">
            <a:avLst>
              <a:gd name="adj" fmla="val 16667"/>
            </a:avLst>
          </a:prstGeom>
          <a:solidFill>
            <a:srgbClr val="66FFFF"/>
          </a:solidFill>
          <a:ln w="9525">
            <a:solidFill>
              <a:srgbClr val="000000"/>
            </a:solidFill>
            <a:round/>
            <a:headEnd/>
            <a:tailEnd/>
          </a:ln>
        </p:spPr>
        <p:txBody>
          <a:bodyPr wrap="none" anchor="ct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buClr>
                <a:srgbClr val="3333CC"/>
              </a:buClr>
              <a:buFont typeface="Wingdings" pitchFamily="2" charset="2"/>
              <a:buNone/>
            </a:pPr>
            <a:r>
              <a:rPr lang="en-US" altLang="ko-KR" sz="800" b="1" dirty="0" smtClean="0">
                <a:solidFill>
                  <a:schemeClr val="tx1"/>
                </a:solidFill>
                <a:latin typeface="Arial" charset="0"/>
                <a:ea typeface="HY견고딕" pitchFamily="18" charset="-127"/>
              </a:rPr>
              <a:t>Buzzer </a:t>
            </a:r>
            <a:r>
              <a:rPr lang="en-US" altLang="ko-KR" sz="800" b="1" dirty="0">
                <a:solidFill>
                  <a:schemeClr val="tx1"/>
                </a:solidFill>
                <a:latin typeface="Arial" charset="0"/>
                <a:ea typeface="HY견고딕" pitchFamily="18" charset="-127"/>
              </a:rPr>
              <a:t>Control</a:t>
            </a:r>
          </a:p>
        </p:txBody>
      </p:sp>
    </p:spTree>
    <p:extLst>
      <p:ext uri="{BB962C8B-B14F-4D97-AF65-F5344CB8AC3E}">
        <p14:creationId xmlns:p14="http://schemas.microsoft.com/office/powerpoint/2010/main" val="918105501"/>
      </p:ext>
    </p:extLst>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9-1. </a:t>
            </a:r>
            <a:r>
              <a:rPr lang="en-US" altLang="ko-KR" sz="1800" dirty="0" smtClean="0">
                <a:solidFill>
                  <a:srgbClr val="006699"/>
                </a:solidFill>
                <a:latin typeface="Arial Black" pitchFamily="34" charset="0"/>
              </a:rPr>
              <a:t>Nomenclature</a:t>
            </a:r>
            <a:endParaRPr lang="en-US" altLang="ko-KR" sz="1800" dirty="0">
              <a:solidFill>
                <a:srgbClr val="006699"/>
              </a:solidFill>
              <a:latin typeface="Arial Black" pitchFamily="34" charset="0"/>
            </a:endParaRPr>
          </a:p>
        </p:txBody>
      </p:sp>
      <p:sp>
        <p:nvSpPr>
          <p:cNvPr id="177155" name="Text Box 3"/>
          <p:cNvSpPr txBox="1">
            <a:spLocks noChangeArrowheads="1"/>
          </p:cNvSpPr>
          <p:nvPr/>
        </p:nvSpPr>
        <p:spPr bwMode="auto">
          <a:xfrm>
            <a:off x="685800" y="141288"/>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9. </a:t>
            </a:r>
            <a:r>
              <a:rPr lang="en-US" altLang="ko-KR" sz="2400">
                <a:solidFill>
                  <a:srgbClr val="B2B2B2"/>
                </a:solidFill>
                <a:latin typeface="Arial Black" pitchFamily="34" charset="0"/>
                <a:ea typeface="헤드라인" pitchFamily="18" charset="-127"/>
              </a:rPr>
              <a:t>Reference Information</a:t>
            </a:r>
          </a:p>
        </p:txBody>
      </p:sp>
      <p:sp>
        <p:nvSpPr>
          <p:cNvPr id="8" name="슬라이드 번호 개체 틀 16"/>
          <p:cNvSpPr>
            <a:spLocks noGrp="1"/>
          </p:cNvSpPr>
          <p:nvPr>
            <p:ph type="sldNum" sz="quarter" idx="12"/>
          </p:nvPr>
        </p:nvSpPr>
        <p:spPr>
          <a:xfrm>
            <a:off x="6553200" y="6472238"/>
            <a:ext cx="2133600" cy="265112"/>
          </a:xfrm>
        </p:spPr>
        <p:txBody>
          <a:bodyPr anchor="b"/>
          <a:lstStyle/>
          <a:p>
            <a:pPr>
              <a:defRPr/>
            </a:pPr>
            <a:fld id="{4BDC87D6-685C-4BEE-86E6-691FB88A0968}" type="slidenum">
              <a:rPr lang="en-US" altLang="ko-KR" smtClean="0"/>
              <a:pPr>
                <a:defRPr/>
              </a:pPr>
              <a:t>216</a:t>
            </a:fld>
            <a:endParaRPr lang="en-US" altLang="ko-KR" dirty="0"/>
          </a:p>
        </p:txBody>
      </p:sp>
      <p:graphicFrame>
        <p:nvGraphicFramePr>
          <p:cNvPr id="30" name="표 29"/>
          <p:cNvGraphicFramePr>
            <a:graphicFrameLocks noGrp="1"/>
          </p:cNvGraphicFramePr>
          <p:nvPr>
            <p:extLst>
              <p:ext uri="{D42A27DB-BD31-4B8C-83A1-F6EECF244321}">
                <p14:modId xmlns:p14="http://schemas.microsoft.com/office/powerpoint/2010/main" val="2698621155"/>
              </p:ext>
            </p:extLst>
          </p:nvPr>
        </p:nvGraphicFramePr>
        <p:xfrm>
          <a:off x="237748" y="1443038"/>
          <a:ext cx="8546855" cy="4811525"/>
        </p:xfrm>
        <a:graphic>
          <a:graphicData uri="http://schemas.openxmlformats.org/drawingml/2006/table">
            <a:tbl>
              <a:tblPr/>
              <a:tblGrid>
                <a:gridCol w="324075">
                  <a:extLst>
                    <a:ext uri="{9D8B030D-6E8A-4147-A177-3AD203B41FA5}">
                      <a16:colId xmlns:a16="http://schemas.microsoft.com/office/drawing/2014/main" val="2664960527"/>
                    </a:ext>
                  </a:extLst>
                </a:gridCol>
                <a:gridCol w="95317">
                  <a:extLst>
                    <a:ext uri="{9D8B030D-6E8A-4147-A177-3AD203B41FA5}">
                      <a16:colId xmlns:a16="http://schemas.microsoft.com/office/drawing/2014/main" val="88562652"/>
                    </a:ext>
                  </a:extLst>
                </a:gridCol>
                <a:gridCol w="205882">
                  <a:extLst>
                    <a:ext uri="{9D8B030D-6E8A-4147-A177-3AD203B41FA5}">
                      <a16:colId xmlns:a16="http://schemas.microsoft.com/office/drawing/2014/main" val="2405634550"/>
                    </a:ext>
                  </a:extLst>
                </a:gridCol>
                <a:gridCol w="205882">
                  <a:extLst>
                    <a:ext uri="{9D8B030D-6E8A-4147-A177-3AD203B41FA5}">
                      <a16:colId xmlns:a16="http://schemas.microsoft.com/office/drawing/2014/main" val="3904654534"/>
                    </a:ext>
                  </a:extLst>
                </a:gridCol>
                <a:gridCol w="119816">
                  <a:extLst>
                    <a:ext uri="{9D8B030D-6E8A-4147-A177-3AD203B41FA5}">
                      <a16:colId xmlns:a16="http://schemas.microsoft.com/office/drawing/2014/main" val="940116718"/>
                    </a:ext>
                  </a:extLst>
                </a:gridCol>
                <a:gridCol w="44127">
                  <a:extLst>
                    <a:ext uri="{9D8B030D-6E8A-4147-A177-3AD203B41FA5}">
                      <a16:colId xmlns:a16="http://schemas.microsoft.com/office/drawing/2014/main" val="3854044591"/>
                    </a:ext>
                  </a:extLst>
                </a:gridCol>
                <a:gridCol w="93033">
                  <a:extLst>
                    <a:ext uri="{9D8B030D-6E8A-4147-A177-3AD203B41FA5}">
                      <a16:colId xmlns:a16="http://schemas.microsoft.com/office/drawing/2014/main" val="2530750272"/>
                    </a:ext>
                  </a:extLst>
                </a:gridCol>
                <a:gridCol w="187960">
                  <a:extLst>
                    <a:ext uri="{9D8B030D-6E8A-4147-A177-3AD203B41FA5}">
                      <a16:colId xmlns:a16="http://schemas.microsoft.com/office/drawing/2014/main" val="2324612571"/>
                    </a:ext>
                  </a:extLst>
                </a:gridCol>
                <a:gridCol w="797560">
                  <a:extLst>
                    <a:ext uri="{9D8B030D-6E8A-4147-A177-3AD203B41FA5}">
                      <a16:colId xmlns:a16="http://schemas.microsoft.com/office/drawing/2014/main" val="1634801242"/>
                    </a:ext>
                  </a:extLst>
                </a:gridCol>
                <a:gridCol w="121920">
                  <a:extLst>
                    <a:ext uri="{9D8B030D-6E8A-4147-A177-3AD203B41FA5}">
                      <a16:colId xmlns:a16="http://schemas.microsoft.com/office/drawing/2014/main" val="1090284931"/>
                    </a:ext>
                  </a:extLst>
                </a:gridCol>
                <a:gridCol w="457200">
                  <a:extLst>
                    <a:ext uri="{9D8B030D-6E8A-4147-A177-3AD203B41FA5}">
                      <a16:colId xmlns:a16="http://schemas.microsoft.com/office/drawing/2014/main" val="818828706"/>
                    </a:ext>
                  </a:extLst>
                </a:gridCol>
                <a:gridCol w="177800">
                  <a:extLst>
                    <a:ext uri="{9D8B030D-6E8A-4147-A177-3AD203B41FA5}">
                      <a16:colId xmlns:a16="http://schemas.microsoft.com/office/drawing/2014/main" val="321592140"/>
                    </a:ext>
                  </a:extLst>
                </a:gridCol>
                <a:gridCol w="284480">
                  <a:extLst>
                    <a:ext uri="{9D8B030D-6E8A-4147-A177-3AD203B41FA5}">
                      <a16:colId xmlns:a16="http://schemas.microsoft.com/office/drawing/2014/main" val="1641283526"/>
                    </a:ext>
                  </a:extLst>
                </a:gridCol>
                <a:gridCol w="406301">
                  <a:extLst>
                    <a:ext uri="{9D8B030D-6E8A-4147-A177-3AD203B41FA5}">
                      <a16:colId xmlns:a16="http://schemas.microsoft.com/office/drawing/2014/main" val="1311835150"/>
                    </a:ext>
                  </a:extLst>
                </a:gridCol>
                <a:gridCol w="327888">
                  <a:extLst>
                    <a:ext uri="{9D8B030D-6E8A-4147-A177-3AD203B41FA5}">
                      <a16:colId xmlns:a16="http://schemas.microsoft.com/office/drawing/2014/main" val="2700046813"/>
                    </a:ext>
                  </a:extLst>
                </a:gridCol>
                <a:gridCol w="205882">
                  <a:extLst>
                    <a:ext uri="{9D8B030D-6E8A-4147-A177-3AD203B41FA5}">
                      <a16:colId xmlns:a16="http://schemas.microsoft.com/office/drawing/2014/main" val="2182907420"/>
                    </a:ext>
                  </a:extLst>
                </a:gridCol>
                <a:gridCol w="175821">
                  <a:extLst>
                    <a:ext uri="{9D8B030D-6E8A-4147-A177-3AD203B41FA5}">
                      <a16:colId xmlns:a16="http://schemas.microsoft.com/office/drawing/2014/main" val="2326035825"/>
                    </a:ext>
                  </a:extLst>
                </a:gridCol>
                <a:gridCol w="205882">
                  <a:extLst>
                    <a:ext uri="{9D8B030D-6E8A-4147-A177-3AD203B41FA5}">
                      <a16:colId xmlns:a16="http://schemas.microsoft.com/office/drawing/2014/main" val="4096338179"/>
                    </a:ext>
                  </a:extLst>
                </a:gridCol>
                <a:gridCol w="369827">
                  <a:extLst>
                    <a:ext uri="{9D8B030D-6E8A-4147-A177-3AD203B41FA5}">
                      <a16:colId xmlns:a16="http://schemas.microsoft.com/office/drawing/2014/main" val="1336896575"/>
                    </a:ext>
                  </a:extLst>
                </a:gridCol>
                <a:gridCol w="213508">
                  <a:extLst>
                    <a:ext uri="{9D8B030D-6E8A-4147-A177-3AD203B41FA5}">
                      <a16:colId xmlns:a16="http://schemas.microsoft.com/office/drawing/2014/main" val="239439444"/>
                    </a:ext>
                  </a:extLst>
                </a:gridCol>
                <a:gridCol w="213508">
                  <a:extLst>
                    <a:ext uri="{9D8B030D-6E8A-4147-A177-3AD203B41FA5}">
                      <a16:colId xmlns:a16="http://schemas.microsoft.com/office/drawing/2014/main" val="3972715669"/>
                    </a:ext>
                  </a:extLst>
                </a:gridCol>
                <a:gridCol w="213508">
                  <a:extLst>
                    <a:ext uri="{9D8B030D-6E8A-4147-A177-3AD203B41FA5}">
                      <a16:colId xmlns:a16="http://schemas.microsoft.com/office/drawing/2014/main" val="2009872535"/>
                    </a:ext>
                  </a:extLst>
                </a:gridCol>
                <a:gridCol w="228758">
                  <a:extLst>
                    <a:ext uri="{9D8B030D-6E8A-4147-A177-3AD203B41FA5}">
                      <a16:colId xmlns:a16="http://schemas.microsoft.com/office/drawing/2014/main" val="3051504517"/>
                    </a:ext>
                  </a:extLst>
                </a:gridCol>
                <a:gridCol w="259260">
                  <a:extLst>
                    <a:ext uri="{9D8B030D-6E8A-4147-A177-3AD203B41FA5}">
                      <a16:colId xmlns:a16="http://schemas.microsoft.com/office/drawing/2014/main" val="2605439837"/>
                    </a:ext>
                  </a:extLst>
                </a:gridCol>
                <a:gridCol w="259260">
                  <a:extLst>
                    <a:ext uri="{9D8B030D-6E8A-4147-A177-3AD203B41FA5}">
                      <a16:colId xmlns:a16="http://schemas.microsoft.com/office/drawing/2014/main" val="2612906611"/>
                    </a:ext>
                  </a:extLst>
                </a:gridCol>
                <a:gridCol w="205882">
                  <a:extLst>
                    <a:ext uri="{9D8B030D-6E8A-4147-A177-3AD203B41FA5}">
                      <a16:colId xmlns:a16="http://schemas.microsoft.com/office/drawing/2014/main" val="1574321879"/>
                    </a:ext>
                  </a:extLst>
                </a:gridCol>
                <a:gridCol w="205882">
                  <a:extLst>
                    <a:ext uri="{9D8B030D-6E8A-4147-A177-3AD203B41FA5}">
                      <a16:colId xmlns:a16="http://schemas.microsoft.com/office/drawing/2014/main" val="3776241297"/>
                    </a:ext>
                  </a:extLst>
                </a:gridCol>
                <a:gridCol w="350764">
                  <a:extLst>
                    <a:ext uri="{9D8B030D-6E8A-4147-A177-3AD203B41FA5}">
                      <a16:colId xmlns:a16="http://schemas.microsoft.com/office/drawing/2014/main" val="261779447"/>
                    </a:ext>
                  </a:extLst>
                </a:gridCol>
                <a:gridCol w="205882">
                  <a:extLst>
                    <a:ext uri="{9D8B030D-6E8A-4147-A177-3AD203B41FA5}">
                      <a16:colId xmlns:a16="http://schemas.microsoft.com/office/drawing/2014/main" val="1981944642"/>
                    </a:ext>
                  </a:extLst>
                </a:gridCol>
                <a:gridCol w="205882">
                  <a:extLst>
                    <a:ext uri="{9D8B030D-6E8A-4147-A177-3AD203B41FA5}">
                      <a16:colId xmlns:a16="http://schemas.microsoft.com/office/drawing/2014/main" val="4070265029"/>
                    </a:ext>
                  </a:extLst>
                </a:gridCol>
                <a:gridCol w="205882">
                  <a:extLst>
                    <a:ext uri="{9D8B030D-6E8A-4147-A177-3AD203B41FA5}">
                      <a16:colId xmlns:a16="http://schemas.microsoft.com/office/drawing/2014/main" val="42153902"/>
                    </a:ext>
                  </a:extLst>
                </a:gridCol>
                <a:gridCol w="282136">
                  <a:extLst>
                    <a:ext uri="{9D8B030D-6E8A-4147-A177-3AD203B41FA5}">
                      <a16:colId xmlns:a16="http://schemas.microsoft.com/office/drawing/2014/main" val="3436628773"/>
                    </a:ext>
                  </a:extLst>
                </a:gridCol>
                <a:gridCol w="690090">
                  <a:extLst>
                    <a:ext uri="{9D8B030D-6E8A-4147-A177-3AD203B41FA5}">
                      <a16:colId xmlns:a16="http://schemas.microsoft.com/office/drawing/2014/main" val="326696387"/>
                    </a:ext>
                  </a:extLst>
                </a:gridCol>
              </a:tblGrid>
              <a:tr h="59470">
                <a:tc rowSpan="2">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rowSpan="2" gridSpan="2">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504D"/>
                    </a:solidFill>
                  </a:tcPr>
                </a:tc>
                <a:tc rowSpan="2" hMerge="1">
                  <a:txBody>
                    <a:bodyPr/>
                    <a:lstStyle/>
                    <a:p>
                      <a:pPr latinLnBrk="1"/>
                      <a:endParaRPr lang="ko-KR" altLang="en-US"/>
                    </a:p>
                  </a:txBody>
                  <a:tcPr/>
                </a:tc>
                <a:tc rowSpan="2" gridSpan="4">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Capacity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3CDDD"/>
                    </a:solidFill>
                  </a:tcPr>
                </a:tc>
                <a:tc rowSpan="2" hMerge="1">
                  <a:txBody>
                    <a:bodyPr/>
                    <a:lstStyle/>
                    <a:p>
                      <a:pPr latinLnBrk="1"/>
                      <a:endParaRPr lang="ko-KR" altLang="en-US"/>
                    </a:p>
                  </a:txBody>
                  <a:tcPr/>
                </a:tc>
                <a:tc rowSpan="2" hMerge="1">
                  <a:txBody>
                    <a:bodyPr/>
                    <a:lstStyle/>
                    <a:p>
                      <a:pPr latinLnBrk="1"/>
                      <a:endParaRPr lang="ko-KR" altLang="en-US"/>
                    </a:p>
                  </a:txBody>
                  <a:tcPr/>
                </a:tc>
                <a:tc rowSpan="2" hMerge="1">
                  <a:txBody>
                    <a:bodyPr/>
                    <a:lstStyle/>
                    <a:p>
                      <a:pPr latinLnBrk="1"/>
                      <a:endParaRPr lang="ko-KR" altLang="en-US"/>
                    </a:p>
                  </a:txBody>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Year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9C9C9"/>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9C9C9"/>
                    </a:solidFill>
                  </a:tcPr>
                </a:tc>
                <a:tc gridSpan="2">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Grade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9C9C9"/>
                    </a:solidFill>
                  </a:tcPr>
                </a:tc>
                <a:tc hMerge="1">
                  <a:txBody>
                    <a:bodyPr/>
                    <a:lstStyle/>
                    <a:p>
                      <a:pPr latinLnBrk="1"/>
                      <a:endParaRPr lang="ko-KR" altLang="en-US"/>
                    </a:p>
                  </a:txBody>
                  <a:tcPr/>
                </a:tc>
                <a:tc gridSpan="5">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Feature 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Feature 2</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3D69B"/>
                    </a:solidFill>
                  </a:tcPr>
                </a:tc>
                <a:tc gridSpan="4">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Feature 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rowSpan="2" gridSpan="4">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Color</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rowSpan="2" hMerge="1">
                  <a:txBody>
                    <a:bodyPr/>
                    <a:lstStyle/>
                    <a:p>
                      <a:pPr latinLnBrk="1"/>
                      <a:endParaRPr lang="ko-KR" altLang="en-US"/>
                    </a:p>
                  </a:txBody>
                  <a:tcPr/>
                </a:tc>
                <a:tc rowSpan="2" hMerge="1">
                  <a:txBody>
                    <a:bodyPr/>
                    <a:lstStyle/>
                    <a:p>
                      <a:pPr latinLnBrk="1"/>
                      <a:endParaRPr lang="ko-KR" altLang="en-US"/>
                    </a:p>
                  </a:txBody>
                  <a:tcPr/>
                </a:tc>
                <a:tc rowSpan="2" hMerge="1">
                  <a:txBody>
                    <a:bodyPr/>
                    <a:lstStyle/>
                    <a:p>
                      <a:pPr latinLnBrk="1"/>
                      <a:endParaRPr lang="ko-KR" altLang="en-US"/>
                    </a:p>
                  </a:txBody>
                  <a:tcPr/>
                </a:tc>
                <a:extLst>
                  <a:ext uri="{0D108BD9-81ED-4DB2-BD59-A6C34878D82A}">
                    <a16:rowId xmlns:a16="http://schemas.microsoft.com/office/drawing/2014/main" val="3172345574"/>
                  </a:ext>
                </a:extLst>
              </a:tr>
              <a:tr h="59470">
                <a:tc vMerge="1">
                  <a:txBody>
                    <a:bodyPr/>
                    <a:lstStyle/>
                    <a:p>
                      <a:pPr latinLnBrk="1"/>
                      <a:endParaRPr lang="ko-KR" altLang="en-US"/>
                    </a:p>
                  </a:txBody>
                  <a:tcPr/>
                </a:tc>
                <a:tc gridSpan="2" vMerge="1">
                  <a:txBody>
                    <a:bodyPr/>
                    <a:lstStyle/>
                    <a:p>
                      <a:pPr latinLnBrk="1"/>
                      <a:endParaRPr lang="ko-KR" altLang="en-US"/>
                    </a:p>
                  </a:txBody>
                  <a:tcPr/>
                </a:tc>
                <a:tc hMerge="1" vMerge="1">
                  <a:txBody>
                    <a:bodyPr/>
                    <a:lstStyle/>
                    <a:p>
                      <a:pPr latinLnBrk="1"/>
                      <a:endParaRPr lang="ko-KR" altLang="en-US"/>
                    </a:p>
                  </a:txBody>
                  <a:tcPr/>
                </a:tc>
                <a:tc gridSpan="4" vMerge="1">
                  <a:txBody>
                    <a:bodyPr/>
                    <a:lstStyle/>
                    <a:p>
                      <a:pPr latinLnBrk="1"/>
                      <a:endParaRPr lang="ko-KR" altLang="en-US"/>
                    </a:p>
                  </a:txBody>
                  <a:tcPr/>
                </a:tc>
                <a:tc hMerge="1" vMerge="1">
                  <a:txBody>
                    <a:bodyPr/>
                    <a:lstStyle/>
                    <a:p>
                      <a:pPr latinLnBrk="1"/>
                      <a:endParaRPr lang="ko-KR" altLang="en-US"/>
                    </a:p>
                  </a:txBody>
                  <a:tcPr/>
                </a:tc>
                <a:tc hMerge="1" vMerge="1">
                  <a:txBody>
                    <a:bodyPr/>
                    <a:lstStyle/>
                    <a:p>
                      <a:pPr latinLnBrk="1"/>
                      <a:endParaRPr lang="ko-KR" altLang="en-US"/>
                    </a:p>
                  </a:txBody>
                  <a:tcPr/>
                </a:tc>
                <a:tc hMerge="1" vMerge="1">
                  <a:txBody>
                    <a:bodyPr/>
                    <a:lstStyle/>
                    <a:p>
                      <a:pPr latinLnBrk="1"/>
                      <a:endParaRPr lang="ko-KR" altLang="en-US"/>
                    </a:p>
                  </a:txBody>
                  <a:tcPr/>
                </a:tc>
                <a:tc>
                  <a:txBody>
                    <a:bodyPr/>
                    <a:lstStyle/>
                    <a:p>
                      <a:pPr algn="ctr" rtl="0" fontAlgn="ctr"/>
                      <a:r>
                        <a:rPr lang="ko-KR" altLang="en-US" sz="500" b="1" i="0" u="none" strike="noStrike">
                          <a:solidFill>
                            <a:srgbClr val="FF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9C9C9"/>
                    </a:solidFill>
                  </a:tcPr>
                </a:tc>
                <a:tc>
                  <a:txBody>
                    <a:bodyPr/>
                    <a:lstStyle/>
                    <a:p>
                      <a:pPr algn="ctr" rtl="0" fontAlgn="ctr"/>
                      <a:r>
                        <a:rPr lang="ko-KR" altLang="en-US" sz="500" b="1" i="0" u="none" strike="noStrike">
                          <a:solidFill>
                            <a:srgbClr val="FF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9C9C9"/>
                    </a:solidFill>
                  </a:tcPr>
                </a:tc>
                <a:tc gridSpan="2">
                  <a:txBody>
                    <a:bodyPr/>
                    <a:lstStyle/>
                    <a:p>
                      <a:pPr algn="ctr" rtl="0" fontAlgn="ctr"/>
                      <a:r>
                        <a:rPr lang="ko-KR" altLang="en-US" sz="500" b="1" i="0" u="none" strike="noStrike">
                          <a:solidFill>
                            <a:srgbClr val="FF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9C9C9"/>
                    </a:solidFill>
                  </a:tcPr>
                </a:tc>
                <a:tc hMerge="1">
                  <a:txBody>
                    <a:bodyPr/>
                    <a:lstStyle/>
                    <a:p>
                      <a:pPr latinLnBrk="1"/>
                      <a:endParaRPr lang="ko-KR" altLang="en-US"/>
                    </a:p>
                  </a:txBody>
                  <a:tcPr/>
                </a:tc>
                <a:tc gridSpan="5">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(Exterior)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(Interior)</a:t>
                      </a:r>
                    </a:p>
                  </a:txBody>
                  <a:tcPr marL="0" marR="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3D69B"/>
                    </a:solidFill>
                  </a:tcPr>
                </a:tc>
                <a:tc gridSpan="4">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(Energy)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4" vMerge="1">
                  <a:txBody>
                    <a:bodyPr/>
                    <a:lstStyle/>
                    <a:p>
                      <a:pPr latinLnBrk="1"/>
                      <a:endParaRPr lang="ko-KR" altLang="en-US"/>
                    </a:p>
                  </a:txBody>
                  <a:tcPr/>
                </a:tc>
                <a:tc hMerge="1" vMerge="1">
                  <a:txBody>
                    <a:bodyPr/>
                    <a:lstStyle/>
                    <a:p>
                      <a:pPr latinLnBrk="1"/>
                      <a:endParaRPr lang="ko-KR" altLang="en-US"/>
                    </a:p>
                  </a:txBody>
                  <a:tcPr/>
                </a:tc>
                <a:tc hMerge="1" vMerge="1">
                  <a:txBody>
                    <a:bodyPr/>
                    <a:lstStyle/>
                    <a:p>
                      <a:pPr latinLnBrk="1"/>
                      <a:endParaRPr lang="ko-KR" altLang="en-US"/>
                    </a:p>
                  </a:txBody>
                  <a:tcPr/>
                </a:tc>
                <a:tc hMerge="1" vMerge="1">
                  <a:txBody>
                    <a:bodyPr/>
                    <a:lstStyle/>
                    <a:p>
                      <a:pPr latinLnBrk="1"/>
                      <a:endParaRPr lang="ko-KR" altLang="en-US"/>
                    </a:p>
                  </a:txBody>
                  <a:tcPr/>
                </a:tc>
                <a:extLst>
                  <a:ext uri="{0D108BD9-81ED-4DB2-BD59-A6C34878D82A}">
                    <a16:rowId xmlns:a16="http://schemas.microsoft.com/office/drawing/2014/main" val="2663994760"/>
                  </a:ext>
                </a:extLst>
              </a:tr>
              <a:tr h="59470">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Code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504D"/>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504D"/>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3CDDD"/>
                    </a:solidFill>
                  </a:tcPr>
                </a:tc>
                <a:tc gridSpan="2">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3CDDD"/>
                    </a:solidFill>
                  </a:tcPr>
                </a:tc>
                <a:tc hMerge="1">
                  <a:txBody>
                    <a:bodyPr/>
                    <a:lstStyle/>
                    <a:p>
                      <a:pPr latinLnBrk="1"/>
                      <a:endParaRPr lang="ko-KR" altLang="en-US"/>
                    </a:p>
                  </a:txBody>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3CDDD"/>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C9C9"/>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C9C9"/>
                    </a:solidFill>
                  </a:tcPr>
                </a:tc>
                <a:tc gridSpan="2">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C9C9"/>
                    </a:solidFill>
                  </a:tcPr>
                </a:tc>
                <a:tc hMerge="1">
                  <a:txBody>
                    <a:bodyPr/>
                    <a:lstStyle/>
                    <a:p>
                      <a:pPr latinLnBrk="1"/>
                      <a:endParaRPr lang="ko-KR" altLang="en-US"/>
                    </a:p>
                  </a:txBody>
                  <a:tcPr/>
                </a:tc>
                <a:tc gridSpan="5">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C9C9"/>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0</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gridSpan="4">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3D69B"/>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7F</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803804924"/>
                  </a:ext>
                </a:extLst>
              </a:tr>
              <a:tr h="237879">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Feature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2">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BMF</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latinLnBrk="1"/>
                      <a:endParaRPr lang="ko-KR" altLang="en-US"/>
                    </a:p>
                  </a:txBody>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Capacity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3CDDD"/>
                    </a:solidFill>
                  </a:tcPr>
                </a:tc>
                <a:tc gridSpan="3">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Capacity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latinLnBrk="1"/>
                      <a:endParaRPr lang="ko-KR" altLang="en-US"/>
                    </a:p>
                  </a:txBody>
                  <a:tcPr/>
                </a:tc>
                <a:tc hMerge="1">
                  <a:txBody>
                    <a:bodyPr/>
                    <a:lstStyle/>
                    <a:p>
                      <a:pPr latinLnBrk="1"/>
                      <a:endParaRPr lang="ko-KR" altLang="en-US"/>
                    </a:p>
                  </a:txBody>
                  <a:tcPr/>
                </a:tc>
                <a:tc>
                  <a:txBody>
                    <a:bodyPr/>
                    <a:lstStyle/>
                    <a:p>
                      <a:pPr algn="ctr" rtl="0"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Options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latinLnBrk="1"/>
                      <a:endParaRPr lang="ko-KR" altLang="en-US"/>
                    </a:p>
                  </a:txBody>
                  <a:tcPr/>
                </a:tc>
                <a:tc>
                  <a:txBody>
                    <a:bodyPr/>
                    <a:lstStyle/>
                    <a:p>
                      <a:pPr algn="ctr" rtl="0"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Control</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Ex/In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Water</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Dispenser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Handle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dirty="0" err="1">
                          <a:solidFill>
                            <a:srgbClr val="000000"/>
                          </a:solidFill>
                          <a:effectLst/>
                          <a:latin typeface="맑은 고딕" panose="020B0503020000020004" pitchFamily="50" charset="-127"/>
                          <a:ea typeface="맑은 고딕" panose="020B0503020000020004" pitchFamily="50" charset="-127"/>
                        </a:rPr>
                        <a:t>Wifi</a:t>
                      </a:r>
                      <a:endParaRPr lang="en-US" sz="500" b="1"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Upper 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Lower 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2 Step</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Foldable </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shelf</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Bottle </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Rack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Shelf</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Trim Deco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Height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Energy</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New</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Energy</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Old</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Cooling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Color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Bespoke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Handle Deco</a:t>
                      </a:r>
                      <a:br>
                        <a:rPr lang="en-US" sz="500" b="1" i="0" u="none" strike="noStrike">
                          <a:solidFill>
                            <a:srgbClr val="000000"/>
                          </a:solidFill>
                          <a:effectLst/>
                          <a:latin typeface="맑은 고딕" panose="020B0503020000020004" pitchFamily="50" charset="-127"/>
                          <a:ea typeface="맑은 고딕" panose="020B0503020000020004" pitchFamily="50" charset="-127"/>
                        </a:rPr>
                      </a:br>
                      <a:r>
                        <a:rPr lang="en-US" sz="500" b="1" i="0" u="none" strike="noStrike">
                          <a:solidFill>
                            <a:srgbClr val="000000"/>
                          </a:solidFill>
                          <a:effectLst/>
                          <a:latin typeface="맑은 고딕" panose="020B0503020000020004" pitchFamily="50" charset="-127"/>
                          <a:ea typeface="맑은 고딕" panose="020B0503020000020004" pitchFamily="50" charset="-127"/>
                        </a:rPr>
                        <a:t>(Recess Only)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Color Name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90255219"/>
                  </a:ext>
                </a:extLst>
              </a:tr>
              <a:tr h="59470">
                <a:tc rowSpan="2">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RB7300T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9D9D9"/>
                    </a:solidFill>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185cm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93CDDD"/>
                    </a:solidFill>
                  </a:tcPr>
                </a:tc>
                <a:tc>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gridSpan="2">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en-US" altLang="ko-KR" sz="500" b="1"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4D79B"/>
                    </a:solidFill>
                  </a:tcPr>
                </a:tc>
                <a:tc>
                  <a:txBody>
                    <a:bodyPr/>
                    <a:lstStyle/>
                    <a:p>
                      <a:pPr algn="ctr" rtl="0"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Energy C~F, Bending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rowSpan="2">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rowSpan="2">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Blue resin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Internal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4D79B"/>
                    </a:solidFill>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Nomal Veg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1Box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6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F</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F</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REAL STAINLESS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476737631"/>
                  </a:ext>
                </a:extLst>
              </a:tr>
              <a:tr h="59470">
                <a:tc vMerge="1">
                  <a:txBody>
                    <a:bodyPr/>
                    <a:lstStyle/>
                    <a:p>
                      <a:pPr latinLnBrk="1"/>
                      <a:endParaRPr lang="ko-KR" altLang="en-US"/>
                    </a:p>
                  </a:txBody>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193cm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ctr" fontAlgn="ctr"/>
                      <a:endParaRPr lang="en-US" altLang="ko-KR" sz="500" b="1"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rowSpan="2">
                  <a:txBody>
                    <a:bodyPr/>
                    <a:lstStyle/>
                    <a:p>
                      <a:pPr algn="ctr" rtl="0"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Energy A~3, Bending /</a:t>
                      </a:r>
                      <a:br>
                        <a:rPr lang="en-US" sz="500" b="0" i="0" u="none" strike="noStrike" dirty="0">
                          <a:solidFill>
                            <a:srgbClr val="000000"/>
                          </a:solidFill>
                          <a:effectLst/>
                          <a:latin typeface="맑은 고딕" panose="020B0503020000020004" pitchFamily="50" charset="-127"/>
                          <a:ea typeface="맑은 고딕" panose="020B0503020000020004" pitchFamily="50" charset="-127"/>
                        </a:rPr>
                      </a:br>
                      <a:r>
                        <a:rPr lang="en-US" sz="500" b="0" i="0" u="none" strike="noStrike" dirty="0">
                          <a:solidFill>
                            <a:srgbClr val="000000"/>
                          </a:solidFill>
                          <a:effectLst/>
                          <a:latin typeface="맑은 고딕" panose="020B0503020000020004" pitchFamily="50" charset="-127"/>
                          <a:ea typeface="맑은 고딕" panose="020B0503020000020004" pitchFamily="50" charset="-127"/>
                        </a:rPr>
                        <a:t>Energy A~F, BESPOKE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pPr latinLnBrk="1"/>
                      <a:endParaRPr lang="ko-KR" altLang="en-US"/>
                    </a:p>
                  </a:txBody>
                  <a:tcPr/>
                </a:tc>
                <a:tc vMerge="1">
                  <a:txBody>
                    <a:bodyPr/>
                    <a:lstStyle/>
                    <a:p>
                      <a:pPr latinLnBrk="1"/>
                      <a:endParaRPr lang="ko-KR" altLang="en-US"/>
                    </a:p>
                  </a:txBody>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Nomal Veg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1Box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6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BLACK DOI</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22865516"/>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dirty="0">
                          <a:solidFill>
                            <a:srgbClr val="000000"/>
                          </a:solidFill>
                          <a:effectLst/>
                          <a:latin typeface="맑은 고딕" panose="020B0503020000020004" pitchFamily="50" charset="-127"/>
                          <a:ea typeface="맑은 고딕" panose="020B0503020000020004" pitchFamily="50" charset="-127"/>
                        </a:rPr>
                        <a:t>203cm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ctr"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ctr" fontAlgn="ctr"/>
                      <a:endParaRPr lang="en-US" altLang="ko-KR" sz="500" b="1"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pPr latinLnBrk="1"/>
                      <a:endParaRPr lang="ko-KR" altLang="en-US"/>
                    </a:p>
                  </a:txBody>
                  <a:tcPr/>
                </a:tc>
                <a:tc vMerge="1">
                  <a:txBody>
                    <a:bodyPr/>
                    <a:lstStyle/>
                    <a:p>
                      <a:pPr latinLnBrk="1"/>
                      <a:endParaRPr lang="ko-KR" altLang="en-US"/>
                    </a:p>
                  </a:txBody>
                  <a:tcPr/>
                </a:tc>
                <a:tc rowSpan="2">
                  <a:txBody>
                    <a:bodyPr/>
                    <a:lstStyle/>
                    <a:p>
                      <a:pPr algn="ctr"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Metal Cooling </a:t>
                      </a:r>
                      <a:br>
                        <a:rPr lang="en-US" sz="500" b="0" i="0" u="none" strike="noStrike" dirty="0">
                          <a:solidFill>
                            <a:srgbClr val="000000"/>
                          </a:solidFill>
                          <a:effectLst/>
                          <a:latin typeface="맑은 고딕" panose="020B0503020000020004" pitchFamily="50" charset="-127"/>
                          <a:ea typeface="맑은 고딕" panose="020B0503020000020004" pitchFamily="50" charset="-127"/>
                        </a:rPr>
                      </a:br>
                      <a:r>
                        <a:rPr lang="en-US" sz="500" b="0" i="0" u="none" strike="noStrike" dirty="0">
                          <a:solidFill>
                            <a:srgbClr val="000000"/>
                          </a:solidFill>
                          <a:effectLst/>
                          <a:latin typeface="맑은 고딕" panose="020B0503020000020004" pitchFamily="50" charset="-127"/>
                          <a:ea typeface="맑은 고딕" panose="020B0503020000020004" pitchFamily="50" charset="-127"/>
                        </a:rPr>
                        <a:t>&amp; Gray resin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Internal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Bar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err="1">
                          <a:solidFill>
                            <a:srgbClr val="000000"/>
                          </a:solidFill>
                          <a:effectLst/>
                          <a:latin typeface="맑은 고딕" panose="020B0503020000020004" pitchFamily="50" charset="-127"/>
                          <a:ea typeface="맑은 고딕" panose="020B0503020000020004" pitchFamily="50" charset="-127"/>
                        </a:rPr>
                        <a:t>Nomal</a:t>
                      </a:r>
                      <a:r>
                        <a:rPr lang="en-US" sz="500" b="0" i="0" u="none" strike="noStrike" dirty="0">
                          <a:solidFill>
                            <a:srgbClr val="000000"/>
                          </a:solidFill>
                          <a:effectLst/>
                          <a:latin typeface="맑은 고딕" panose="020B0503020000020004" pitchFamily="50" charset="-127"/>
                          <a:ea typeface="맑은 고딕" panose="020B0503020000020004" pitchFamily="50" charset="-127"/>
                        </a:rPr>
                        <a:t> Veg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1Box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6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D</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D</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REFINED INOX(MATT DOI METAL)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60287917"/>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1" i="0" u="none" strike="noStrike" dirty="0">
                          <a:solidFill>
                            <a:srgbClr val="000000"/>
                          </a:solidFill>
                          <a:effectLst/>
                          <a:latin typeface="맑은 고딕" panose="020B0503020000020004" pitchFamily="50" charset="-127"/>
                          <a:ea typeface="맑은 고딕" panose="020B0503020000020004" pitchFamily="50" charset="-127"/>
                        </a:rPr>
                        <a:t>　</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pPr latinLnBrk="1"/>
                      <a:endParaRPr lang="ko-KR" altLang="en-US"/>
                    </a:p>
                  </a:txBody>
                  <a:tcPr/>
                </a:tc>
                <a:tc vMerge="1">
                  <a:txBody>
                    <a:bodyPr/>
                    <a:lstStyle/>
                    <a:p>
                      <a:pPr latinLnBrk="1"/>
                      <a:endParaRPr lang="ko-KR" altLang="en-US"/>
                    </a:p>
                  </a:txBody>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Internal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Fresh+</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humidity </a:t>
                      </a:r>
                      <a:endParaRPr lang="en-US" sz="500" b="0" i="0" u="none" strike="noStrike"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control</a:t>
                      </a:r>
                      <a:endParaRPr 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2Box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6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a:t>
                      </a: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 </a:t>
                      </a:r>
                      <a:r>
                        <a:rPr lang="en-US" sz="500" b="0" i="0" u="none" strike="noStrike">
                          <a:solidFill>
                            <a:srgbClr val="000000"/>
                          </a:solidFill>
                          <a:effectLst/>
                          <a:latin typeface="맑은 고딕" panose="020B0503020000020004" pitchFamily="50" charset="-127"/>
                          <a:ea typeface="맑은 고딕" panose="020B0503020000020004" pitchFamily="50" charset="-127"/>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EL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Shell Beige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89177159"/>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Fresh+</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humidity </a:t>
                      </a:r>
                      <a:endParaRPr lang="en-US" sz="500" b="0" i="0" u="none" strike="noStrike"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control</a:t>
                      </a:r>
                      <a:endParaRPr 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2Box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6, 7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a:t>
                      </a: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 </a:t>
                      </a:r>
                      <a:r>
                        <a:rPr lang="en-US" sz="500" b="0" i="0" u="none" strike="noStrike">
                          <a:solidFill>
                            <a:srgbClr val="000000"/>
                          </a:solidFill>
                          <a:effectLst/>
                          <a:latin typeface="맑은 고딕" panose="020B0503020000020004" pitchFamily="50" charset="-127"/>
                          <a:ea typeface="맑은 고딕" panose="020B0503020000020004" pitchFamily="50" charset="-127"/>
                        </a:rPr>
                        <a:t>-10%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TWC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NEW EMPIRE BLACK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94082559"/>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External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Fresh+</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humidity </a:t>
                      </a:r>
                      <a:endParaRPr lang="en-US" sz="500" b="0" i="0" u="none" strike="noStrike" dirty="0"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Control</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2Box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6, 7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ALL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B</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B</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A</a:t>
                      </a: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a:t>
                      </a: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 </a:t>
                      </a:r>
                      <a:r>
                        <a:rPr lang="en-US" sz="500" b="0" i="0" u="none" strike="noStrike" dirty="0">
                          <a:solidFill>
                            <a:srgbClr val="000000"/>
                          </a:solidFill>
                          <a:effectLst/>
                          <a:latin typeface="맑은 고딕" panose="020B0503020000020004" pitchFamily="50" charset="-127"/>
                          <a:ea typeface="맑은 고딕" panose="020B0503020000020004" pitchFamily="50" charset="-127"/>
                        </a:rPr>
                        <a:t>-40%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TWC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SA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Metal Graphite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57553618"/>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External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Bar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Fresh+</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humidity </a:t>
                      </a:r>
                      <a:endParaRPr lang="en-US" sz="500" b="0" i="0" u="none" strike="noStrike" dirty="0"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control</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2Box</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6, 7 series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RB38 ONLY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A</a:t>
                      </a: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a:t>
                      </a: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 </a:t>
                      </a:r>
                      <a:r>
                        <a:rPr lang="en-US" sz="500" b="0" i="0" u="none" strike="noStrike">
                          <a:solidFill>
                            <a:srgbClr val="000000"/>
                          </a:solidFill>
                          <a:effectLst/>
                          <a:latin typeface="맑은 고딕" panose="020B0503020000020004" pitchFamily="50" charset="-127"/>
                          <a:ea typeface="맑은 고딕" panose="020B0503020000020004" pitchFamily="50" charset="-127"/>
                        </a:rPr>
                        <a:t>-50%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TWC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WW</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Snow White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64399892"/>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External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Fresh</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Nomal Veg</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2Box</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6, 7 series</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ALL</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smtClean="0">
                          <a:solidFill>
                            <a:srgbClr val="000000"/>
                          </a:solidFill>
                          <a:effectLst/>
                          <a:latin typeface="맑은 고딕" panose="020B0503020000020004" pitchFamily="50" charset="-127"/>
                          <a:ea typeface="맑은 고딕" panose="020B0503020000020004" pitchFamily="50" charset="-127"/>
                        </a:rPr>
                        <a:t>T</a:t>
                      </a:r>
                      <a:endParaRPr lang="en-US" altLang="ko-KR" sz="500" b="1"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A</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A</a:t>
                      </a: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-10%</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TWC</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CLEAN WHITE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95904602"/>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External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Fresh</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Nomal Veg</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Yes</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2Box</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smtClean="0">
                          <a:ln>
                            <a:noFill/>
                          </a:ln>
                          <a:solidFill>
                            <a:srgbClr val="000000"/>
                          </a:solidFill>
                          <a:effectLst/>
                          <a:uLnTx/>
                          <a:uFillTx/>
                          <a:latin typeface="맑은 고딕" panose="020B0503020000020004" pitchFamily="50" charset="-127"/>
                          <a:ea typeface="맑은 고딕" panose="020B0503020000020004" pitchFamily="50" charset="-127"/>
                          <a:cs typeface="+mn-cs"/>
                        </a:rPr>
                        <a:t>6, 7 series</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ALL</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A++ CIS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A</a:t>
                      </a: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a:t>
                      </a: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 </a:t>
                      </a:r>
                      <a:r>
                        <a:rPr lang="en-US" sz="500" b="0" i="0" u="none" strike="noStrike" dirty="0">
                          <a:solidFill>
                            <a:srgbClr val="000000"/>
                          </a:solidFill>
                          <a:effectLst/>
                          <a:latin typeface="맑은 고딕" panose="020B0503020000020004" pitchFamily="50" charset="-127"/>
                          <a:ea typeface="맑은 고딕" panose="020B0503020000020004" pitchFamily="50" charset="-127"/>
                        </a:rPr>
                        <a:t>CIS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17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GLAM PEACH</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83089726"/>
                  </a:ext>
                </a:extLst>
              </a:tr>
              <a:tr h="5947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External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Recess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Fresh</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dirty="0" err="1" smtClean="0">
                          <a:ln>
                            <a:noFill/>
                          </a:ln>
                          <a:solidFill>
                            <a:srgbClr val="000000"/>
                          </a:solidFill>
                          <a:effectLst/>
                          <a:uLnTx/>
                          <a:uFillTx/>
                          <a:latin typeface="맑은 고딕" panose="020B0503020000020004" pitchFamily="50" charset="-127"/>
                          <a:ea typeface="맑은 고딕" panose="020B0503020000020004" pitchFamily="50" charset="-127"/>
                          <a:cs typeface="+mn-cs"/>
                        </a:rPr>
                        <a:t>Nomal</a:t>
                      </a: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 Veg</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Yes</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2Box</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6, 7 series</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ALL</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국판 </a:t>
                      </a: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1</a:t>
                      </a: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등급</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국판 </a:t>
                      </a: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1</a:t>
                      </a: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등급</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Mono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a:solidFill>
                            <a:srgbClr val="000000"/>
                          </a:solidFill>
                          <a:effectLst/>
                          <a:latin typeface="맑은 고딕" panose="020B0503020000020004" pitchFamily="50" charset="-127"/>
                          <a:ea typeface="맑은 고딕" panose="020B0503020000020004" pitchFamily="50" charset="-127"/>
                        </a:rPr>
                        <a:t>18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dirty="0">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CLEAN VANILLA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338596826"/>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sz="500" b="1" i="0" u="none" strike="noStrike" dirty="0">
                          <a:solidFill>
                            <a:srgbClr val="000000"/>
                          </a:solidFill>
                          <a:effectLst/>
                          <a:latin typeface="맑은 고딕" panose="020B0503020000020004" pitchFamily="50" charset="-127"/>
                          <a:ea typeface="맑은 고딕" panose="020B0503020000020004" pitchFamily="50" charset="-127"/>
                        </a:rPr>
                        <a:t>B</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Internal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BESPOKE </a:t>
                      </a:r>
                      <a:endParaRPr lang="en-US" sz="500" b="0" i="0" u="none" strike="noStrike" dirty="0"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dirty="0" smtClean="0">
                          <a:solidFill>
                            <a:srgbClr val="000000"/>
                          </a:solidFill>
                          <a:effectLst/>
                          <a:latin typeface="맑은 고딕" panose="020B0503020000020004" pitchFamily="50" charset="-127"/>
                          <a:ea typeface="맑은 고딕" panose="020B0503020000020004" pitchFamily="50" charset="-127"/>
                        </a:rPr>
                        <a:t>Recess</a:t>
                      </a:r>
                      <a:endParaRPr 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dirty="0" smtClean="0">
                          <a:solidFill>
                            <a:srgbClr val="000000"/>
                          </a:solidFill>
                          <a:effectLst/>
                          <a:latin typeface="맑은 고딕" panose="020B0503020000020004" pitchFamily="50" charset="-127"/>
                          <a:ea typeface="맑은 고딕" panose="020B0503020000020004" pitchFamily="50" charset="-127"/>
                        </a:rPr>
                        <a:t>G</a:t>
                      </a:r>
                      <a:r>
                        <a:rPr lang="ko-KR" altLang="en-US" sz="500" b="1"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en-US" altLang="ko-KR" sz="500" b="0" i="0" u="none" strike="noStrike" dirty="0" err="1" smtClean="0">
                          <a:solidFill>
                            <a:srgbClr val="000000"/>
                          </a:solidFill>
                          <a:effectLst/>
                          <a:latin typeface="맑은 고딕" panose="020B0503020000020004" pitchFamily="50" charset="-127"/>
                          <a:ea typeface="맑은 고딕" panose="020B0503020000020004" pitchFamily="50" charset="-127"/>
                        </a:rPr>
                        <a:t>Nomal</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humidity </a:t>
                      </a:r>
                    </a:p>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control</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Yes</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Yes</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Yes</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2Box</a:t>
                      </a:r>
                      <a:endParaRPr lang="ko-KR" altLang="en-US" sz="5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lvl="0" indent="0" algn="ctr" defTabSz="914400" rtl="0" eaLnBrk="1" fontAlgn="ctr" latinLnBrk="1" hangingPunct="1">
                        <a:lnSpc>
                          <a:spcPct val="100000"/>
                        </a:lnSpc>
                        <a:spcBef>
                          <a:spcPts val="0"/>
                        </a:spcBef>
                        <a:spcAft>
                          <a:spcPts val="0"/>
                        </a:spcAft>
                        <a:buClrTx/>
                        <a:buSzTx/>
                        <a:buFontTx/>
                        <a:buNone/>
                        <a:tabLst/>
                        <a:defRPr/>
                      </a:pPr>
                      <a:r>
                        <a:rPr kumimoji="0" lang="en-US" altLang="ko-KR" sz="500" b="0" i="0" u="none" strike="noStrike" kern="1200" cap="none" spc="0" normalizeH="0" baseline="0" noProof="0" dirty="0" smtClean="0">
                          <a:ln>
                            <a:noFill/>
                          </a:ln>
                          <a:solidFill>
                            <a:srgbClr val="000000"/>
                          </a:solidFill>
                          <a:effectLst/>
                          <a:uLnTx/>
                          <a:uFillTx/>
                          <a:latin typeface="맑은 고딕" panose="020B0503020000020004" pitchFamily="50" charset="-127"/>
                          <a:ea typeface="맑은 고딕" panose="020B0503020000020004" pitchFamily="50" charset="-127"/>
                          <a:cs typeface="+mn-cs"/>
                        </a:rPr>
                        <a:t>6, 7 series</a:t>
                      </a:r>
                      <a:endParaRPr kumimoji="0" lang="en-US" altLang="ko-KR" sz="500" b="0" i="0" u="none" strike="noStrike" kern="1200" cap="none" spc="0" normalizeH="0" baseline="0" noProof="0" dirty="0">
                        <a:ln>
                          <a:noFill/>
                        </a:ln>
                        <a:solidFill>
                          <a:srgbClr val="000000"/>
                        </a:solidFill>
                        <a:effectLst/>
                        <a:uLnTx/>
                        <a:uFillTx/>
                        <a:latin typeface="맑은 고딕" panose="020B0503020000020004" pitchFamily="50" charset="-127"/>
                        <a:ea typeface="맑은 고딕" panose="020B0503020000020004" pitchFamily="50" charset="-127"/>
                        <a:cs typeface="+mn-cs"/>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dirty="0" smtClean="0">
                          <a:solidFill>
                            <a:srgbClr val="000000"/>
                          </a:solidFill>
                          <a:effectLst/>
                          <a:latin typeface="맑은 고딕" panose="020B0503020000020004" pitchFamily="50" charset="-127"/>
                          <a:ea typeface="맑은 고딕" panose="020B0503020000020004" pitchFamily="50" charset="-127"/>
                        </a:rPr>
                        <a:t>RB38</a:t>
                      </a:r>
                      <a:r>
                        <a:rPr lang="en-US" altLang="ko-KR" sz="500" b="0" i="0" u="none" strike="noStrike" baseline="0" dirty="0" smtClean="0">
                          <a:solidFill>
                            <a:srgbClr val="000000"/>
                          </a:solidFill>
                          <a:effectLst/>
                          <a:latin typeface="맑은 고딕" panose="020B0503020000020004" pitchFamily="50" charset="-127"/>
                          <a:ea typeface="맑은 고딕" panose="020B0503020000020004" pitchFamily="50" charset="-127"/>
                        </a:rPr>
                        <a:t> ONLY</a:t>
                      </a: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ko-KR" altLang="en-US" sz="500" b="1"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22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CLEAN BLACK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71093069"/>
                  </a:ext>
                </a:extLst>
              </a:tr>
              <a:tr h="118940">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9D9D9"/>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93CDDD"/>
                    </a:solidFill>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gridSpan="2">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ko-KR" altLang="en-US" sz="500" b="1" i="0" u="none" strike="noStrike">
                          <a:solidFill>
                            <a:srgbClr val="80808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4D79B"/>
                    </a:solidFill>
                  </a:tcPr>
                </a:tc>
                <a:tc>
                  <a:txBody>
                    <a:bodyPr/>
                    <a:lstStyle/>
                    <a:p>
                      <a:pPr algn="ctr" rtl="0" fontAlgn="ctr"/>
                      <a:r>
                        <a:rPr lang="ko-KR" altLang="en-US" sz="500" b="1" i="0" u="none" strike="noStrike">
                          <a:solidFill>
                            <a:srgbClr val="80808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l"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US" sz="500" b="1" i="0" u="none" strike="noStrike" dirty="0">
                          <a:solidFill>
                            <a:srgbClr val="000000"/>
                          </a:solidFill>
                          <a:effectLst/>
                          <a:latin typeface="맑은 고딕" panose="020B0503020000020004" pitchFamily="50" charset="-127"/>
                          <a:ea typeface="맑은 고딕" panose="020B0503020000020004" pitchFamily="50" charset="-127"/>
                        </a:rPr>
                        <a:t>C</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Internal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BESPOKE </a:t>
                      </a:r>
                      <a:endParaRPr lang="en-US" sz="500" b="0" i="0" u="none" strike="noStrike" smtClean="0">
                        <a:solidFill>
                          <a:srgbClr val="000000"/>
                        </a:solidFill>
                        <a:effectLst/>
                        <a:latin typeface="맑은 고딕" panose="020B0503020000020004" pitchFamily="50" charset="-127"/>
                        <a:ea typeface="맑은 고딕" panose="020B0503020000020004" pitchFamily="50" charset="-127"/>
                      </a:endParaRPr>
                    </a:p>
                    <a:p>
                      <a:pPr algn="ctr" fontAlgn="ctr"/>
                      <a:r>
                        <a:rPr lang="en-US" sz="500" b="0" i="0" u="none" strike="noStrike" smtClean="0">
                          <a:solidFill>
                            <a:srgbClr val="000000"/>
                          </a:solidFill>
                          <a:effectLst/>
                          <a:latin typeface="맑은 고딕" panose="020B0503020000020004" pitchFamily="50" charset="-127"/>
                          <a:ea typeface="맑은 고딕" panose="020B0503020000020004" pitchFamily="50" charset="-127"/>
                        </a:rPr>
                        <a:t>Recess</a:t>
                      </a:r>
                      <a:endParaRPr 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en-US" sz="500" b="0" i="0" u="none" strike="noStrike" dirty="0">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ko-KR" altLang="en-US" sz="500" b="1"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4D79B"/>
                    </a:solidFill>
                  </a:tcPr>
                </a:tc>
                <a:tc>
                  <a:txBody>
                    <a:bodyPr/>
                    <a:lstStyle/>
                    <a:p>
                      <a:pPr algn="ctr" fontAlgn="ctr"/>
                      <a:r>
                        <a:rPr lang="ko-KR" altLang="en-US" sz="500" b="0" i="0" u="none" strike="noStrike" dirty="0">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ko-KR" altLang="en-US" sz="500" b="0" i="0" u="none" strike="noStrike">
                          <a:solidFill>
                            <a:srgbClr val="000000"/>
                          </a:solidFill>
                          <a:effectLst/>
                          <a:latin typeface="맑은 고딕" panose="020B0503020000020004" pitchFamily="50" charset="-127"/>
                          <a:ea typeface="맑은 고딕" panose="020B0503020000020004" pitchFamily="50" charset="-127"/>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rtl="0" fontAlgn="ctr"/>
                      <a:r>
                        <a:rPr lang="en-US" altLang="ko-KR" sz="500" b="1" i="0" u="none" strike="noStrike">
                          <a:solidFill>
                            <a:srgbClr val="000000"/>
                          </a:solidFill>
                          <a:effectLst/>
                          <a:latin typeface="맑은 고딕" panose="020B0503020000020004" pitchFamily="50" charset="-127"/>
                          <a:ea typeface="맑은 고딕" panose="020B0503020000020004" pitchFamily="50" charset="-127"/>
                        </a:rPr>
                        <a:t>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algn="ctr" rtl="0" fontAlgn="ctr"/>
                      <a:r>
                        <a:rPr lang="en-US" sz="500" b="1" i="0" u="none" strike="noStrike">
                          <a:solidFill>
                            <a:srgbClr val="000000"/>
                          </a:solidFill>
                          <a:effectLst/>
                          <a:latin typeface="맑은 고딕" panose="020B0503020000020004" pitchFamily="50" charset="-127"/>
                          <a:ea typeface="맑은 고딕" panose="020B0503020000020004" pitchFamily="50" charset="-127"/>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altLang="ko-KR" sz="500" b="0" i="0" u="none" strike="noStrike">
                          <a:solidFill>
                            <a:srgbClr val="000000"/>
                          </a:solidFill>
                          <a:effectLst/>
                          <a:latin typeface="맑은 고딕" panose="020B0503020000020004" pitchFamily="50" charset="-127"/>
                          <a:ea typeface="맑은 고딕" panose="020B0503020000020004" pitchFamily="50" charset="-127"/>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en-US" sz="500" b="0" i="0" u="none" strike="noStrike">
                          <a:solidFill>
                            <a:srgbClr val="000000"/>
                          </a:solidFill>
                          <a:effectLst/>
                          <a:latin typeface="맑은 고딕" panose="020B0503020000020004" pitchFamily="50" charset="-127"/>
                          <a:ea typeface="맑은 고딕" panose="020B0503020000020004" pitchFamily="50" charset="-127"/>
                        </a:rPr>
                        <a:t>SATIN GRAPHITE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69268763"/>
                  </a:ext>
                </a:extLst>
              </a:tr>
              <a:tr h="102833">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SATIN NAVY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19999044"/>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GLAM WHITE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61466187"/>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GLAM LAVENDER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632146910"/>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돋움" panose="020B0600000101010101" pitchFamily="50" charset="-127"/>
                        <a:ea typeface="돋움" panose="020B0600000101010101"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SATIN BEIGE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544335196"/>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돋움" panose="020B0600000101010101" pitchFamily="50" charset="-127"/>
                        <a:ea typeface="돋움" panose="020B0600000101010101"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CLEAN NAVY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801508364"/>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돋움" panose="020B0600000101010101" pitchFamily="50" charset="-127"/>
                        <a:ea typeface="돋움" panose="020B0600000101010101"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SATIN SKY BLUE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906284"/>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돋움" panose="020B0600000101010101" pitchFamily="50" charset="-127"/>
                        <a:ea typeface="돋움" panose="020B0600000101010101"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3K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CLEAN PEACH</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194227515"/>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돋움" panose="020B0600000101010101" pitchFamily="50" charset="-127"/>
                        <a:ea typeface="돋움" panose="020B0600000101010101"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AP</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PANEL READY</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35195734"/>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COTTA PCM BEIGE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10699848"/>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COTTA PCM LAVENDER</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645274130"/>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COTTA PCM SKY BLUE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35582744"/>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CW</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COTTA PCM WHITE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649469425"/>
                  </a:ext>
                </a:extLst>
              </a:tr>
              <a:tr h="208241">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gridSpan="2">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hMerge="1">
                  <a:txBody>
                    <a:bodyPr/>
                    <a:lstStyle/>
                    <a:p>
                      <a:pPr algn="l" fontAlgn="ctr"/>
                      <a:endParaRPr lang="ko-KR" altLang="en-US" sz="500" b="0" i="0" u="none" strike="noStrike">
                        <a:solidFill>
                          <a:srgbClr val="000000"/>
                        </a:solidFill>
                        <a:effectLst/>
                        <a:latin typeface="맑은 고딕" panose="020B0503020000020004" pitchFamily="50" charset="-127"/>
                        <a:ea typeface="맑은 고딕" panose="020B0503020000020004" pitchFamily="50" charset="-127"/>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a:noFill/>
                    </a:lnR>
                    <a:lnT>
                      <a:noFill/>
                    </a:lnT>
                    <a:lnB>
                      <a:noFill/>
                    </a:lnB>
                  </a:tcPr>
                </a:tc>
                <a:tc>
                  <a:txBody>
                    <a:bodyPr/>
                    <a:lstStyle/>
                    <a:p>
                      <a:pPr marL="0" algn="ctr" defTabSz="914400" rtl="0" eaLnBrk="1" fontAlgn="ctr" latinLnBrk="1" hangingPunct="1"/>
                      <a:endParaRPr lang="ko-KR" alt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VG</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4D79B"/>
                    </a:solidFill>
                  </a:tcPr>
                </a:tc>
                <a:tc>
                  <a:txBody>
                    <a:bodyPr/>
                    <a:lstStyle/>
                    <a:p>
                      <a:pPr marL="0" algn="ctr" defTabSz="914400" rtl="0" eaLnBrk="1" fontAlgn="ctr" latinLnBrk="1" hangingPunct="1"/>
                      <a:r>
                        <a:rPr lang="en-US" sz="500" b="0" i="0" u="none" strike="noStrike" kern="1200">
                          <a:solidFill>
                            <a:srgbClr val="000000"/>
                          </a:solidFill>
                          <a:effectLst/>
                          <a:latin typeface="맑은 고딕" panose="020B0503020000020004" pitchFamily="50" charset="-127"/>
                          <a:ea typeface="맑은 고딕" panose="020B0503020000020004" pitchFamily="50" charset="-127"/>
                          <a:cs typeface="+mn-cs"/>
                        </a:rPr>
                        <a:t>Yes</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1" hangingPunct="1"/>
                      <a:r>
                        <a:rPr lang="en-US" altLang="ko-KR" sz="500" b="0" i="0" u="none" strike="noStrike" kern="1200">
                          <a:solidFill>
                            <a:srgbClr val="000000"/>
                          </a:solidFill>
                          <a:effectLst/>
                          <a:latin typeface="맑은 고딕" panose="020B0503020000020004" pitchFamily="50" charset="-127"/>
                          <a:ea typeface="맑은 고딕" panose="020B0503020000020004" pitchFamily="50" charset="-127"/>
                          <a:cs typeface="+mn-cs"/>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1" hangingPunct="1"/>
                      <a:r>
                        <a:rPr lang="en-US" sz="500" b="0" i="0" u="none" strike="noStrike" kern="1200" dirty="0">
                          <a:solidFill>
                            <a:srgbClr val="000000"/>
                          </a:solidFill>
                          <a:effectLst/>
                          <a:latin typeface="맑은 고딕" panose="020B0503020000020004" pitchFamily="50" charset="-127"/>
                          <a:ea typeface="맑은 고딕" panose="020B0503020000020004" pitchFamily="50" charset="-127"/>
                          <a:cs typeface="+mn-cs"/>
                        </a:rPr>
                        <a:t>METAL GRAPHITE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354286"/>
                  </a:ext>
                </a:extLst>
              </a:tr>
            </a:tbl>
          </a:graphicData>
        </a:graphic>
      </p:graphicFrame>
      <p:sp>
        <p:nvSpPr>
          <p:cNvPr id="32" name="TextBox 31"/>
          <p:cNvSpPr txBox="1"/>
          <p:nvPr/>
        </p:nvSpPr>
        <p:spPr>
          <a:xfrm>
            <a:off x="930289" y="4045446"/>
            <a:ext cx="506870" cy="276999"/>
          </a:xfrm>
          <a:prstGeom prst="rect">
            <a:avLst/>
          </a:prstGeom>
          <a:noFill/>
        </p:spPr>
        <p:txBody>
          <a:bodyPr wrap="none" rtlCol="0">
            <a:spAutoFit/>
          </a:bodyPr>
          <a:lstStyle/>
          <a:p>
            <a:r>
              <a:rPr lang="en-US" altLang="ko-KR" sz="600" smtClean="0"/>
              <a:t>Feature 1</a:t>
            </a:r>
          </a:p>
          <a:p>
            <a:r>
              <a:rPr lang="en-US" altLang="ko-KR" sz="600" smtClean="0"/>
              <a:t>(Exterior)</a:t>
            </a:r>
            <a:endParaRPr lang="ko-KR" altLang="en-US" sz="600"/>
          </a:p>
        </p:txBody>
      </p:sp>
      <p:sp>
        <p:nvSpPr>
          <p:cNvPr id="33" name="TextBox 32"/>
          <p:cNvSpPr txBox="1"/>
          <p:nvPr/>
        </p:nvSpPr>
        <p:spPr>
          <a:xfrm>
            <a:off x="858689" y="5274106"/>
            <a:ext cx="506870" cy="276999"/>
          </a:xfrm>
          <a:prstGeom prst="rect">
            <a:avLst/>
          </a:prstGeom>
          <a:noFill/>
        </p:spPr>
        <p:txBody>
          <a:bodyPr wrap="none" rtlCol="0">
            <a:spAutoFit/>
          </a:bodyPr>
          <a:lstStyle/>
          <a:p>
            <a:r>
              <a:rPr lang="en-US" altLang="ko-KR" sz="600" smtClean="0"/>
              <a:t>Feature 2</a:t>
            </a:r>
          </a:p>
          <a:p>
            <a:r>
              <a:rPr lang="en-US" altLang="ko-KR" sz="600" smtClean="0"/>
              <a:t>(Interior)</a:t>
            </a:r>
            <a:endParaRPr lang="ko-KR" altLang="en-US" sz="600"/>
          </a:p>
        </p:txBody>
      </p:sp>
      <p:pic>
        <p:nvPicPr>
          <p:cNvPr id="34" name="그림 33"/>
          <p:cNvPicPr>
            <a:picLocks noChangeAspect="1"/>
          </p:cNvPicPr>
          <p:nvPr/>
        </p:nvPicPr>
        <p:blipFill>
          <a:blip r:embed="rId2"/>
          <a:stretch>
            <a:fillRect/>
          </a:stretch>
        </p:blipFill>
        <p:spPr>
          <a:xfrm>
            <a:off x="1470025" y="3653782"/>
            <a:ext cx="4048912" cy="941395"/>
          </a:xfrm>
          <a:prstGeom prst="rect">
            <a:avLst/>
          </a:prstGeom>
        </p:spPr>
      </p:pic>
      <p:pic>
        <p:nvPicPr>
          <p:cNvPr id="35" name="그림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8760" y="4716980"/>
            <a:ext cx="3861735" cy="15994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1716744"/>
      </p:ext>
    </p:extLst>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r>
              <a:rPr lang="en-US" altLang="ko-KR" sz="1800" dirty="0">
                <a:solidFill>
                  <a:srgbClr val="006699"/>
                </a:solidFill>
                <a:latin typeface="Arial Black" pitchFamily="34" charset="0"/>
              </a:rPr>
              <a:t>9-1. </a:t>
            </a:r>
            <a:r>
              <a:rPr lang="en-US" altLang="ko-KR" sz="1800" dirty="0" smtClean="0">
                <a:solidFill>
                  <a:srgbClr val="006699"/>
                </a:solidFill>
                <a:latin typeface="Arial Black" pitchFamily="34" charset="0"/>
              </a:rPr>
              <a:t>Nomenclature (Mass zone)</a:t>
            </a:r>
            <a:endParaRPr lang="en-US" altLang="ko-KR" sz="1800" dirty="0">
              <a:solidFill>
                <a:srgbClr val="006699"/>
              </a:solidFill>
              <a:latin typeface="Arial Black" pitchFamily="34" charset="0"/>
            </a:endParaRPr>
          </a:p>
        </p:txBody>
      </p:sp>
      <p:sp>
        <p:nvSpPr>
          <p:cNvPr id="177155" name="Text Box 3"/>
          <p:cNvSpPr txBox="1">
            <a:spLocks noChangeArrowheads="1"/>
          </p:cNvSpPr>
          <p:nvPr/>
        </p:nvSpPr>
        <p:spPr bwMode="auto">
          <a:xfrm>
            <a:off x="685800" y="141288"/>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ct val="50000"/>
              </a:spcBef>
            </a:pPr>
            <a:r>
              <a:rPr lang="en-US" altLang="ko-KR" sz="2400">
                <a:solidFill>
                  <a:srgbClr val="B2B2B2"/>
                </a:solidFill>
                <a:latin typeface="Arial Black" pitchFamily="34" charset="0"/>
              </a:rPr>
              <a:t>9. </a:t>
            </a:r>
            <a:r>
              <a:rPr lang="en-US" altLang="ko-KR" sz="2400">
                <a:solidFill>
                  <a:srgbClr val="B2B2B2"/>
                </a:solidFill>
                <a:latin typeface="Arial Black" pitchFamily="34" charset="0"/>
                <a:ea typeface="헤드라인" pitchFamily="18" charset="-127"/>
              </a:rPr>
              <a:t>Reference Information</a:t>
            </a:r>
          </a:p>
        </p:txBody>
      </p:sp>
      <p:sp>
        <p:nvSpPr>
          <p:cNvPr id="8" name="슬라이드 번호 개체 틀 16"/>
          <p:cNvSpPr>
            <a:spLocks noGrp="1"/>
          </p:cNvSpPr>
          <p:nvPr>
            <p:ph type="sldNum" sz="quarter" idx="12"/>
          </p:nvPr>
        </p:nvSpPr>
        <p:spPr>
          <a:xfrm>
            <a:off x="6553200" y="6472238"/>
            <a:ext cx="2133600" cy="265112"/>
          </a:xfrm>
        </p:spPr>
        <p:txBody>
          <a:bodyPr anchor="b"/>
          <a:lstStyle/>
          <a:p>
            <a:pPr>
              <a:defRPr/>
            </a:pPr>
            <a:fld id="{4BDC87D6-685C-4BEE-86E6-691FB88A0968}" type="slidenum">
              <a:rPr lang="en-US" altLang="ko-KR" smtClean="0"/>
              <a:pPr>
                <a:defRPr/>
              </a:pPr>
              <a:t>217</a:t>
            </a:fld>
            <a:endParaRPr lang="en-US" altLang="ko-KR" dirty="0"/>
          </a:p>
        </p:txBody>
      </p:sp>
      <p:sp>
        <p:nvSpPr>
          <p:cNvPr id="7" name="직사각형 6"/>
          <p:cNvSpPr/>
          <p:nvPr/>
        </p:nvSpPr>
        <p:spPr>
          <a:xfrm>
            <a:off x="245345" y="1359562"/>
            <a:ext cx="4286238" cy="646331"/>
          </a:xfrm>
          <a:prstGeom prst="rect">
            <a:avLst/>
          </a:prstGeom>
        </p:spPr>
        <p:txBody>
          <a:bodyPr wrap="none">
            <a:spAutoFit/>
          </a:bodyPr>
          <a:lstStyle/>
          <a:p>
            <a:r>
              <a:rPr lang="en-US" altLang="ko-KR" sz="3600" b="1" spc="450" smtClean="0">
                <a:solidFill>
                  <a:schemeClr val="tx1">
                    <a:lumMod val="50000"/>
                    <a:lumOff val="50000"/>
                  </a:schemeClr>
                </a:solidFill>
                <a:latin typeface="Calibri" panose="020F0502020204030204" pitchFamily="34" charset="0"/>
                <a:ea typeface="SamsungOne 700" panose="020B0803030303020204" pitchFamily="34" charset="0"/>
                <a:cs typeface="Calibri" panose="020F0502020204030204" pitchFamily="34" charset="0"/>
              </a:rPr>
              <a:t>RB33B612ESA/EF</a:t>
            </a:r>
            <a:endParaRPr lang="ko-KR" altLang="en-US" sz="3600" b="1" spc="450" dirty="0">
              <a:solidFill>
                <a:schemeClr val="tx1">
                  <a:lumMod val="50000"/>
                  <a:lumOff val="50000"/>
                </a:schemeClr>
              </a:solidFill>
              <a:latin typeface="Calibri" panose="020F0502020204030204" pitchFamily="34" charset="0"/>
              <a:cs typeface="Calibri" panose="020F0502020204030204" pitchFamily="34" charset="0"/>
            </a:endParaRPr>
          </a:p>
        </p:txBody>
      </p:sp>
      <p:cxnSp>
        <p:nvCxnSpPr>
          <p:cNvPr id="9" name="직선 연결선 8"/>
          <p:cNvCxnSpPr/>
          <p:nvPr/>
        </p:nvCxnSpPr>
        <p:spPr>
          <a:xfrm>
            <a:off x="1883543" y="1903708"/>
            <a:ext cx="201101"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0" name="직선 연결선 9"/>
          <p:cNvCxnSpPr/>
          <p:nvPr/>
        </p:nvCxnSpPr>
        <p:spPr>
          <a:xfrm>
            <a:off x="2213960" y="1903708"/>
            <a:ext cx="182819"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1" name="직선 연결선 10"/>
          <p:cNvCxnSpPr/>
          <p:nvPr/>
        </p:nvCxnSpPr>
        <p:spPr>
          <a:xfrm>
            <a:off x="382223" y="1903708"/>
            <a:ext cx="1145729"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2" name="직선 연결선 11"/>
          <p:cNvCxnSpPr/>
          <p:nvPr/>
        </p:nvCxnSpPr>
        <p:spPr>
          <a:xfrm>
            <a:off x="2521493" y="1903708"/>
            <a:ext cx="182819"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 name="직선 연결선 12"/>
          <p:cNvCxnSpPr/>
          <p:nvPr/>
        </p:nvCxnSpPr>
        <p:spPr>
          <a:xfrm>
            <a:off x="2781904" y="1903708"/>
            <a:ext cx="281297"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 name="직선 연결선 13"/>
          <p:cNvCxnSpPr/>
          <p:nvPr/>
        </p:nvCxnSpPr>
        <p:spPr>
          <a:xfrm>
            <a:off x="3249536" y="1903708"/>
            <a:ext cx="406799"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5" name="직사각형 14"/>
          <p:cNvSpPr/>
          <p:nvPr/>
        </p:nvSpPr>
        <p:spPr>
          <a:xfrm>
            <a:off x="641508" y="1907795"/>
            <a:ext cx="582211" cy="230832"/>
          </a:xfrm>
          <a:prstGeom prst="rect">
            <a:avLst/>
          </a:prstGeom>
        </p:spPr>
        <p:txBody>
          <a:bodyPr wrap="none">
            <a:spAutoFit/>
          </a:bodyPr>
          <a:lstStyle/>
          <a:p>
            <a:pPr algn="ctr"/>
            <a:r>
              <a:rPr lang="en-US" altLang="ko-KR" sz="900" dirty="0">
                <a:latin typeface="Calibri" panose="020F0502020204030204" pitchFamily="34" charset="0"/>
                <a:ea typeface="SamsungOne 700" panose="020B0803030303020204" pitchFamily="34" charset="0"/>
                <a:cs typeface="Calibri" panose="020F0502020204030204" pitchFamily="34" charset="0"/>
              </a:rPr>
              <a:t>Capacity</a:t>
            </a:r>
            <a:endParaRPr lang="ko-KR" altLang="en-US" sz="900" dirty="0">
              <a:latin typeface="Calibri" panose="020F0502020204030204" pitchFamily="34" charset="0"/>
              <a:cs typeface="Calibri" panose="020F0502020204030204" pitchFamily="34" charset="0"/>
            </a:endParaRPr>
          </a:p>
        </p:txBody>
      </p:sp>
      <p:sp>
        <p:nvSpPr>
          <p:cNvPr id="16" name="직사각형 15"/>
          <p:cNvSpPr/>
          <p:nvPr/>
        </p:nvSpPr>
        <p:spPr>
          <a:xfrm>
            <a:off x="1675254" y="1907795"/>
            <a:ext cx="465192" cy="230832"/>
          </a:xfrm>
          <a:prstGeom prst="rect">
            <a:avLst/>
          </a:prstGeom>
        </p:spPr>
        <p:txBody>
          <a:bodyPr wrap="none">
            <a:spAutoFit/>
          </a:bodyPr>
          <a:lstStyle/>
          <a:p>
            <a:pPr algn="ctr"/>
            <a:r>
              <a:rPr lang="en-US" altLang="ko-KR" sz="900" dirty="0">
                <a:latin typeface="Calibri" panose="020F0502020204030204" pitchFamily="34" charset="0"/>
                <a:ea typeface="SamsungOne 700" panose="020B0803030303020204" pitchFamily="34" charset="0"/>
                <a:cs typeface="Calibri" panose="020F0502020204030204" pitchFamily="34" charset="0"/>
              </a:rPr>
              <a:t>Series</a:t>
            </a:r>
            <a:endParaRPr lang="ko-KR" altLang="en-US" sz="900" dirty="0">
              <a:latin typeface="Calibri" panose="020F0502020204030204" pitchFamily="34" charset="0"/>
              <a:cs typeface="Calibri" panose="020F0502020204030204" pitchFamily="34" charset="0"/>
            </a:endParaRPr>
          </a:p>
        </p:txBody>
      </p:sp>
      <p:sp>
        <p:nvSpPr>
          <p:cNvPr id="17" name="직사각형 16"/>
          <p:cNvSpPr/>
          <p:nvPr/>
        </p:nvSpPr>
        <p:spPr>
          <a:xfrm>
            <a:off x="2138775" y="1907795"/>
            <a:ext cx="328936" cy="230832"/>
          </a:xfrm>
          <a:prstGeom prst="rect">
            <a:avLst/>
          </a:prstGeom>
        </p:spPr>
        <p:txBody>
          <a:bodyPr wrap="none">
            <a:spAutoFit/>
          </a:bodyPr>
          <a:lstStyle/>
          <a:p>
            <a:pPr algn="ctr"/>
            <a:r>
              <a:rPr lang="en-US" altLang="ko-KR" sz="900" dirty="0">
                <a:latin typeface="Calibri" panose="020F0502020204030204" pitchFamily="34" charset="0"/>
                <a:ea typeface="SamsungOne 700" panose="020B0803030303020204" pitchFamily="34" charset="0"/>
                <a:cs typeface="Calibri" panose="020F0502020204030204" pitchFamily="34" charset="0"/>
              </a:rPr>
              <a:t>Ext</a:t>
            </a:r>
            <a:endParaRPr lang="ko-KR" altLang="en-US" sz="900" dirty="0">
              <a:latin typeface="Calibri" panose="020F0502020204030204" pitchFamily="34" charset="0"/>
              <a:cs typeface="Calibri" panose="020F0502020204030204" pitchFamily="34" charset="0"/>
            </a:endParaRPr>
          </a:p>
        </p:txBody>
      </p:sp>
      <p:sp>
        <p:nvSpPr>
          <p:cNvPr id="18" name="직사각형 17"/>
          <p:cNvSpPr/>
          <p:nvPr/>
        </p:nvSpPr>
        <p:spPr>
          <a:xfrm>
            <a:off x="2468998" y="1907795"/>
            <a:ext cx="312906" cy="230832"/>
          </a:xfrm>
          <a:prstGeom prst="rect">
            <a:avLst/>
          </a:prstGeom>
        </p:spPr>
        <p:txBody>
          <a:bodyPr wrap="none">
            <a:spAutoFit/>
          </a:bodyPr>
          <a:lstStyle/>
          <a:p>
            <a:pPr algn="ctr"/>
            <a:r>
              <a:rPr lang="en-US" altLang="ko-KR" sz="900" dirty="0" err="1">
                <a:latin typeface="Calibri" panose="020F0502020204030204" pitchFamily="34" charset="0"/>
                <a:ea typeface="SamsungOne 700" panose="020B0803030303020204" pitchFamily="34" charset="0"/>
                <a:cs typeface="Calibri" panose="020F0502020204030204" pitchFamily="34" charset="0"/>
              </a:rPr>
              <a:t>Int</a:t>
            </a:r>
            <a:endParaRPr lang="ko-KR" altLang="en-US" sz="900" dirty="0">
              <a:latin typeface="Calibri" panose="020F0502020204030204" pitchFamily="34" charset="0"/>
              <a:cs typeface="Calibri" panose="020F0502020204030204" pitchFamily="34" charset="0"/>
            </a:endParaRPr>
          </a:p>
        </p:txBody>
      </p:sp>
      <p:sp>
        <p:nvSpPr>
          <p:cNvPr id="19" name="직사각형 18"/>
          <p:cNvSpPr/>
          <p:nvPr/>
        </p:nvSpPr>
        <p:spPr>
          <a:xfrm>
            <a:off x="2727361" y="1907795"/>
            <a:ext cx="506870" cy="230832"/>
          </a:xfrm>
          <a:prstGeom prst="rect">
            <a:avLst/>
          </a:prstGeom>
        </p:spPr>
        <p:txBody>
          <a:bodyPr wrap="none">
            <a:spAutoFit/>
          </a:bodyPr>
          <a:lstStyle/>
          <a:p>
            <a:pPr algn="ctr"/>
            <a:r>
              <a:rPr lang="en-US" altLang="ko-KR" sz="900" dirty="0">
                <a:latin typeface="Calibri" panose="020F0502020204030204" pitchFamily="34" charset="0"/>
                <a:ea typeface="SamsungOne 700" panose="020B0803030303020204" pitchFamily="34" charset="0"/>
                <a:cs typeface="Calibri" panose="020F0502020204030204" pitchFamily="34" charset="0"/>
              </a:rPr>
              <a:t>Energy</a:t>
            </a:r>
            <a:endParaRPr lang="ko-KR" altLang="en-US" sz="900" dirty="0">
              <a:latin typeface="Calibri" panose="020F0502020204030204" pitchFamily="34" charset="0"/>
              <a:cs typeface="Calibri" panose="020F0502020204030204" pitchFamily="34" charset="0"/>
            </a:endParaRPr>
          </a:p>
        </p:txBody>
      </p:sp>
      <p:sp>
        <p:nvSpPr>
          <p:cNvPr id="20" name="직사각형 19"/>
          <p:cNvSpPr/>
          <p:nvPr/>
        </p:nvSpPr>
        <p:spPr>
          <a:xfrm>
            <a:off x="3248392" y="1907795"/>
            <a:ext cx="409087" cy="230832"/>
          </a:xfrm>
          <a:prstGeom prst="rect">
            <a:avLst/>
          </a:prstGeom>
        </p:spPr>
        <p:txBody>
          <a:bodyPr wrap="none">
            <a:spAutoFit/>
          </a:bodyPr>
          <a:lstStyle/>
          <a:p>
            <a:pPr algn="ctr"/>
            <a:r>
              <a:rPr lang="en-US" altLang="ko-KR" sz="900" dirty="0">
                <a:latin typeface="Calibri" panose="020F0502020204030204" pitchFamily="34" charset="0"/>
                <a:ea typeface="SamsungOne 700" panose="020B0803030303020204" pitchFamily="34" charset="0"/>
                <a:cs typeface="Calibri" panose="020F0502020204030204" pitchFamily="34" charset="0"/>
              </a:rPr>
              <a:t>CMF</a:t>
            </a:r>
            <a:endParaRPr lang="ko-KR" altLang="en-US" sz="900" dirty="0">
              <a:latin typeface="Calibri" panose="020F0502020204030204" pitchFamily="34" charset="0"/>
              <a:cs typeface="Calibri" panose="020F0502020204030204" pitchFamily="34" charset="0"/>
            </a:endParaRPr>
          </a:p>
        </p:txBody>
      </p:sp>
      <p:pic>
        <p:nvPicPr>
          <p:cNvPr id="21" name="그림 20"/>
          <p:cNvPicPr>
            <a:picLocks noChangeAspect="1" noChangeArrowheads="1"/>
          </p:cNvPicPr>
          <p:nvPr/>
        </p:nvPicPr>
        <p:blipFill rotWithShape="1">
          <a:blip r:embed="rId2">
            <a:extLst>
              <a:ext uri="{28A0092B-C50C-407E-A947-70E740481C1C}">
                <a14:useLocalDpi xmlns:a14="http://schemas.microsoft.com/office/drawing/2010/main" val="0"/>
              </a:ext>
            </a:extLst>
          </a:blip>
          <a:srcRect r="26930"/>
          <a:stretch/>
        </p:blipFill>
        <p:spPr bwMode="auto">
          <a:xfrm>
            <a:off x="382223" y="2267794"/>
            <a:ext cx="7999777" cy="1845003"/>
          </a:xfrm>
          <a:prstGeom prst="rect">
            <a:avLst/>
          </a:prstGeom>
          <a:noFill/>
          <a:extLst>
            <a:ext uri="{909E8E84-426E-40DD-AFC4-6F175D3DCCD1}">
              <a14:hiddenFill xmlns:a14="http://schemas.microsoft.com/office/drawing/2010/main">
                <a:solidFill>
                  <a:srgbClr val="FFFFFF"/>
                </a:solidFill>
              </a14:hiddenFill>
            </a:ext>
          </a:extLst>
        </p:spPr>
      </p:pic>
      <p:pic>
        <p:nvPicPr>
          <p:cNvPr id="22" name="그림 21"/>
          <p:cNvPicPr>
            <a:picLocks noChangeAspect="1" noChangeArrowheads="1"/>
          </p:cNvPicPr>
          <p:nvPr/>
        </p:nvPicPr>
        <p:blipFill rotWithShape="1">
          <a:blip r:embed="rId2">
            <a:extLst>
              <a:ext uri="{28A0092B-C50C-407E-A947-70E740481C1C}">
                <a14:useLocalDpi xmlns:a14="http://schemas.microsoft.com/office/drawing/2010/main" val="0"/>
              </a:ext>
            </a:extLst>
          </a:blip>
          <a:srcRect l="72958"/>
          <a:stretch/>
        </p:blipFill>
        <p:spPr bwMode="auto">
          <a:xfrm>
            <a:off x="382223" y="4241964"/>
            <a:ext cx="2960624" cy="18450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6764492"/>
      </p:ext>
    </p:extLst>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9-2. Trouble Shooting</a:t>
            </a:r>
          </a:p>
        </p:txBody>
      </p:sp>
      <p:sp>
        <p:nvSpPr>
          <p:cNvPr id="964611"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graphicFrame>
        <p:nvGraphicFramePr>
          <p:cNvPr id="964651" name="Group 43"/>
          <p:cNvGraphicFramePr>
            <a:graphicFrameLocks noGrp="1"/>
          </p:cNvGraphicFramePr>
          <p:nvPr/>
        </p:nvGraphicFramePr>
        <p:xfrm>
          <a:off x="539750" y="1412875"/>
          <a:ext cx="8208963" cy="4694237"/>
        </p:xfrm>
        <a:graphic>
          <a:graphicData uri="http://schemas.openxmlformats.org/drawingml/2006/table">
            <a:tbl>
              <a:tblPr/>
              <a:tblGrid>
                <a:gridCol w="3095625">
                  <a:extLst>
                    <a:ext uri="{9D8B030D-6E8A-4147-A177-3AD203B41FA5}">
                      <a16:colId xmlns:a16="http://schemas.microsoft.com/office/drawing/2014/main" val="20000"/>
                    </a:ext>
                  </a:extLst>
                </a:gridCol>
                <a:gridCol w="5113338">
                  <a:extLst>
                    <a:ext uri="{9D8B030D-6E8A-4147-A177-3AD203B41FA5}">
                      <a16:colId xmlns:a16="http://schemas.microsoft.com/office/drawing/2014/main" val="20001"/>
                    </a:ext>
                  </a:extLst>
                </a:gridCol>
              </a:tblGrid>
              <a:tr h="292115">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Problem</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What To Do</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The appliance is not operating at all or the temperature is too high.</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that the power plug is correctly connected.</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temperature control on the front panel correctly set?</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Does sun shine on the appliance or are there heat sources nearby?</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back of the appliance too near to the wall?</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pPr>
                      <a: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t>The food in the refrigerator </a:t>
                      </a:r>
                      <a:b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br>
                      <a: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t>is frozen.</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87313" marR="0" lvl="0" indent="-87313"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temperature control on the front panel set to the coldest temperature?</a:t>
                      </a:r>
                    </a:p>
                    <a:p>
                      <a:pPr marL="87313" marR="0" lvl="0" indent="-87313"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surrounding temperature too low?</a:t>
                      </a:r>
                    </a:p>
                    <a:p>
                      <a:pPr marL="87313" marR="0" lvl="0" indent="-87313"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Did you store the food with a high water content in the coldest part of the fridge?</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There are unusual noises.</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that the appliance is installed on a stable, level floor.</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back of the appliance too near to the wall?</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Have any foreign objects fallen behind or under the appliance?</a:t>
                      </a:r>
                    </a:p>
                    <a:p>
                      <a:pPr marL="0" marR="0" lvl="0" indent="0"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noise coming from the compressor in the appliance?</a:t>
                      </a:r>
                    </a:p>
                    <a:p>
                      <a:pPr marL="87313" marR="0" lvl="0" indent="-87313" algn="l" defTabSz="914400" rtl="0" eaLnBrk="1" fontAlgn="base" latinLnBrk="1" hangingPunct="1">
                        <a:lnSpc>
                          <a:spcPts val="1300"/>
                        </a:lnSpc>
                        <a:spcBef>
                          <a:spcPts val="5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 ticking sound may be heard inside the appliance; this is normal.</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This sound occurs when the various accessories contract or expand.</a:t>
                      </a:r>
                      <a:endParaRPr kumimoji="1" lang="en-US" altLang="ko-KR" sz="1400" b="1" i="0" u="none" strike="noStrike" cap="none" normalizeH="0" baseline="0" dirty="0" smtClean="0">
                        <a:ln>
                          <a:noFill/>
                        </a:ln>
                        <a:solidFill>
                          <a:srgbClr val="2C2A2A"/>
                        </a:solidFill>
                        <a:effectLst/>
                        <a:latin typeface="Arial" pitchFamily="34" charset="0"/>
                        <a:ea typeface="굴림" pitchFamily="50" charset="-127"/>
                      </a:endParaRP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955D5DBF-AF32-4C9D-A289-A36D8BAF9C4D}" type="slidenum">
              <a:rPr lang="en-US" altLang="ko-KR" b="1" smtClean="0"/>
              <a:pPr>
                <a:defRPr/>
              </a:pPr>
              <a:t>218</a:t>
            </a:fld>
            <a:endParaRPr lang="en-US" altLang="ko-KR" b="1" dirty="0"/>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64651" name="Group 43"/>
          <p:cNvGraphicFramePr>
            <a:graphicFrameLocks noGrp="1"/>
          </p:cNvGraphicFramePr>
          <p:nvPr/>
        </p:nvGraphicFramePr>
        <p:xfrm>
          <a:off x="539750" y="1412875"/>
          <a:ext cx="8208963" cy="4694237"/>
        </p:xfrm>
        <a:graphic>
          <a:graphicData uri="http://schemas.openxmlformats.org/drawingml/2006/table">
            <a:tbl>
              <a:tblPr/>
              <a:tblGrid>
                <a:gridCol w="3095625">
                  <a:extLst>
                    <a:ext uri="{9D8B030D-6E8A-4147-A177-3AD203B41FA5}">
                      <a16:colId xmlns:a16="http://schemas.microsoft.com/office/drawing/2014/main" val="20000"/>
                    </a:ext>
                  </a:extLst>
                </a:gridCol>
                <a:gridCol w="5113338">
                  <a:extLst>
                    <a:ext uri="{9D8B030D-6E8A-4147-A177-3AD203B41FA5}">
                      <a16:colId xmlns:a16="http://schemas.microsoft.com/office/drawing/2014/main" val="20001"/>
                    </a:ext>
                  </a:extLst>
                </a:gridCol>
              </a:tblGrid>
              <a:tr h="292115">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Problem</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What To Do</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defRPr/>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The front corners and sides of the appliance are warm and condensation starts to form.</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Heat-proof pipes are installed in the front corners of the appliance to prevent condensation from forming.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When the surrounding temperature rises, this may not always be effective. However, this is not abnormal.</a:t>
                      </a:r>
                    </a:p>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In very humid weather, condensation may form on the outer surface of the appliance when the moisture in the air comes into contact with the cool surface of the appliance.</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defRPr/>
                      </a:pPr>
                      <a: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t>You can hear a liquid bubbling </a:t>
                      </a:r>
                      <a:b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br>
                      <a:r>
                        <a:rPr kumimoji="1" lang="en-US" altLang="en-US" sz="1400" b="1" i="0" u="none" strike="noStrike" cap="none" normalizeH="0" baseline="0" dirty="0" smtClean="0">
                          <a:ln>
                            <a:noFill/>
                          </a:ln>
                          <a:solidFill>
                            <a:schemeClr val="tx1"/>
                          </a:solidFill>
                          <a:effectLst/>
                          <a:latin typeface="Arial" pitchFamily="34" charset="0"/>
                          <a:ea typeface="굴림" pitchFamily="50" charset="-127"/>
                        </a:rPr>
                        <a:t>in the appliance.</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This is the refrigerant, which cools the inside of the appliance.</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67374">
                <a:tc>
                  <a:txBody>
                    <a:bodyPr/>
                    <a:lstStyle/>
                    <a:p>
                      <a:pPr marL="0" marR="0" lvl="0" indent="0" algn="l" defTabSz="914400" rtl="0" eaLnBrk="1" fontAlgn="base" latinLnBrk="1" hangingPunct="1">
                        <a:lnSpc>
                          <a:spcPts val="1700"/>
                        </a:lnSpc>
                        <a:spcBef>
                          <a:spcPts val="500"/>
                        </a:spcBef>
                        <a:spcAft>
                          <a:spcPct val="0"/>
                        </a:spcAft>
                        <a:buClrTx/>
                        <a:buSzTx/>
                        <a:buFontTx/>
                        <a:buNone/>
                        <a:tabLst/>
                        <a:defRPr/>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There is a bad smell inside the appliance.</a:t>
                      </a:r>
                    </a:p>
                  </a:txBody>
                  <a:tcPr marL="90000" marR="90000" marT="28801" marB="288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rgbClr val="2C2A2A"/>
                          </a:solidFill>
                          <a:effectLst/>
                          <a:latin typeface="Arial" pitchFamily="34" charset="0"/>
                          <a:ea typeface="굴림" pitchFamily="50" charset="-127"/>
                        </a:rPr>
                        <a:t>• Has a food item spoiled?</a:t>
                      </a:r>
                    </a:p>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rgbClr val="2C2A2A"/>
                          </a:solidFill>
                          <a:effectLst/>
                          <a:latin typeface="Arial" pitchFamily="34" charset="0"/>
                          <a:ea typeface="굴림" pitchFamily="50" charset="-127"/>
                        </a:rPr>
                        <a:t>• Make sure that strong smelling food (for example, fish) is wrapped so that it is airtight.</a:t>
                      </a:r>
                    </a:p>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rgbClr val="2C2A2A"/>
                          </a:solidFill>
                          <a:effectLst/>
                          <a:latin typeface="Arial" pitchFamily="34" charset="0"/>
                          <a:ea typeface="굴림" pitchFamily="50" charset="-127"/>
                        </a:rPr>
                        <a:t>• Clean out your freezer periodically and throw away any spoiled or suspect food.</a:t>
                      </a:r>
                    </a:p>
                  </a:txBody>
                  <a:tcPr marL="90000" marR="90000" marT="28801" marB="288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11521880-F557-41BB-B180-15B1DAE3BEFB}" type="slidenum">
              <a:rPr lang="en-US" altLang="ko-KR" b="1" smtClean="0"/>
              <a:pPr>
                <a:defRPr/>
              </a:pPr>
              <a:t>219</a:t>
            </a:fld>
            <a:endParaRPr lang="en-US" altLang="ko-KR" b="1" dirty="0"/>
          </a:p>
        </p:txBody>
      </p:sp>
      <p:sp>
        <p:nvSpPr>
          <p:cNvPr id="179220"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9-2. Trouble Shooting</a:t>
            </a:r>
          </a:p>
        </p:txBody>
      </p:sp>
      <p:sp>
        <p:nvSpPr>
          <p:cNvPr id="8"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aphicFrame>
        <p:nvGraphicFramePr>
          <p:cNvPr id="13" name="Group 1138"/>
          <p:cNvGraphicFramePr>
            <a:graphicFrameLocks noGrp="1"/>
          </p:cNvGraphicFramePr>
          <p:nvPr>
            <p:extLst>
              <p:ext uri="{D42A27DB-BD31-4B8C-83A1-F6EECF244321}">
                <p14:modId xmlns:p14="http://schemas.microsoft.com/office/powerpoint/2010/main" val="1141582534"/>
              </p:ext>
            </p:extLst>
          </p:nvPr>
        </p:nvGraphicFramePr>
        <p:xfrm>
          <a:off x="744538" y="1274677"/>
          <a:ext cx="6638398" cy="4882320"/>
        </p:xfrm>
        <a:graphic>
          <a:graphicData uri="http://schemas.openxmlformats.org/drawingml/2006/table">
            <a:tbl>
              <a:tblPr/>
              <a:tblGrid>
                <a:gridCol w="791205">
                  <a:extLst>
                    <a:ext uri="{9D8B030D-6E8A-4147-A177-3AD203B41FA5}">
                      <a16:colId xmlns:a16="http://schemas.microsoft.com/office/drawing/2014/main" val="20000"/>
                    </a:ext>
                  </a:extLst>
                </a:gridCol>
                <a:gridCol w="894126">
                  <a:extLst>
                    <a:ext uri="{9D8B030D-6E8A-4147-A177-3AD203B41FA5}">
                      <a16:colId xmlns:a16="http://schemas.microsoft.com/office/drawing/2014/main" val="20001"/>
                    </a:ext>
                  </a:extLst>
                </a:gridCol>
                <a:gridCol w="707581">
                  <a:extLst>
                    <a:ext uri="{9D8B030D-6E8A-4147-A177-3AD203B41FA5}">
                      <a16:colId xmlns:a16="http://schemas.microsoft.com/office/drawing/2014/main" val="4158156482"/>
                    </a:ext>
                  </a:extLst>
                </a:gridCol>
                <a:gridCol w="707581">
                  <a:extLst>
                    <a:ext uri="{9D8B030D-6E8A-4147-A177-3AD203B41FA5}">
                      <a16:colId xmlns:a16="http://schemas.microsoft.com/office/drawing/2014/main" val="3330377955"/>
                    </a:ext>
                  </a:extLst>
                </a:gridCol>
                <a:gridCol w="707581">
                  <a:extLst>
                    <a:ext uri="{9D8B030D-6E8A-4147-A177-3AD203B41FA5}">
                      <a16:colId xmlns:a16="http://schemas.microsoft.com/office/drawing/2014/main" val="2910788178"/>
                    </a:ext>
                  </a:extLst>
                </a:gridCol>
                <a:gridCol w="707581">
                  <a:extLst>
                    <a:ext uri="{9D8B030D-6E8A-4147-A177-3AD203B41FA5}">
                      <a16:colId xmlns:a16="http://schemas.microsoft.com/office/drawing/2014/main" val="733616653"/>
                    </a:ext>
                  </a:extLst>
                </a:gridCol>
                <a:gridCol w="707581">
                  <a:extLst>
                    <a:ext uri="{9D8B030D-6E8A-4147-A177-3AD203B41FA5}">
                      <a16:colId xmlns:a16="http://schemas.microsoft.com/office/drawing/2014/main" val="544295814"/>
                    </a:ext>
                  </a:extLst>
                </a:gridCol>
                <a:gridCol w="707581">
                  <a:extLst>
                    <a:ext uri="{9D8B030D-6E8A-4147-A177-3AD203B41FA5}">
                      <a16:colId xmlns:a16="http://schemas.microsoft.com/office/drawing/2014/main" val="3672495049"/>
                    </a:ext>
                  </a:extLst>
                </a:gridCol>
                <a:gridCol w="707581">
                  <a:extLst>
                    <a:ext uri="{9D8B030D-6E8A-4147-A177-3AD203B41FA5}">
                      <a16:colId xmlns:a16="http://schemas.microsoft.com/office/drawing/2014/main" val="109947310"/>
                    </a:ext>
                  </a:extLst>
                </a:gridCol>
              </a:tblGrid>
              <a:tr h="27432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ko-KR" sz="1100" b="1" i="0" u="none" strike="noStrike" cap="none" normalizeH="0" baseline="0" dirty="0" smtClean="0">
                          <a:ln>
                            <a:noFill/>
                          </a:ln>
                          <a:solidFill>
                            <a:srgbClr val="000000"/>
                          </a:solidFill>
                          <a:effectLst/>
                          <a:latin typeface="Arial" charset="0"/>
                          <a:ea typeface="굴림" charset="-127"/>
                          <a:cs typeface="Arial" charset="0"/>
                        </a:rPr>
                        <a:t>Item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gridSpan="7">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288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rgbClr val="000000"/>
                          </a:solidFill>
                          <a:effectLst/>
                          <a:latin typeface="Arial" charset="0"/>
                          <a:ea typeface="굴림" charset="-127"/>
                          <a:cs typeface="Arial" charset="0"/>
                        </a:rPr>
                        <a:t>Models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R*38A*9*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R*38A*B*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R*38A*C*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R*34A*9*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R*34A*B*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R*38A*9*</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900" b="1" i="0" u="none" strike="noStrike" cap="none" normalizeH="0" baseline="0" dirty="0" smtClean="0">
                          <a:ln>
                            <a:noFill/>
                          </a:ln>
                          <a:solidFill>
                            <a:schemeClr val="tx1"/>
                          </a:solidFill>
                          <a:effectLst/>
                          <a:latin typeface="Arial" charset="0"/>
                          <a:ea typeface="굴림" charset="-127"/>
                          <a:cs typeface="Arial" charset="0"/>
                        </a:rPr>
                        <a:t>R*38A*B*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8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5">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Mono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Twin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900" b="1"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93953317"/>
                  </a:ext>
                </a:extLst>
              </a:tr>
              <a:tr h="252000">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Net</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Capacity</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Total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385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382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273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228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270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112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52000">
                <a:tc rowSpan="3">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100" b="1" i="0" u="none" strike="noStrike" cap="none" normalizeH="0" baseline="0" dirty="0" smtClean="0">
                          <a:ln>
                            <a:noFill/>
                          </a:ln>
                          <a:solidFill>
                            <a:srgbClr val="000000"/>
                          </a:solidFill>
                          <a:effectLst/>
                          <a:latin typeface="Arial" charset="0"/>
                          <a:ea typeface="굴림" charset="-127"/>
                          <a:cs typeface="Arial" charset="0"/>
                        </a:rPr>
                        <a:t>Net</a:t>
                      </a:r>
                    </a:p>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100" b="1" i="0" u="none" strike="noStrike" cap="none" normalizeH="0" baseline="0" dirty="0" smtClean="0">
                          <a:ln>
                            <a:noFill/>
                          </a:ln>
                          <a:solidFill>
                            <a:srgbClr val="000000"/>
                          </a:solidFill>
                          <a:effectLst/>
                          <a:latin typeface="Arial" charset="0"/>
                          <a:ea typeface="굴림" charset="-127"/>
                          <a:cs typeface="Arial" charset="0"/>
                        </a:rPr>
                        <a:t>Dimension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Width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595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82405621"/>
                  </a:ext>
                </a:extLst>
              </a:tr>
              <a:tr h="252000">
                <a:tc vMerge="1">
                  <a:txBody>
                    <a:bodyPr/>
                    <a:lstStyle/>
                    <a:p>
                      <a:pPr latinLnBrk="1"/>
                      <a:endParaRPr lang="ko-KR"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Depth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658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48639949"/>
                  </a:ext>
                </a:extLst>
              </a:tr>
              <a:tr h="252000">
                <a:tc vMerge="1">
                  <a:txBody>
                    <a:bodyPr/>
                    <a:lstStyle/>
                    <a:p>
                      <a:pPr latinLnBrk="1"/>
                      <a:endParaRPr lang="ko-KR"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Height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2030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2030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1853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2030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endParaRPr kumimoji="0" lang="en-US" altLang="pl-PL" sz="1100" b="0" i="0" u="none" strike="noStrike" cap="none" normalizeH="0" baseline="0" dirty="0" smtClean="0">
                        <a:ln>
                          <a:noFill/>
                        </a:ln>
                        <a:solidFill>
                          <a:schemeClr val="tx1"/>
                        </a:solidFill>
                        <a:effectLst/>
                        <a:latin typeface="Arial" charset="0"/>
                        <a:ea typeface="굴림" charset="-127"/>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59333654"/>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rgbClr val="000000"/>
                          </a:solidFill>
                          <a:effectLst/>
                          <a:latin typeface="Arial" charset="0"/>
                          <a:ea typeface="굴림" charset="-127"/>
                          <a:cs typeface="Arial" charset="0"/>
                        </a:rPr>
                        <a:t>Handle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Bespoke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Bespoke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Bespoke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Recess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defRPr/>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Bespoke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0" lang="en-US" altLang="pl-PL" sz="1100" b="1" i="0" u="none" strike="noStrike" cap="none" normalizeH="0" baseline="0" dirty="0" smtClean="0">
                          <a:ln>
                            <a:noFill/>
                          </a:ln>
                          <a:solidFill>
                            <a:srgbClr val="000000"/>
                          </a:solidFill>
                          <a:effectLst/>
                          <a:latin typeface="Arial" charset="0"/>
                          <a:ea typeface="굴림" charset="-127"/>
                          <a:cs typeface="Arial" charset="0"/>
                        </a:rPr>
                        <a:t>Water Dispenser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Yes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Yes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굴림" charset="-127"/>
                          <a:ea typeface="굴림" charset="-127"/>
                        </a:defRPr>
                      </a:lvl1pPr>
                      <a:lvl2pPr marL="742950" indent="-285750" eaLnBrk="0" hangingPunct="0">
                        <a:spcBef>
                          <a:spcPct val="20000"/>
                        </a:spcBef>
                        <a:defRPr kumimoji="1" sz="2400">
                          <a:solidFill>
                            <a:schemeClr val="tx1"/>
                          </a:solidFill>
                          <a:latin typeface="굴림" charset="-127"/>
                          <a:ea typeface="굴림" charset="-127"/>
                        </a:defRPr>
                      </a:lvl2pPr>
                      <a:lvl3pPr marL="1143000" indent="-228600" eaLnBrk="0" hangingPunct="0">
                        <a:spcBef>
                          <a:spcPct val="20000"/>
                        </a:spcBef>
                        <a:defRPr kumimoji="1" sz="2000">
                          <a:solidFill>
                            <a:schemeClr val="tx1"/>
                          </a:solidFill>
                          <a:latin typeface="굴림" charset="-127"/>
                          <a:ea typeface="굴림" charset="-127"/>
                        </a:defRPr>
                      </a:lvl3pPr>
                      <a:lvl4pPr marL="1600200" indent="-228600" eaLnBrk="0" hangingPunct="0">
                        <a:spcBef>
                          <a:spcPct val="20000"/>
                        </a:spcBef>
                        <a:defRPr kumimoji="1">
                          <a:solidFill>
                            <a:schemeClr val="tx1"/>
                          </a:solidFill>
                          <a:latin typeface="굴림" charset="-127"/>
                          <a:ea typeface="굴림" charset="-127"/>
                        </a:defRPr>
                      </a:lvl4pPr>
                      <a:lvl5pPr marL="2057400" indent="-228600" eaLnBrk="0" hangingPunct="0">
                        <a:spcBef>
                          <a:spcPct val="20000"/>
                        </a:spcBef>
                        <a:defRPr kumimoji="1">
                          <a:solidFill>
                            <a:schemeClr val="tx1"/>
                          </a:solidFill>
                          <a:latin typeface="굴림" charset="-127"/>
                          <a:ea typeface="굴림" charset="-127"/>
                        </a:defRPr>
                      </a:lvl5pPr>
                      <a:lvl6pPr marL="2514600" indent="-228600" eaLnBrk="0" fontAlgn="base" hangingPunct="0">
                        <a:spcBef>
                          <a:spcPct val="20000"/>
                        </a:spcBef>
                        <a:spcAft>
                          <a:spcPct val="0"/>
                        </a:spcAft>
                        <a:defRPr kumimoji="1">
                          <a:solidFill>
                            <a:schemeClr val="tx1"/>
                          </a:solidFill>
                          <a:latin typeface="굴림" charset="-127"/>
                          <a:ea typeface="굴림" charset="-127"/>
                        </a:defRPr>
                      </a:lvl6pPr>
                      <a:lvl7pPr marL="2971800" indent="-228600" eaLnBrk="0" fontAlgn="base" hangingPunct="0">
                        <a:spcBef>
                          <a:spcPct val="20000"/>
                        </a:spcBef>
                        <a:spcAft>
                          <a:spcPct val="0"/>
                        </a:spcAft>
                        <a:defRPr kumimoji="1">
                          <a:solidFill>
                            <a:schemeClr val="tx1"/>
                          </a:solidFill>
                          <a:latin typeface="굴림" charset="-127"/>
                          <a:ea typeface="굴림" charset="-127"/>
                        </a:defRPr>
                      </a:lvl7pPr>
                      <a:lvl8pPr marL="3429000" indent="-228600" eaLnBrk="0" fontAlgn="base" hangingPunct="0">
                        <a:spcBef>
                          <a:spcPct val="20000"/>
                        </a:spcBef>
                        <a:spcAft>
                          <a:spcPct val="0"/>
                        </a:spcAft>
                        <a:defRPr kumimoji="1">
                          <a:solidFill>
                            <a:schemeClr val="tx1"/>
                          </a:solidFill>
                          <a:latin typeface="굴림" charset="-127"/>
                          <a:ea typeface="굴림" charset="-127"/>
                        </a:defRPr>
                      </a:lvl8pPr>
                      <a:lvl9pPr marL="3886200" indent="-228600" eaLnBrk="0" fontAlgn="base" hangingPunct="0">
                        <a:spcBef>
                          <a:spcPct val="20000"/>
                        </a:spcBef>
                        <a:spcAft>
                          <a:spcPct val="0"/>
                        </a:spcAft>
                        <a:defRPr kumimoji="1">
                          <a:solidFill>
                            <a:schemeClr val="tx1"/>
                          </a:solidFill>
                          <a:latin typeface="굴림" charset="-127"/>
                          <a:ea typeface="굴림" charset="-127"/>
                        </a:defRPr>
                      </a:lvl9p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Yes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1" hangingPunct="1">
                        <a:lnSpc>
                          <a:spcPct val="100000"/>
                        </a:lnSpc>
                        <a:spcBef>
                          <a:spcPct val="0"/>
                        </a:spcBef>
                        <a:spcAft>
                          <a:spcPct val="0"/>
                        </a:spcAft>
                        <a:buClrTx/>
                        <a:buSzTx/>
                        <a:buFontTx/>
                        <a:buNone/>
                        <a:tabLst/>
                      </a:pPr>
                      <a:r>
                        <a:rPr kumimoji="0" lang="en-US" altLang="pl-PL" sz="1000" b="0" i="0" u="none" strike="noStrike" cap="none" normalizeH="0" baseline="0" dirty="0" smtClean="0">
                          <a:ln>
                            <a:noFill/>
                          </a:ln>
                          <a:solidFill>
                            <a:schemeClr val="tx1"/>
                          </a:solidFill>
                          <a:effectLst/>
                          <a:latin typeface="Arial" charset="0"/>
                          <a:ea typeface="굴림" charset="-127"/>
                          <a:cs typeface="Arial"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8711783"/>
                  </a:ext>
                </a:extLst>
              </a:tr>
              <a:tr h="252000">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Weight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Set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71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67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71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Packing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0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0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rPr>
                        <a:t>70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 kg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100" b="0" i="0" u="none" strike="noStrike" kern="1200" cap="none" spc="0" normalizeH="0" baseline="0" noProof="0" dirty="0" smtClean="0">
                        <a:ln>
                          <a:noFill/>
                        </a:ln>
                        <a:solidFill>
                          <a:schemeClr val="tx1"/>
                        </a:solidFill>
                        <a:effectLst/>
                        <a:uLnTx/>
                        <a:uFillTx/>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52000">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Packing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Width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637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Depth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740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52000">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Height (mm)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1935</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2108</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52000">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Rated Voltage</a:t>
                      </a:r>
                      <a:r>
                        <a:rPr kumimoji="1" lang="ko-KR" altLang="en-US"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 </a:t>
                      </a: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and Frequency</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latinLnBrk="1"/>
                      <a:endParaRPr lang="ko-KR" altLang="en-US"/>
                    </a:p>
                  </a:txBody>
                  <a:tcPr/>
                </a:tc>
                <a:tc gridSpan="7">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115 V / 60 Hz</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52000">
                <a:tc gridSpan="2" vMerge="1">
                  <a:txBody>
                    <a:bodyPr/>
                    <a:lstStyle/>
                    <a:p>
                      <a:pPr latinLnBrk="1"/>
                      <a:endParaRPr lang="ko-KR" altLang="en-US"/>
                    </a:p>
                  </a:txBody>
                  <a:tcPr/>
                </a:tc>
                <a:tc hMerge="1" vMerge="1">
                  <a:txBody>
                    <a:bodyPr/>
                    <a:lstStyle/>
                    <a:p>
                      <a:pPr latinLnBrk="1"/>
                      <a:endParaRPr lang="ko-KR" altLang="en-US"/>
                    </a:p>
                  </a:txBody>
                  <a:tcPr/>
                </a:tc>
                <a:tc gridSpan="7">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s-E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230 V / 50 Hz</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s-E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52000">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Type 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7">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Indirect Cooling Method 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bl>
          </a:graphicData>
        </a:graphic>
      </p:graphicFrame>
      <p:sp>
        <p:nvSpPr>
          <p:cNvPr id="14" name="Rectangle 2"/>
          <p:cNvSpPr>
            <a:spLocks noChangeArrowheads="1"/>
          </p:cNvSpPr>
          <p:nvPr/>
        </p:nvSpPr>
        <p:spPr bwMode="auto">
          <a:xfrm>
            <a:off x="762000" y="933450"/>
            <a:ext cx="53872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dirty="0">
                <a:solidFill>
                  <a:srgbClr val="006699"/>
                </a:solidFill>
                <a:latin typeface="Arial Black" pitchFamily="34" charset="0"/>
              </a:rPr>
              <a:t>2-2. Model Specification (</a:t>
            </a:r>
            <a:r>
              <a:rPr lang="en-US" altLang="ko-KR" sz="1800" dirty="0" smtClean="0">
                <a:solidFill>
                  <a:srgbClr val="006699"/>
                </a:solidFill>
                <a:latin typeface="Arial Black" pitchFamily="34" charset="0"/>
              </a:rPr>
              <a:t>R*38A*/R*34A*)</a:t>
            </a:r>
            <a:endParaRPr lang="en-US" altLang="ko-KR" sz="1800" dirty="0">
              <a:solidFill>
                <a:srgbClr val="006699"/>
              </a:solidFill>
              <a:latin typeface="Arial Black" pitchFamily="34" charset="0"/>
            </a:endParaRPr>
          </a:p>
        </p:txBody>
      </p:sp>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22</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Tree>
    <p:extLst>
      <p:ext uri="{BB962C8B-B14F-4D97-AF65-F5344CB8AC3E}">
        <p14:creationId xmlns:p14="http://schemas.microsoft.com/office/powerpoint/2010/main" val="2802193343"/>
      </p:ext>
    </p:extLst>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64651" name="Group 43"/>
          <p:cNvGraphicFramePr>
            <a:graphicFrameLocks noGrp="1"/>
          </p:cNvGraphicFramePr>
          <p:nvPr/>
        </p:nvGraphicFramePr>
        <p:xfrm>
          <a:off x="539750" y="1412875"/>
          <a:ext cx="8208963" cy="3227388"/>
        </p:xfrm>
        <a:graphic>
          <a:graphicData uri="http://schemas.openxmlformats.org/drawingml/2006/table">
            <a:tbl>
              <a:tblPr/>
              <a:tblGrid>
                <a:gridCol w="3095625">
                  <a:extLst>
                    <a:ext uri="{9D8B030D-6E8A-4147-A177-3AD203B41FA5}">
                      <a16:colId xmlns:a16="http://schemas.microsoft.com/office/drawing/2014/main" val="20000"/>
                    </a:ext>
                  </a:extLst>
                </a:gridCol>
                <a:gridCol w="5113338">
                  <a:extLst>
                    <a:ext uri="{9D8B030D-6E8A-4147-A177-3AD203B41FA5}">
                      <a16:colId xmlns:a16="http://schemas.microsoft.com/office/drawing/2014/main" val="20001"/>
                    </a:ext>
                  </a:extLst>
                </a:gridCol>
              </a:tblGrid>
              <a:tr h="292162">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Problem</a:t>
                      </a:r>
                    </a:p>
                  </a:txBody>
                  <a:tcPr marL="90000" marR="90000" marT="28806" marB="2880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ts val="1700"/>
                        </a:lnSpc>
                        <a:spcBef>
                          <a:spcPts val="5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What To Do</a:t>
                      </a:r>
                    </a:p>
                  </a:txBody>
                  <a:tcPr marL="90000" marR="90000" marT="28806" marB="2880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467613">
                <a:tc>
                  <a:txBody>
                    <a:bodyPr/>
                    <a:lstStyle/>
                    <a:p>
                      <a:pPr marL="0" marR="0" lvl="0" indent="0" algn="l" defTabSz="914400" rtl="0" eaLnBrk="1" fontAlgn="base" latinLnBrk="1" hangingPunct="1">
                        <a:lnSpc>
                          <a:spcPts val="1700"/>
                        </a:lnSpc>
                        <a:spcBef>
                          <a:spcPts val="500"/>
                        </a:spcBef>
                        <a:spcAft>
                          <a:spcPct val="0"/>
                        </a:spcAft>
                        <a:buClrTx/>
                        <a:buSzTx/>
                        <a:buFontTx/>
                        <a:buNone/>
                        <a:tabLst/>
                        <a:defRPr/>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There is a layer of frost on the appliance walls.</a:t>
                      </a:r>
                    </a:p>
                  </a:txBody>
                  <a:tcPr marL="90000" marR="90000" marT="28806" marB="2880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Are the air outlet vents blocked by food stored inside the refrigerator.</a:t>
                      </a:r>
                    </a:p>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Space the food out as much as possible to improve ventilation.</a:t>
                      </a:r>
                    </a:p>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the door fully closed?</a:t>
                      </a:r>
                    </a:p>
                  </a:txBody>
                  <a:tcPr marL="90000" marR="90000" marT="28806" marB="2880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7613">
                <a:tc>
                  <a:txBody>
                    <a:bodyPr/>
                    <a:lstStyle/>
                    <a:p>
                      <a:pPr marL="0" marR="0" lvl="0" indent="0" algn="l" defTabSz="914400" rtl="0" eaLnBrk="1" fontAlgn="base" latinLnBrk="1" hangingPunct="1">
                        <a:lnSpc>
                          <a:spcPts val="1700"/>
                        </a:lnSpc>
                        <a:spcBef>
                          <a:spcPts val="500"/>
                        </a:spcBef>
                        <a:spcAft>
                          <a:spcPct val="0"/>
                        </a:spcAft>
                        <a:buClrTx/>
                        <a:buSzTx/>
                        <a:buFontTx/>
                        <a:buNone/>
                        <a:tabLst/>
                        <a:defRPr/>
                      </a:pPr>
                      <a:r>
                        <a:rPr kumimoji="1" lang="en-US" altLang="ko-KR" sz="1400" b="1" i="0" u="none" strike="noStrike" cap="none" normalizeH="0" baseline="0" dirty="0" smtClean="0">
                          <a:ln>
                            <a:noFill/>
                          </a:ln>
                          <a:solidFill>
                            <a:schemeClr val="tx1"/>
                          </a:solidFill>
                          <a:effectLst/>
                          <a:latin typeface="Arial" pitchFamily="34" charset="0"/>
                          <a:ea typeface="굴림" pitchFamily="50" charset="-127"/>
                        </a:rPr>
                        <a:t>Condensation forms on the inside wall of the appliance and around vegetables.</a:t>
                      </a:r>
                    </a:p>
                  </a:txBody>
                  <a:tcPr marL="90000" marR="90000" marT="28806" marB="2880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87313" marR="0" lvl="0" indent="-87313"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rgbClr val="2C2A2A"/>
                          </a:solidFill>
                          <a:effectLst/>
                          <a:latin typeface="Arial" pitchFamily="34" charset="0"/>
                          <a:ea typeface="굴림" pitchFamily="50" charset="-127"/>
                        </a:rPr>
                        <a:t>• Food with a high water content is stored uncovered with a high humidity level or the door has been left open for a long time.</a:t>
                      </a:r>
                    </a:p>
                    <a:p>
                      <a:pPr marL="0" marR="0" lvl="0" indent="0" algn="l" defTabSz="914400" rtl="0" eaLnBrk="1" fontAlgn="base" latinLnBrk="1" hangingPunct="1">
                        <a:lnSpc>
                          <a:spcPts val="1300"/>
                        </a:lnSpc>
                        <a:spcBef>
                          <a:spcPts val="500"/>
                        </a:spcBef>
                        <a:spcAft>
                          <a:spcPct val="0"/>
                        </a:spcAft>
                        <a:buClrTx/>
                        <a:buSzTx/>
                        <a:buFontTx/>
                        <a:buNone/>
                        <a:tabLst/>
                        <a:defRPr/>
                      </a:pPr>
                      <a:r>
                        <a:rPr kumimoji="1" lang="en-US" altLang="ko-KR" sz="1200" b="1" i="0" u="none" strike="noStrike" cap="none" normalizeH="0" baseline="0" dirty="0" smtClean="0">
                          <a:ln>
                            <a:noFill/>
                          </a:ln>
                          <a:solidFill>
                            <a:srgbClr val="2C2A2A"/>
                          </a:solidFill>
                          <a:effectLst/>
                          <a:latin typeface="Arial" pitchFamily="34" charset="0"/>
                          <a:ea typeface="굴림" pitchFamily="50" charset="-127"/>
                        </a:rPr>
                        <a:t>• Store the food with a cover or in sealed containers.</a:t>
                      </a:r>
                    </a:p>
                  </a:txBody>
                  <a:tcPr marL="90000" marR="90000" marT="28806" marB="2880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92535A9F-C6F4-4604-B949-0FF0EBFA5280}" type="slidenum">
              <a:rPr lang="en-US" altLang="ko-KR" b="1" smtClean="0"/>
              <a:pPr>
                <a:defRPr/>
              </a:pPr>
              <a:t>220</a:t>
            </a:fld>
            <a:endParaRPr lang="en-US" altLang="ko-KR" b="1" dirty="0"/>
          </a:p>
        </p:txBody>
      </p:sp>
      <p:sp>
        <p:nvSpPr>
          <p:cNvPr id="180241"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9-2. Trouble Shooting</a:t>
            </a:r>
          </a:p>
        </p:txBody>
      </p:sp>
      <p:sp>
        <p:nvSpPr>
          <p:cNvPr id="8"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graphicFrame>
        <p:nvGraphicFramePr>
          <p:cNvPr id="969753" name="Group 25"/>
          <p:cNvGraphicFramePr>
            <a:graphicFrameLocks noGrp="1"/>
          </p:cNvGraphicFramePr>
          <p:nvPr/>
        </p:nvGraphicFramePr>
        <p:xfrm>
          <a:off x="539750" y="1412875"/>
          <a:ext cx="8208963" cy="5033963"/>
        </p:xfrm>
        <a:graphic>
          <a:graphicData uri="http://schemas.openxmlformats.org/drawingml/2006/table">
            <a:tbl>
              <a:tblPr/>
              <a:tblGrid>
                <a:gridCol w="2879725">
                  <a:extLst>
                    <a:ext uri="{9D8B030D-6E8A-4147-A177-3AD203B41FA5}">
                      <a16:colId xmlns:a16="http://schemas.microsoft.com/office/drawing/2014/main" val="20000"/>
                    </a:ext>
                  </a:extLst>
                </a:gridCol>
                <a:gridCol w="2592388">
                  <a:extLst>
                    <a:ext uri="{9D8B030D-6E8A-4147-A177-3AD203B41FA5}">
                      <a16:colId xmlns:a16="http://schemas.microsoft.com/office/drawing/2014/main" val="20001"/>
                    </a:ext>
                  </a:extLst>
                </a:gridCol>
                <a:gridCol w="2736850">
                  <a:extLst>
                    <a:ext uri="{9D8B030D-6E8A-4147-A177-3AD203B41FA5}">
                      <a16:colId xmlns:a16="http://schemas.microsoft.com/office/drawing/2014/main" val="20002"/>
                    </a:ext>
                  </a:extLst>
                </a:gridCol>
              </a:tblGrid>
              <a:tr h="304846">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281307">
                <a:tc>
                  <a:txBody>
                    <a:bodyPr/>
                    <a:lstStyle/>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a:t>
                      </a:r>
                      <a:r>
                        <a:rPr kumimoji="1" lang="en-US" altLang="ko-KR" sz="1200" b="1" i="0" u="none" strike="noStrike" cap="none" normalizeH="0" baseline="0" smtClean="0">
                          <a:ln>
                            <a:noFill/>
                          </a:ln>
                          <a:solidFill>
                            <a:schemeClr val="tx1"/>
                          </a:solidFill>
                          <a:effectLst/>
                          <a:latin typeface="Arial" pitchFamily="34" charset="0"/>
                          <a:ea typeface="굴림" pitchFamily="50" charset="-127"/>
                          <a:cs typeface="Arial" pitchFamily="34" charset="0"/>
                        </a:rPr>
                        <a:t> </a:t>
                      </a:r>
                      <a:r>
                        <a:rPr kumimoji="1" lang="en-US" altLang="ko-KR" sz="1200" b="1" i="0" u="none" strike="noStrike" cap="none" normalizeH="0" baseline="0" smtClean="0">
                          <a:ln>
                            <a:noFill/>
                          </a:ln>
                          <a:solidFill>
                            <a:schemeClr val="tx1"/>
                          </a:solidFill>
                          <a:effectLst/>
                          <a:latin typeface="Arial" pitchFamily="34" charset="0"/>
                          <a:ea typeface="굴림" pitchFamily="50" charset="-127"/>
                        </a:rPr>
                        <a:t>Noise (resonance) problems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keep on even though the noise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generating BLDC motors for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both of the compartments are</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replaced several times. What</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does generate the resonance</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and how can it be settled down?</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When the BLDC fan motor rotates in low RPM, The friction with air is quite high and it generates “grinding” noises.</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If you replace the ambient thermistor with a 2.7K resistance (detecting  43℃), the BLDC fan motor rotates in high RPM, which reduces friction  with air resulting in reduction of the “grinding” resonance.</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76002">
                <a:tc>
                  <a:txBody>
                    <a:bodyPr/>
                    <a:lstStyle/>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a:t>
                      </a:r>
                      <a:r>
                        <a:rPr kumimoji="1" lang="en-US" altLang="ko-KR" sz="1200" b="1" i="0" u="none" strike="noStrike" cap="none" normalizeH="0" baseline="0" smtClean="0">
                          <a:ln>
                            <a:noFill/>
                          </a:ln>
                          <a:solidFill>
                            <a:schemeClr val="tx1"/>
                          </a:solidFill>
                          <a:effectLst/>
                          <a:latin typeface="Arial" pitchFamily="34" charset="0"/>
                          <a:ea typeface="굴림" pitchFamily="50" charset="-127"/>
                          <a:cs typeface="Arial" pitchFamily="34" charset="0"/>
                        </a:rPr>
                        <a:t> </a:t>
                      </a:r>
                      <a:r>
                        <a:rPr kumimoji="1" lang="en-US" altLang="ko-KR" sz="1200" b="1" i="0" u="none" strike="noStrike" cap="none" normalizeH="0" baseline="0" smtClean="0">
                          <a:ln>
                            <a:noFill/>
                          </a:ln>
                          <a:solidFill>
                            <a:schemeClr val="tx1"/>
                          </a:solidFill>
                          <a:effectLst/>
                          <a:latin typeface="Arial" pitchFamily="34" charset="0"/>
                          <a:ea typeface="굴림" pitchFamily="50" charset="-127"/>
                        </a:rPr>
                        <a:t>What causes the “knocking” </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noises? How to solve it?</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It makes “knocking” or “branch </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breaking” noises when the liner and the shelves hit each other due to the fluctuation of the inside air pressure upon door open/close. Also, these noises occur when the liners and the</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shelves hit each other as the liners expand and contract due to the temperature change in both of the compartments.</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Check the clearance between the </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selves and the liners.</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① Freezer Shelves: Remove the</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trim shelves already attached</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and replace them with those</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supplied  for service.</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② Fridge Shelves: Because noise-</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preventing trim selves are not</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attached, it needs attaching.</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8">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a:t>
                      </a:r>
                      <a:r>
                        <a:rPr kumimoji="1" lang="en-US" altLang="ko-KR" sz="1200" b="1" i="0" u="none" strike="noStrike" cap="none" normalizeH="0" baseline="0" smtClean="0">
                          <a:ln>
                            <a:noFill/>
                          </a:ln>
                          <a:solidFill>
                            <a:schemeClr val="tx1"/>
                          </a:solidFill>
                          <a:effectLst/>
                          <a:latin typeface="Arial" pitchFamily="34" charset="0"/>
                          <a:ea typeface="굴림" pitchFamily="50" charset="-127"/>
                          <a:cs typeface="Arial" pitchFamily="34" charset="0"/>
                        </a:rPr>
                        <a:t> </a:t>
                      </a:r>
                      <a:r>
                        <a:rPr kumimoji="1" lang="en-US" altLang="ko-KR" sz="1200" b="1" i="0" u="none" strike="noStrike" cap="none" normalizeH="0" baseline="0" smtClean="0">
                          <a:ln>
                            <a:noFill/>
                          </a:ln>
                          <a:solidFill>
                            <a:schemeClr val="tx1"/>
                          </a:solidFill>
                          <a:effectLst/>
                          <a:latin typeface="Arial" pitchFamily="34" charset="0"/>
                          <a:ea typeface="굴림" pitchFamily="50" charset="-127"/>
                        </a:rPr>
                        <a:t>What is the solution if the same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problem occurs even though the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counter action in the service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bulletin has been implemented</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already for the “knocking”</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noises?</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Check if the selves wobble. If they do, have shelves sit firmly on their places.</a:t>
                      </a:r>
                    </a:p>
                    <a:p>
                      <a:pPr marL="0" marR="0" lvl="0" indent="0" algn="l" defTabSz="914400" rtl="0" eaLnBrk="1" fontAlgn="base" latinLnBrk="1" hangingPunct="1">
                        <a:lnSpc>
                          <a:spcPct val="100000"/>
                        </a:lnSpc>
                        <a:spcBef>
                          <a:spcPct val="20000"/>
                        </a:spcBef>
                        <a:spcAft>
                          <a:spcPct val="0"/>
                        </a:spcAft>
                        <a:buClrTx/>
                        <a:buSzTx/>
                        <a:buFontTx/>
                        <a:buNone/>
                        <a:tabLst/>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3"/>
                  </a:ext>
                </a:extLst>
              </a:tr>
            </a:tbl>
          </a:graphicData>
        </a:graphic>
      </p:graphicFrame>
      <p:sp>
        <p:nvSpPr>
          <p:cNvPr id="6"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
        <p:nvSpPr>
          <p:cNvPr id="7" name="슬라이드 번호 개체 틀 16"/>
          <p:cNvSpPr>
            <a:spLocks noGrp="1"/>
          </p:cNvSpPr>
          <p:nvPr>
            <p:ph type="sldNum" sz="quarter" idx="12"/>
          </p:nvPr>
        </p:nvSpPr>
        <p:spPr>
          <a:xfrm>
            <a:off x="6553200" y="6472238"/>
            <a:ext cx="2133600" cy="265112"/>
          </a:xfrm>
        </p:spPr>
        <p:txBody>
          <a:bodyPr anchor="b"/>
          <a:lstStyle/>
          <a:p>
            <a:pPr>
              <a:defRPr/>
            </a:pPr>
            <a:fld id="{FADD3445-8B50-4A25-B00C-FB85E2411685}" type="slidenum">
              <a:rPr lang="en-US" altLang="ko-KR" b="1" smtClean="0"/>
              <a:pPr>
                <a:defRPr/>
              </a:pPr>
              <a:t>221</a:t>
            </a:fld>
            <a:endParaRPr lang="en-US" altLang="ko-KR" b="1" dirty="0"/>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1780" name="Group 4"/>
          <p:cNvGraphicFramePr>
            <a:graphicFrameLocks noGrp="1"/>
          </p:cNvGraphicFramePr>
          <p:nvPr/>
        </p:nvGraphicFramePr>
        <p:xfrm>
          <a:off x="539750" y="1412875"/>
          <a:ext cx="8208963" cy="3698899"/>
        </p:xfrm>
        <a:graphic>
          <a:graphicData uri="http://schemas.openxmlformats.org/drawingml/2006/table">
            <a:tbl>
              <a:tblPr/>
              <a:tblGrid>
                <a:gridCol w="2592388">
                  <a:extLst>
                    <a:ext uri="{9D8B030D-6E8A-4147-A177-3AD203B41FA5}">
                      <a16:colId xmlns:a16="http://schemas.microsoft.com/office/drawing/2014/main" val="20000"/>
                    </a:ext>
                  </a:extLst>
                </a:gridCol>
                <a:gridCol w="2879725">
                  <a:extLst>
                    <a:ext uri="{9D8B030D-6E8A-4147-A177-3AD203B41FA5}">
                      <a16:colId xmlns:a16="http://schemas.microsoft.com/office/drawing/2014/main" val="20001"/>
                    </a:ext>
                  </a:extLst>
                </a:gridCol>
                <a:gridCol w="2736850">
                  <a:extLst>
                    <a:ext uri="{9D8B030D-6E8A-4147-A177-3AD203B41FA5}">
                      <a16:colId xmlns:a16="http://schemas.microsoft.com/office/drawing/2014/main" val="20002"/>
                    </a:ext>
                  </a:extLst>
                </a:gridCol>
              </a:tblGrid>
              <a:tr h="304775">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Descriptions of symptoms</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005809">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▶What causes the liquid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passing noises from the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back of the refrigerator?</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Refrigerant goes into the evaporator via the capillary tube in which the refrigerant expands as it circulates the cooling cycle. At this time, the refrigerant is in its liquid state and it starts evaporating as it reaches at the inlet of the evaporator with a bigger diameter, which causes the refrigerant noises. And, it gets worse when the refrigerant does not flow freely.</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339649">
                <a:tc rowSpan="4">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▶What is the solution for the</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compressor noises?</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rgbClr val="3366FF"/>
                          </a:solidFill>
                          <a:effectLst/>
                          <a:latin typeface="Arial" pitchFamily="34" charset="0"/>
                          <a:ea typeface="굴림" pitchFamily="50" charset="-127"/>
                        </a:rPr>
                        <a:t>For new refrigerators</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2"/>
                  </a:ext>
                </a:extLst>
              </a:tr>
              <a:tr h="585658">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Check if the refrigerator is leveled.</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Check if the refrigerator wobbles by shaking with hands.</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22931">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Check if there is enough clearance at the back of the refrigerator for the ventilation of the machine compartment.</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If there is not enough clearance or it is blocked by things such as newspaper, there could be resonance noises.</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52">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Required clearance around the product.</a:t>
                      </a:r>
                    </a:p>
                  </a:txBody>
                  <a:tcPr marT="45709" marB="4570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More than 5cm from the back, 30cm from the top and 10cm from its sides.</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EE1C3E8C-B5F7-49A2-B642-829A60145D59}" type="slidenum">
              <a:rPr lang="en-US" altLang="ko-KR" b="1" smtClean="0"/>
              <a:pPr>
                <a:defRPr/>
              </a:pPr>
              <a:t>222</a:t>
            </a:fld>
            <a:endParaRPr lang="en-US" altLang="ko-KR" b="1" dirty="0"/>
          </a:p>
        </p:txBody>
      </p:sp>
      <p:sp>
        <p:nvSpPr>
          <p:cNvPr id="182301"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9"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3860" name="Group 36"/>
          <p:cNvGraphicFramePr>
            <a:graphicFrameLocks noGrp="1"/>
          </p:cNvGraphicFramePr>
          <p:nvPr>
            <p:ph/>
          </p:nvPr>
        </p:nvGraphicFramePr>
        <p:xfrm>
          <a:off x="457200" y="1412875"/>
          <a:ext cx="8229600" cy="4808539"/>
        </p:xfrm>
        <a:graphic>
          <a:graphicData uri="http://schemas.openxmlformats.org/drawingml/2006/table">
            <a:tbl>
              <a:tblPr/>
              <a:tblGrid>
                <a:gridCol w="2743200">
                  <a:extLst>
                    <a:ext uri="{9D8B030D-6E8A-4147-A177-3AD203B41FA5}">
                      <a16:colId xmlns:a16="http://schemas.microsoft.com/office/drawing/2014/main" val="20000"/>
                    </a:ext>
                  </a:extLst>
                </a:gridCol>
                <a:gridCol w="2857500">
                  <a:extLst>
                    <a:ext uri="{9D8B030D-6E8A-4147-A177-3AD203B41FA5}">
                      <a16:colId xmlns:a16="http://schemas.microsoft.com/office/drawing/2014/main" val="20001"/>
                    </a:ext>
                  </a:extLst>
                </a:gridCol>
                <a:gridCol w="182563">
                  <a:extLst>
                    <a:ext uri="{9D8B030D-6E8A-4147-A177-3AD203B41FA5}">
                      <a16:colId xmlns:a16="http://schemas.microsoft.com/office/drawing/2014/main" val="20002"/>
                    </a:ext>
                  </a:extLst>
                </a:gridCol>
                <a:gridCol w="2446337">
                  <a:extLst>
                    <a:ext uri="{9D8B030D-6E8A-4147-A177-3AD203B41FA5}">
                      <a16:colId xmlns:a16="http://schemas.microsoft.com/office/drawing/2014/main" val="20003"/>
                    </a:ext>
                  </a:extLst>
                </a:gridCol>
              </a:tblGrid>
              <a:tr h="30480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hMerge="1">
                  <a:txBody>
                    <a:bodyPr/>
                    <a:lstStyle/>
                    <a:p>
                      <a:pPr latinLnBrk="1"/>
                      <a:endParaRPr lang="ko-KR" altLang="en-US"/>
                    </a:p>
                  </a:txBody>
                  <a:tcPr/>
                </a:tc>
                <a:extLst>
                  <a:ext uri="{0D108BD9-81ED-4DB2-BD59-A6C34878D82A}">
                    <a16:rowId xmlns:a16="http://schemas.microsoft.com/office/drawing/2014/main" val="10000"/>
                  </a:ext>
                </a:extLst>
              </a:tr>
              <a:tr h="287338">
                <a:tc rowSpan="3">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What is the solution for the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compressor noises?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rgbClr val="3366FF"/>
                          </a:solidFill>
                          <a:effectLst/>
                          <a:latin typeface="Arial" pitchFamily="34" charset="0"/>
                          <a:ea typeface="굴림" pitchFamily="50" charset="-127"/>
                        </a:rPr>
                        <a:t>For old refrigerators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1"/>
                  </a:ext>
                </a:extLst>
              </a:tr>
              <a:tr h="960438">
                <a:tc vMerge="1">
                  <a:txBody>
                    <a:bodyPr/>
                    <a:lstStyle/>
                    <a:p>
                      <a:pPr latinLnBrk="1"/>
                      <a:endParaRPr lang="ko-KR" altLang="en-US"/>
                    </a:p>
                  </a:txBody>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Dust could get built-up in the machine compartment. Then, its ventilation would get restricted which makes the refrigerator overheated resulting in the increase of the noise level.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Explain it to customers and let them clean dust or any other foreign substances in the machine compartment.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5063">
                <a:tc vMerge="1">
                  <a:txBody>
                    <a:bodyPr/>
                    <a:lstStyle/>
                    <a:p>
                      <a:pPr latinLnBrk="1"/>
                      <a:endParaRPr lang="ko-KR" altLang="en-US"/>
                    </a:p>
                  </a:txBody>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As the vibration proof rubbers get hardened, noises generate during the comp operation. </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(The noise level is quite high.)</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Narrow" pitchFamily="34" charset="0"/>
                          <a:ea typeface="굴림" pitchFamily="50" charset="-127"/>
                        </a:rPr>
                        <a:t>→</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Replace the vibration proof rubbers.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The compressor is dislocated due to impact during its transportation such as moving-in.</a:t>
                      </a:r>
                      <a:r>
                        <a:rPr kumimoji="1" lang="en-US" altLang="ko-KR" sz="1200" b="1" i="0" u="none" strike="noStrike" cap="none" normalizeH="0" baseline="0" dirty="0" smtClean="0">
                          <a:ln>
                            <a:noFill/>
                          </a:ln>
                          <a:solidFill>
                            <a:schemeClr val="tx1"/>
                          </a:solidFill>
                          <a:effectLst/>
                          <a:latin typeface="Arial Narrow"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Check if it’s dislocated when it is more noisy after moving-in.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4538">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During the comp start-up, iron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friction noises occur.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What causes  them?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The reciprocation piston could get worn out or inner components could get dislocated.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4"/>
                  </a:ext>
                </a:extLst>
              </a:tr>
              <a:tr h="1376362">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What can be checked when the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unit sends out noises?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1. Check its symptoms and patterns.</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2. Check if the unit is installed on a firm and leveled floor.</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3. Check if the unit is installed close to the customer’s living area.</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4. Check if the panel on the machine compartment hits on the rear  </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wall and the unit has enough clearance with the rear wall.</a:t>
                      </a:r>
                    </a:p>
                    <a:p>
                      <a:pPr marL="0" marR="0" lvl="0" indent="0" algn="l" defTabSz="914400" rtl="0" eaLnBrk="1" fontAlgn="base" latinLnBrk="1" hangingPunct="1">
                        <a:lnSpc>
                          <a:spcPct val="9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5. Check if the refrigerant pipes are shaped as normal.</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5"/>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25390C51-393A-44C7-A7DD-4B9706ADFFF5}" type="slidenum">
              <a:rPr lang="en-US" altLang="ko-KR" b="1" smtClean="0"/>
              <a:pPr>
                <a:defRPr/>
              </a:pPr>
              <a:t>223</a:t>
            </a:fld>
            <a:endParaRPr lang="en-US" altLang="ko-KR" b="1" dirty="0"/>
          </a:p>
        </p:txBody>
      </p:sp>
      <p:sp>
        <p:nvSpPr>
          <p:cNvPr id="183325"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9"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4870" name="Group 22"/>
          <p:cNvGraphicFramePr>
            <a:graphicFrameLocks noGrp="1"/>
          </p:cNvGraphicFramePr>
          <p:nvPr>
            <p:ph/>
          </p:nvPr>
        </p:nvGraphicFramePr>
        <p:xfrm>
          <a:off x="457200" y="1412875"/>
          <a:ext cx="8229600" cy="4713288"/>
        </p:xfrm>
        <a:graphic>
          <a:graphicData uri="http://schemas.openxmlformats.org/drawingml/2006/table">
            <a:tbl>
              <a:tblPr/>
              <a:tblGrid>
                <a:gridCol w="2814638">
                  <a:extLst>
                    <a:ext uri="{9D8B030D-6E8A-4147-A177-3AD203B41FA5}">
                      <a16:colId xmlns:a16="http://schemas.microsoft.com/office/drawing/2014/main" val="20000"/>
                    </a:ext>
                  </a:extLst>
                </a:gridCol>
                <a:gridCol w="2614612">
                  <a:extLst>
                    <a:ext uri="{9D8B030D-6E8A-4147-A177-3AD203B41FA5}">
                      <a16:colId xmlns:a16="http://schemas.microsoft.com/office/drawing/2014/main" val="20001"/>
                    </a:ext>
                  </a:extLst>
                </a:gridCol>
                <a:gridCol w="2800350">
                  <a:extLst>
                    <a:ext uri="{9D8B030D-6E8A-4147-A177-3AD203B41FA5}">
                      <a16:colId xmlns:a16="http://schemas.microsoft.com/office/drawing/2014/main" val="20002"/>
                    </a:ext>
                  </a:extLst>
                </a:gridCol>
              </a:tblGrid>
              <a:tr h="3365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Check Points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808163">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Why is the fridge compartment</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not cool? (Not a defect)</a:t>
                      </a:r>
                    </a:p>
                    <a:p>
                      <a:pPr marL="0" marR="0" lvl="0" indent="0" algn="l" defTabSz="914400" rtl="0" eaLnBrk="1" fontAlgn="base" latinLnBrk="1" hangingPunct="1">
                        <a:lnSpc>
                          <a:spcPct val="100000"/>
                        </a:lnSpc>
                        <a:spcBef>
                          <a:spcPct val="20000"/>
                        </a:spcBef>
                        <a:spcAft>
                          <a:spcPct val="0"/>
                        </a:spcAft>
                        <a:buClrTx/>
                        <a:buSzTx/>
                        <a:buFontTx/>
                        <a:buNone/>
                        <a:tabLst/>
                      </a:pPr>
                      <a:endParaRPr kumimoji="1" lang="en-US" altLang="ko-KR" sz="1200" b="1" i="0" u="none" strike="noStrike" cap="none" normalizeH="0" baseline="0" smtClean="0">
                        <a:ln>
                          <a:noFill/>
                        </a:ln>
                        <a:solidFill>
                          <a:schemeClr val="tx1"/>
                        </a:solidFill>
                        <a:effectLst/>
                        <a:latin typeface="Arial" pitchFamily="34" charset="0"/>
                        <a:ea typeface="굴림" pitchFamily="50" charset="-127"/>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Advise customers to adjust its temperature level to one or two step higher. For example, when the ambient temperature is low such as in winter (especially, when you use it in the morning with the door not being opened or closed during the night), the compartment temperature could get increased by 1~2℃. So, advise customers to shift its temperature level and explain to them that it does not affect its power consumption that much when its temperature setting is adjusted to one or two step lower.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2568575">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Why is the food melt even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though the display of the freezer</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compartment shows -20℃?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Check the compartment temperature with a thermometer.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If it is considered to be low cooling,</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When the BLDC motor fan does not rotate because its restriction is not picked up.</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When the evaporator is frozen-up (defrost it)</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Temp detection error according to the characteristic change of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thermistor</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(set the compartment temperature or replace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thermistor</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4C57D646-8F1D-4735-A6A1-37AB60F37CA3}" type="slidenum">
              <a:rPr lang="en-US" altLang="ko-KR" b="1" smtClean="0"/>
              <a:pPr>
                <a:defRPr/>
              </a:pPr>
              <a:t>224</a:t>
            </a:fld>
            <a:endParaRPr lang="en-US" altLang="ko-KR" b="1" dirty="0"/>
          </a:p>
        </p:txBody>
      </p:sp>
      <p:sp>
        <p:nvSpPr>
          <p:cNvPr id="184341"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9"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5900" name="Group 28"/>
          <p:cNvGraphicFramePr>
            <a:graphicFrameLocks noGrp="1"/>
          </p:cNvGraphicFramePr>
          <p:nvPr>
            <p:ph/>
          </p:nvPr>
        </p:nvGraphicFramePr>
        <p:xfrm>
          <a:off x="457200" y="1412875"/>
          <a:ext cx="8229600" cy="3219450"/>
        </p:xfrm>
        <a:graphic>
          <a:graphicData uri="http://schemas.openxmlformats.org/drawingml/2006/table">
            <a:tbl>
              <a:tblPr/>
              <a:tblGrid>
                <a:gridCol w="2743200">
                  <a:extLst>
                    <a:ext uri="{9D8B030D-6E8A-4147-A177-3AD203B41FA5}">
                      <a16:colId xmlns:a16="http://schemas.microsoft.com/office/drawing/2014/main" val="20000"/>
                    </a:ext>
                  </a:extLst>
                </a:gridCol>
                <a:gridCol w="2686050">
                  <a:extLst>
                    <a:ext uri="{9D8B030D-6E8A-4147-A177-3AD203B41FA5}">
                      <a16:colId xmlns:a16="http://schemas.microsoft.com/office/drawing/2014/main" val="20001"/>
                    </a:ext>
                  </a:extLst>
                </a:gridCol>
                <a:gridCol w="2800350">
                  <a:extLst>
                    <a:ext uri="{9D8B030D-6E8A-4147-A177-3AD203B41FA5}">
                      <a16:colId xmlns:a16="http://schemas.microsoft.com/office/drawing/2014/main" val="20002"/>
                    </a:ext>
                  </a:extLst>
                </a:gridCol>
              </a:tblGrid>
              <a:tr h="298450">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134872">
                <a:tc>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is the reason that </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vegetables get frozen even</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though the fridge compartment</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is set to MIN?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Replace the fridge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thermistor</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because it could be faulty.</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1st: Check if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thermistor</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works after referring to the self-diagnosis checklist on the MAIN-PCB cover. If the over-cooling keeps on even though there is no problem with the above, replace it.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576263">
                <a:tc>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can be done when frozen</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food gets melt in the freezer</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compartment or it does not cool</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down?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Defrost it by using hot water and check the defrost system for any fault. And then, eliminate the root causes so as to prevent it from reoccurring.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2"/>
                  </a:ext>
                </a:extLst>
              </a:tr>
              <a:tr h="920242">
                <a:tc>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Why doesn’t the compressor</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smtClean="0">
                          <a:ln>
                            <a:noFill/>
                          </a:ln>
                          <a:solidFill>
                            <a:schemeClr val="tx1"/>
                          </a:solidFill>
                          <a:effectLst/>
                          <a:latin typeface="Arial" pitchFamily="34" charset="0"/>
                          <a:ea typeface="굴림" pitchFamily="50" charset="-127"/>
                        </a:rPr>
                        <a:t>     operate upon power supply?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Upon the initial power on, the compressor starts operating after a five minute delay to protect the compressor. So, please wait until it starts operating.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18332D32-A184-4FF3-B85C-670CC839DB21}" type="slidenum">
              <a:rPr lang="en-US" altLang="ko-KR" b="1" smtClean="0"/>
              <a:pPr>
                <a:defRPr/>
              </a:pPr>
              <a:t>225</a:t>
            </a:fld>
            <a:endParaRPr lang="en-US" altLang="ko-KR" b="1" dirty="0"/>
          </a:p>
        </p:txBody>
      </p:sp>
      <p:sp>
        <p:nvSpPr>
          <p:cNvPr id="185366"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9"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5900" name="Group 28"/>
          <p:cNvGraphicFramePr>
            <a:graphicFrameLocks noGrp="1"/>
          </p:cNvGraphicFramePr>
          <p:nvPr>
            <p:ph/>
          </p:nvPr>
        </p:nvGraphicFramePr>
        <p:xfrm>
          <a:off x="457200" y="1412875"/>
          <a:ext cx="8229600" cy="5096120"/>
        </p:xfrm>
        <a:graphic>
          <a:graphicData uri="http://schemas.openxmlformats.org/drawingml/2006/table">
            <a:tbl>
              <a:tblPr/>
              <a:tblGrid>
                <a:gridCol w="2743200">
                  <a:extLst>
                    <a:ext uri="{9D8B030D-6E8A-4147-A177-3AD203B41FA5}">
                      <a16:colId xmlns:a16="http://schemas.microsoft.com/office/drawing/2014/main" val="20000"/>
                    </a:ext>
                  </a:extLst>
                </a:gridCol>
                <a:gridCol w="2686050">
                  <a:extLst>
                    <a:ext uri="{9D8B030D-6E8A-4147-A177-3AD203B41FA5}">
                      <a16:colId xmlns:a16="http://schemas.microsoft.com/office/drawing/2014/main" val="20001"/>
                    </a:ext>
                  </a:extLst>
                </a:gridCol>
                <a:gridCol w="2800350">
                  <a:extLst>
                    <a:ext uri="{9D8B030D-6E8A-4147-A177-3AD203B41FA5}">
                      <a16:colId xmlns:a16="http://schemas.microsoft.com/office/drawing/2014/main" val="20002"/>
                    </a:ext>
                  </a:extLst>
                </a:gridCol>
              </a:tblGrid>
              <a:tr h="304754">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408074">
                <a:tc row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Why does it send out “Ding</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Dong” or alarm sounds with the</a:t>
                      </a:r>
                    </a:p>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doors closed?</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Check if the food sticks out preventing the doors from closing properly. If it send out the above sounds with the door closed well, the door switch may not have been pressed down completely. So, make sure for the door switches to be pressed completely. Still, if it does not stop going off, check the wiring connections because the door switch signals may not be inputted into the PCB. And, when the door switch is faulty or it is not pressed down completely, the fan does not rotate and it causes low-cooling advancing to a defrost problem.</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877749">
                <a:tc vMerge="1">
                  <a:txBody>
                    <a:bodyPr/>
                    <a:lstStyle/>
                    <a:p>
                      <a:pPr latinLnBrk="1"/>
                      <a:endParaRPr lang="ko-KR" altLang="en-US"/>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Note : When it comes to automatic models, the fan motor does not</a:t>
                      </a:r>
                    </a:p>
                    <a:p>
                      <a:pPr marL="0" marR="0" lvl="0" indent="0"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operate right on with the door closed after being opened. </a:t>
                      </a:r>
                    </a:p>
                    <a:p>
                      <a:pPr marL="0" marR="0" lvl="0" indent="0"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The fan motor for dual-evaporator refrigerators starts after a 10-</a:t>
                      </a:r>
                    </a:p>
                    <a:p>
                      <a:pPr marL="0" marR="0" lvl="0" indent="0"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second delay and when the ambient temperature is higher than</a:t>
                      </a:r>
                    </a:p>
                    <a:p>
                      <a:pPr marL="0" marR="0" lvl="0" indent="0"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33℃, it starts after a minute.</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2"/>
                  </a:ext>
                </a:extLst>
              </a:tr>
              <a:tr h="2505298">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can be done when it sends</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out much smell in the fridge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and the freezer compartments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after 2 months?</a:t>
                      </a:r>
                    </a:p>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The ice smells odd.</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When the stored food sends out much smell.</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there is any food sending out sustaining smells.</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Dried squid, dried laver : Hold on them Pounded garlic : Put it in an airtight container Medical herbs : Make sure they are packed airtight. Replace the old packing or wrap with a new one.</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Others : Check if the container is sealed or the food is packed airtight.</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the compartment temperature is normal and the food is</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contaminated.</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there are any overflow of side dishes on the shelves or the bottom of the compartments.</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Put the food sending out much smell in an airtight bag or container.</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Open the door and ventilate it.</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Also, clean liners, shelves, containers and door bins.</a:t>
                      </a:r>
                    </a:p>
                    <a:p>
                      <a:pPr marL="180975" marR="0" lvl="0" indent="-180975" algn="l" defTabSz="914400" rtl="0" eaLnBrk="1" fontAlgn="base" latinLnBrk="1" hangingPunct="1">
                        <a:lnSpc>
                          <a:spcPct val="7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If you make ice with tap water, a chlorine odor may occur. It is recommended using mineral water or water filtrated by a water filtration device.</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89A270E5-8114-4CA9-844E-75014AF67526}" type="slidenum">
              <a:rPr lang="en-US" altLang="ko-KR" b="1" smtClean="0"/>
              <a:pPr>
                <a:defRPr/>
              </a:pPr>
              <a:t>226</a:t>
            </a:fld>
            <a:endParaRPr lang="en-US" altLang="ko-KR" b="1" dirty="0"/>
          </a:p>
        </p:txBody>
      </p:sp>
      <p:sp>
        <p:nvSpPr>
          <p:cNvPr id="186389"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9"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6918" name="Group 22"/>
          <p:cNvGraphicFramePr>
            <a:graphicFrameLocks noGrp="1"/>
          </p:cNvGraphicFramePr>
          <p:nvPr>
            <p:ph/>
          </p:nvPr>
        </p:nvGraphicFramePr>
        <p:xfrm>
          <a:off x="457200" y="1416050"/>
          <a:ext cx="8229600" cy="4794250"/>
        </p:xfrm>
        <a:graphic>
          <a:graphicData uri="http://schemas.openxmlformats.org/drawingml/2006/table">
            <a:tbl>
              <a:tblPr/>
              <a:tblGrid>
                <a:gridCol w="2814638">
                  <a:extLst>
                    <a:ext uri="{9D8B030D-6E8A-4147-A177-3AD203B41FA5}">
                      <a16:colId xmlns:a16="http://schemas.microsoft.com/office/drawing/2014/main" val="20000"/>
                    </a:ext>
                  </a:extLst>
                </a:gridCol>
                <a:gridCol w="2614612">
                  <a:extLst>
                    <a:ext uri="{9D8B030D-6E8A-4147-A177-3AD203B41FA5}">
                      <a16:colId xmlns:a16="http://schemas.microsoft.com/office/drawing/2014/main" val="20001"/>
                    </a:ext>
                  </a:extLst>
                </a:gridCol>
                <a:gridCol w="2800350">
                  <a:extLst>
                    <a:ext uri="{9D8B030D-6E8A-4147-A177-3AD203B41FA5}">
                      <a16:colId xmlns:a16="http://schemas.microsoft.com/office/drawing/2014/main" val="20002"/>
                    </a:ext>
                  </a:extLst>
                </a:gridCol>
              </a:tblGrid>
              <a:tr h="31273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595437">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can be done when the Ice</a:t>
                      </a:r>
                    </a:p>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Maker dose not produce ice?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if the freezer temperature is too warm, try setting the freezer temperature lower.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the water tank is filled with water.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you fit the water tank correctly.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952500">
                <a:tc rowSpan="2">
                  <a:txBody>
                    <a:bodyPr/>
                    <a:lstStyle/>
                    <a:p>
                      <a:pPr marL="0" marR="0" lvl="0" indent="0" algn="l" defTabSz="914400" rtl="0" eaLnBrk="1" fontAlgn="base" latinLnBrk="1" hangingPunct="1">
                        <a:lnSpc>
                          <a:spcPct val="100000"/>
                        </a:lnSpc>
                        <a:spcBef>
                          <a:spcPct val="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can be done when the Water dispenser does not function?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If the water tank is frozen because the fridge temperature is too low,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try selecting a warmer setting on the Digital display.</a:t>
                      </a:r>
                    </a:p>
                    <a:p>
                      <a:pPr marL="0" marR="0" lvl="0" indent="0" algn="l" defTabSz="914400" rtl="0" eaLnBrk="1" fontAlgn="base" latinLnBrk="1" hangingPunct="1">
                        <a:lnSpc>
                          <a:spcPct val="9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the water tank is filled with water.</a:t>
                      </a:r>
                    </a:p>
                    <a:p>
                      <a:pPr marL="0" marR="0" lvl="0" indent="0" algn="l" defTabSz="914400" rtl="0" eaLnBrk="1" fontAlgn="base" latinLnBrk="1" hangingPunct="1">
                        <a:lnSpc>
                          <a:spcPct val="9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Check if you fit the water tank correctly.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2"/>
                  </a:ext>
                </a:extLst>
              </a:tr>
              <a:tr h="1933575">
                <a:tc vMerge="1">
                  <a:txBody>
                    <a:bodyPr/>
                    <a:lstStyle/>
                    <a:p>
                      <a:pPr latinLnBrk="1"/>
                      <a:endParaRPr lang="ko-KR" altLang="en-US"/>
                    </a:p>
                  </a:txBody>
                  <a:tcPr/>
                </a:tc>
                <a:tc gridSpan="2">
                  <a:txBody>
                    <a:bodyPr/>
                    <a:lstStyle/>
                    <a:p>
                      <a:pPr marL="447675" marR="0" lvl="0" indent="-4476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Note : 1) When it passes 120 seconds after turning on the Water Lever,  </a:t>
                      </a:r>
                      <a:b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b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the Water Solenoid Valve will be turned off stopping the water  </a:t>
                      </a:r>
                      <a:b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b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supply regardless of the state of the Water Lever.</a:t>
                      </a:r>
                    </a:p>
                    <a:p>
                      <a:pPr marL="447675" marR="0" lvl="0" indent="-4476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2) After this, it does not supply water for one minute even if the </a:t>
                      </a:r>
                      <a:b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b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Water Lever is being pushed (on).</a:t>
                      </a:r>
                    </a:p>
                    <a:p>
                      <a:pPr marL="447675" marR="0" lvl="0" indent="-4476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3) And then, after the one-minute delay time, water supplies again  </a:t>
                      </a:r>
                      <a:b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b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when the Water Lever is being pushed.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AF184894-2FD3-4520-9B5A-99B93195B3D1}" type="slidenum">
              <a:rPr lang="en-US" altLang="ko-KR" b="1" smtClean="0"/>
              <a:pPr>
                <a:defRPr/>
              </a:pPr>
              <a:t>227</a:t>
            </a:fld>
            <a:endParaRPr lang="en-US" altLang="ko-KR" b="1" dirty="0"/>
          </a:p>
        </p:txBody>
      </p:sp>
      <p:sp>
        <p:nvSpPr>
          <p:cNvPr id="187413"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8"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6918" name="Group 22"/>
          <p:cNvGraphicFramePr>
            <a:graphicFrameLocks noGrp="1"/>
          </p:cNvGraphicFramePr>
          <p:nvPr>
            <p:ph/>
          </p:nvPr>
        </p:nvGraphicFramePr>
        <p:xfrm>
          <a:off x="457200" y="1416050"/>
          <a:ext cx="8229600" cy="5056201"/>
        </p:xfrm>
        <a:graphic>
          <a:graphicData uri="http://schemas.openxmlformats.org/drawingml/2006/table">
            <a:tbl>
              <a:tblPr/>
              <a:tblGrid>
                <a:gridCol w="2814638">
                  <a:extLst>
                    <a:ext uri="{9D8B030D-6E8A-4147-A177-3AD203B41FA5}">
                      <a16:colId xmlns:a16="http://schemas.microsoft.com/office/drawing/2014/main" val="20000"/>
                    </a:ext>
                  </a:extLst>
                </a:gridCol>
                <a:gridCol w="2614612">
                  <a:extLst>
                    <a:ext uri="{9D8B030D-6E8A-4147-A177-3AD203B41FA5}">
                      <a16:colId xmlns:a16="http://schemas.microsoft.com/office/drawing/2014/main" val="20001"/>
                    </a:ext>
                  </a:extLst>
                </a:gridCol>
                <a:gridCol w="2800350">
                  <a:extLst>
                    <a:ext uri="{9D8B030D-6E8A-4147-A177-3AD203B41FA5}">
                      <a16:colId xmlns:a16="http://schemas.microsoft.com/office/drawing/2014/main" val="20002"/>
                    </a:ext>
                  </a:extLst>
                </a:gridCol>
              </a:tblGrid>
              <a:tr h="312709">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Descriptions of symptoms</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Check Points </a:t>
                      </a: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Corrective Measures </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val="10000"/>
                  </a:ext>
                </a:extLst>
              </a:tr>
              <a:tr h="1433380">
                <a:tc rowSpan="2">
                  <a:txBody>
                    <a:bodyPr/>
                    <a:lstStyle/>
                    <a:p>
                      <a:pPr marL="0" marR="0" lvl="0" indent="0" algn="l" defTabSz="914400" rtl="0" eaLnBrk="1" fontAlgn="base" latinLnBrk="1" hangingPunct="1">
                        <a:lnSpc>
                          <a:spcPct val="100000"/>
                        </a:lnSpc>
                        <a:spcBef>
                          <a:spcPct val="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is the cause and its</a:t>
                      </a:r>
                    </a:p>
                    <a:p>
                      <a:pPr marL="0" marR="0" lvl="0" indent="0" algn="l" defTabSz="914400" rtl="0" eaLnBrk="1" fontAlgn="base" latinLnBrk="1" hangingPunct="1">
                        <a:lnSpc>
                          <a:spcPct val="100000"/>
                        </a:lnSpc>
                        <a:spcBef>
                          <a:spcPct val="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counter action for chemical</a:t>
                      </a:r>
                    </a:p>
                    <a:p>
                      <a:pPr marL="0" marR="0" lvl="0" indent="0" algn="l" defTabSz="914400" rtl="0" eaLnBrk="1" fontAlgn="base" latinLnBrk="1" hangingPunct="1">
                        <a:lnSpc>
                          <a:spcPct val="100000"/>
                        </a:lnSpc>
                        <a:spcBef>
                          <a:spcPct val="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smells with new products?</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9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During its delivery to customers, chemical smells from various components could build up inside of the compartments. So, please let the doors open for some time to use the unit.</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1"/>
                  </a:ext>
                </a:extLst>
              </a:tr>
              <a:tr h="1271003">
                <a:tc vMerge="1">
                  <a:txBody>
                    <a:bodyPr/>
                    <a:lstStyle/>
                    <a:p>
                      <a:pPr latinLnBrk="1"/>
                      <a:endParaRPr lang="ko-KR" altLang="en-US"/>
                    </a:p>
                  </a:txBody>
                  <a:tcPr/>
                </a:tc>
                <a:tc gridSpan="2">
                  <a:txBody>
                    <a:bodyPr/>
                    <a:lstStyle/>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Precautions : Smells tend to get soaked into the liners or other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components. If food generating much smell is stored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inside, it would stick onto the liners and other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components and it is so difficult to remove the smell. </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Especially, customers should take care in storing smelly</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food properly with its sealing being tight during the early</a:t>
                      </a:r>
                    </a:p>
                    <a:p>
                      <a:pPr marL="0" marR="0" lvl="0" indent="0" algn="l" defTabSz="914400" rtl="0" eaLnBrk="1" fontAlgn="base" latinLnBrk="1" hangingPunct="1">
                        <a:lnSpc>
                          <a:spcPct val="75000"/>
                        </a:lnSpc>
                        <a:spcBef>
                          <a:spcPct val="20000"/>
                        </a:spcBef>
                        <a:spcAft>
                          <a:spcPct val="0"/>
                        </a:spcAft>
                        <a:buClrTx/>
                        <a:buSzTx/>
                        <a:buFontTx/>
                        <a:buNone/>
                        <a:tabLst/>
                      </a:pPr>
                      <a:r>
                        <a:rPr kumimoji="1" lang="en-US" altLang="ko-KR" sz="1200" b="1" i="0" u="none" strike="noStrike" cap="none" normalizeH="0" baseline="0" dirty="0" smtClean="0">
                          <a:ln>
                            <a:noFill/>
                          </a:ln>
                          <a:solidFill>
                            <a:srgbClr val="3366FF"/>
                          </a:solidFill>
                          <a:effectLst/>
                          <a:latin typeface="Arial" pitchFamily="34" charset="0"/>
                          <a:ea typeface="굴림" pitchFamily="50" charset="-127"/>
                        </a:rPr>
                        <a:t>                        period of the product’s use.</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2"/>
                  </a:ext>
                </a:extLst>
              </a:tr>
              <a:tr h="2039096">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What can be done when </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the smell keeps on even</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thought the deodorizers</a:t>
                      </a:r>
                    </a:p>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are cleaned?</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Turn off the refrigerator (unplug the unit) and remain the door opened.</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Take out the food stored in the refrigerator. And then, take out all the </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shelves, door bins and containers, and put them in warm water. After</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cleaning them by using dish detergents and drying them, put them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back to their locations.</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Remove the deodorizer and soak it in warm water more than 4 hours. </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After drying it in sunlight, put it back to its location.</a:t>
                      </a:r>
                    </a:p>
                    <a:p>
                      <a:pPr marL="0" marR="0" lvl="0" indent="0" algn="l" defTabSz="914400" rtl="0" eaLnBrk="1" fontAlgn="base" latinLnBrk="1" hangingPunct="1">
                        <a:lnSpc>
                          <a:spcPct val="105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Throw away the smell-soaked plastic bags and put the food in new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ones.</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extLst>
                  <a:ext uri="{0D108BD9-81ED-4DB2-BD59-A6C34878D82A}">
                    <a16:rowId xmlns:a16="http://schemas.microsoft.com/office/drawing/2014/main" val="10003"/>
                  </a:ext>
                </a:extLst>
              </a:tr>
            </a:tbl>
          </a:graphicData>
        </a:graphic>
      </p:graphicFrame>
      <p:sp>
        <p:nvSpPr>
          <p:cNvPr id="6" name="슬라이드 번호 개체 틀 16"/>
          <p:cNvSpPr>
            <a:spLocks noGrp="1"/>
          </p:cNvSpPr>
          <p:nvPr>
            <p:ph type="sldNum" sz="quarter" idx="12"/>
          </p:nvPr>
        </p:nvSpPr>
        <p:spPr>
          <a:xfrm>
            <a:off x="6553200" y="6472238"/>
            <a:ext cx="2133600" cy="265112"/>
          </a:xfrm>
        </p:spPr>
        <p:txBody>
          <a:bodyPr anchor="b"/>
          <a:lstStyle/>
          <a:p>
            <a:pPr>
              <a:defRPr/>
            </a:pPr>
            <a:fld id="{2FD4A4BC-94D4-4741-B8EC-354D70C9B11C}" type="slidenum">
              <a:rPr lang="en-US" altLang="ko-KR" b="1" smtClean="0"/>
              <a:pPr>
                <a:defRPr/>
              </a:pPr>
              <a:t>228</a:t>
            </a:fld>
            <a:endParaRPr lang="en-US" altLang="ko-KR" b="1" dirty="0"/>
          </a:p>
        </p:txBody>
      </p:sp>
      <p:sp>
        <p:nvSpPr>
          <p:cNvPr id="188437" name="Rectangle 2"/>
          <p:cNvSpPr>
            <a:spLocks noChangeArrowheads="1"/>
          </p:cNvSpPr>
          <p:nvPr/>
        </p:nvSpPr>
        <p:spPr bwMode="auto">
          <a:xfrm>
            <a:off x="762000" y="938213"/>
            <a:ext cx="548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ea typeface="헤드라인" pitchFamily="18" charset="-127"/>
              </a:rPr>
              <a:t>9-3. Q&amp;A</a:t>
            </a:r>
          </a:p>
        </p:txBody>
      </p:sp>
      <p:sp>
        <p:nvSpPr>
          <p:cNvPr id="8" name="Text Box 3"/>
          <p:cNvSpPr txBox="1">
            <a:spLocks noChangeArrowheads="1"/>
          </p:cNvSpPr>
          <p:nvPr/>
        </p:nvSpPr>
        <p:spPr bwMode="auto">
          <a:xfrm>
            <a:off x="685800" y="141288"/>
            <a:ext cx="5410200" cy="457200"/>
          </a:xfrm>
          <a:prstGeom prst="rect">
            <a:avLst/>
          </a:prstGeom>
          <a:noFill/>
          <a:ln w="9525">
            <a:noFill/>
            <a:miter lim="800000"/>
            <a:headEnd/>
            <a:tailEnd/>
          </a:ln>
          <a:effectLst/>
        </p:spPr>
        <p:txBody>
          <a:bodyPr anchor="ctr">
            <a:spAutoFit/>
          </a:bodyPr>
          <a:lstStyle/>
          <a:p>
            <a:pPr>
              <a:spcBef>
                <a:spcPct val="50000"/>
              </a:spcBef>
              <a:defRPr/>
            </a:pPr>
            <a:r>
              <a:rPr lang="en-US" altLang="ko-KR" sz="2400" dirty="0">
                <a:solidFill>
                  <a:srgbClr val="B2B2B2"/>
                </a:solidFill>
                <a:latin typeface="Arial Black" pitchFamily="34" charset="0"/>
                <a:ea typeface="헤드라인" pitchFamily="18" charset="-127"/>
              </a:rPr>
              <a:t>9. Reference Information</a:t>
            </a:r>
            <a:endParaRPr lang="en-US" altLang="ko-KR" sz="2400" b="1" dirty="0">
              <a:solidFill>
                <a:schemeClr val="bg2"/>
              </a:solidFill>
              <a:effectLst>
                <a:outerShdw blurRad="38100" dist="38100" dir="2700000" algn="tl">
                  <a:srgbClr val="C0C0C0"/>
                </a:outerShdw>
              </a:effectLst>
              <a:latin typeface="Arial Black" pitchFamily="34" charset="0"/>
              <a:ea typeface="헤드라인" pitchFamily="18" charset="-127"/>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ext Box 3"/>
          <p:cNvSpPr txBox="1">
            <a:spLocks noChangeArrowheads="1"/>
          </p:cNvSpPr>
          <p:nvPr/>
        </p:nvSpPr>
        <p:spPr bwMode="auto">
          <a:xfrm>
            <a:off x="2667000" y="3071813"/>
            <a:ext cx="38893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3600" b="1">
                <a:solidFill>
                  <a:schemeClr val="bg1"/>
                </a:solidFill>
                <a:latin typeface="Verdana" pitchFamily="34" charset="0"/>
              </a:rPr>
              <a:t>Thank you</a:t>
            </a:r>
          </a:p>
        </p:txBody>
      </p:sp>
      <p:sp>
        <p:nvSpPr>
          <p:cNvPr id="189443" name="Rectangle 24"/>
          <p:cNvSpPr>
            <a:spLocks noChangeArrowheads="1"/>
          </p:cNvSpPr>
          <p:nvPr/>
        </p:nvSpPr>
        <p:spPr bwMode="auto">
          <a:xfrm>
            <a:off x="2403475" y="5643563"/>
            <a:ext cx="4414838" cy="534987"/>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lIns="85725" tIns="36000" rIns="0" bIns="36000" anchor="ctr">
            <a:spAutoFit/>
          </a:bodyPr>
          <a:lstStyle>
            <a:lvl1pPr marL="87313" indent="-87313" eaLnBrk="0" hangingPunct="0">
              <a:spcBef>
                <a:spcPct val="20000"/>
              </a:spcBef>
              <a:buChar char="•"/>
              <a:tabLst>
                <a:tab pos="87313" algn="l"/>
              </a:tabLst>
              <a:defRPr kumimoji="1" sz="3200">
                <a:solidFill>
                  <a:schemeClr val="tx1"/>
                </a:solidFill>
                <a:latin typeface="굴림" charset="-127"/>
                <a:ea typeface="굴림" charset="-127"/>
              </a:defRPr>
            </a:lvl1pPr>
            <a:lvl2pPr marL="742950" indent="-285750" eaLnBrk="0" hangingPunct="0">
              <a:spcBef>
                <a:spcPct val="20000"/>
              </a:spcBef>
              <a:buChar char="–"/>
              <a:tabLst>
                <a:tab pos="87313" algn="l"/>
              </a:tabLst>
              <a:defRPr kumimoji="1" sz="2800">
                <a:solidFill>
                  <a:schemeClr val="tx1"/>
                </a:solidFill>
                <a:latin typeface="굴림" charset="-127"/>
                <a:ea typeface="굴림" charset="-127"/>
              </a:defRPr>
            </a:lvl2pPr>
            <a:lvl3pPr marL="1143000" indent="-228600" eaLnBrk="0" hangingPunct="0">
              <a:spcBef>
                <a:spcPct val="20000"/>
              </a:spcBef>
              <a:buChar char="•"/>
              <a:tabLst>
                <a:tab pos="87313" algn="l"/>
              </a:tabLst>
              <a:defRPr kumimoji="1" sz="2400">
                <a:solidFill>
                  <a:schemeClr val="tx1"/>
                </a:solidFill>
                <a:latin typeface="굴림" charset="-127"/>
                <a:ea typeface="굴림" charset="-127"/>
              </a:defRPr>
            </a:lvl3pPr>
            <a:lvl4pPr marL="1600200" indent="-228600" eaLnBrk="0" hangingPunct="0">
              <a:spcBef>
                <a:spcPct val="20000"/>
              </a:spcBef>
              <a:buChar char="–"/>
              <a:tabLst>
                <a:tab pos="87313" algn="l"/>
              </a:tabLst>
              <a:defRPr kumimoji="1" sz="2000">
                <a:solidFill>
                  <a:schemeClr val="tx1"/>
                </a:solidFill>
                <a:latin typeface="굴림" charset="-127"/>
                <a:ea typeface="굴림" charset="-127"/>
              </a:defRPr>
            </a:lvl4pPr>
            <a:lvl5pPr marL="2057400" indent="-228600" eaLnBrk="0" hangingPunct="0">
              <a:spcBef>
                <a:spcPct val="20000"/>
              </a:spcBef>
              <a:buChar char="»"/>
              <a:tabLst>
                <a:tab pos="87313"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87313"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87313"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87313"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87313" algn="l"/>
              </a:tabLst>
              <a:defRPr kumimoji="1" sz="2000">
                <a:solidFill>
                  <a:schemeClr val="tx1"/>
                </a:solidFill>
                <a:latin typeface="굴림" charset="-127"/>
                <a:ea typeface="굴림" charset="-127"/>
              </a:defRPr>
            </a:lvl9pPr>
          </a:lstStyle>
          <a:p>
            <a:pPr latinLnBrk="0">
              <a:spcBef>
                <a:spcPct val="0"/>
              </a:spcBef>
              <a:buFontTx/>
              <a:buNone/>
            </a:pPr>
            <a:r>
              <a:rPr lang="en-US" altLang="ko-KR" sz="1000">
                <a:solidFill>
                  <a:schemeClr val="bg1"/>
                </a:solidFill>
                <a:latin typeface="Arial" charset="0"/>
                <a:ea typeface="바탕" pitchFamily="18" charset="-127"/>
              </a:rPr>
              <a:t>- This Service Manual is a property of Samsung Electronics Co., Ltd.</a:t>
            </a:r>
            <a:br>
              <a:rPr lang="en-US" altLang="ko-KR" sz="1000">
                <a:solidFill>
                  <a:schemeClr val="bg1"/>
                </a:solidFill>
                <a:latin typeface="Arial" charset="0"/>
                <a:ea typeface="바탕" pitchFamily="18" charset="-127"/>
              </a:rPr>
            </a:br>
            <a:r>
              <a:rPr lang="en-US" altLang="ko-KR" sz="1000">
                <a:solidFill>
                  <a:schemeClr val="bg1"/>
                </a:solidFill>
                <a:latin typeface="Arial" charset="0"/>
                <a:ea typeface="바탕" pitchFamily="18" charset="-127"/>
              </a:rPr>
              <a:t>Any unauthorized use of Manual can be punished under applicable International or domestic law.</a:t>
            </a:r>
          </a:p>
        </p:txBody>
      </p:sp>
      <p:pic>
        <p:nvPicPr>
          <p:cNvPr id="189444" name="그림 7" descr="logo.pn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824788" y="276225"/>
            <a:ext cx="1057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23</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21" name="Rectangle 2"/>
          <p:cNvSpPr>
            <a:spLocks noChangeArrowheads="1"/>
          </p:cNvSpPr>
          <p:nvPr/>
        </p:nvSpPr>
        <p:spPr bwMode="auto">
          <a:xfrm>
            <a:off x="762000" y="938213"/>
            <a:ext cx="51156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2-2. </a:t>
            </a:r>
            <a:r>
              <a:rPr lang="en-US" altLang="ko-KR" sz="1800" b="0" dirty="0">
                <a:solidFill>
                  <a:srgbClr val="006699"/>
                </a:solidFill>
                <a:latin typeface="Arial Black" panose="020B0A04020102020204" pitchFamily="34" charset="0"/>
              </a:rPr>
              <a:t>Model </a:t>
            </a:r>
            <a:r>
              <a:rPr lang="en-US" altLang="ko-KR" sz="1800" b="0" dirty="0" smtClean="0">
                <a:solidFill>
                  <a:srgbClr val="006699"/>
                </a:solidFill>
                <a:latin typeface="Arial Black" panose="020B0A04020102020204" pitchFamily="34" charset="0"/>
              </a:rPr>
              <a:t>Specification (Twin Cooling)</a:t>
            </a:r>
            <a:endParaRPr lang="en-US" altLang="ko-KR" sz="1800" b="0" dirty="0">
              <a:solidFill>
                <a:srgbClr val="006699"/>
              </a:solidFill>
              <a:latin typeface="Arial Black" panose="020B0A04020102020204" pitchFamily="34" charset="0"/>
            </a:endParaRPr>
          </a:p>
        </p:txBody>
      </p:sp>
      <p:graphicFrame>
        <p:nvGraphicFramePr>
          <p:cNvPr id="13" name="Group 875"/>
          <p:cNvGraphicFramePr>
            <a:graphicFrameLocks noGrp="1"/>
          </p:cNvGraphicFramePr>
          <p:nvPr>
            <p:extLst>
              <p:ext uri="{D42A27DB-BD31-4B8C-83A1-F6EECF244321}">
                <p14:modId xmlns:p14="http://schemas.microsoft.com/office/powerpoint/2010/main" val="295972733"/>
              </p:ext>
            </p:extLst>
          </p:nvPr>
        </p:nvGraphicFramePr>
        <p:xfrm>
          <a:off x="747337" y="1277938"/>
          <a:ext cx="7227904" cy="3861207"/>
        </p:xfrm>
        <a:graphic>
          <a:graphicData uri="http://schemas.openxmlformats.org/drawingml/2006/table">
            <a:tbl>
              <a:tblPr/>
              <a:tblGrid>
                <a:gridCol w="282892">
                  <a:extLst>
                    <a:ext uri="{9D8B030D-6E8A-4147-A177-3AD203B41FA5}">
                      <a16:colId xmlns:a16="http://schemas.microsoft.com/office/drawing/2014/main" val="20000"/>
                    </a:ext>
                  </a:extLst>
                </a:gridCol>
                <a:gridCol w="915221">
                  <a:extLst>
                    <a:ext uri="{9D8B030D-6E8A-4147-A177-3AD203B41FA5}">
                      <a16:colId xmlns:a16="http://schemas.microsoft.com/office/drawing/2014/main" val="20001"/>
                    </a:ext>
                  </a:extLst>
                </a:gridCol>
                <a:gridCol w="989791">
                  <a:extLst>
                    <a:ext uri="{9D8B030D-6E8A-4147-A177-3AD203B41FA5}">
                      <a16:colId xmlns:a16="http://schemas.microsoft.com/office/drawing/2014/main" val="20003"/>
                    </a:ext>
                  </a:extLst>
                </a:gridCol>
                <a:gridCol w="1260000">
                  <a:extLst>
                    <a:ext uri="{9D8B030D-6E8A-4147-A177-3AD203B41FA5}">
                      <a16:colId xmlns:a16="http://schemas.microsoft.com/office/drawing/2014/main" val="20004"/>
                    </a:ext>
                  </a:extLst>
                </a:gridCol>
                <a:gridCol w="1260000">
                  <a:extLst>
                    <a:ext uri="{9D8B030D-6E8A-4147-A177-3AD203B41FA5}">
                      <a16:colId xmlns:a16="http://schemas.microsoft.com/office/drawing/2014/main" val="3076874583"/>
                    </a:ext>
                  </a:extLst>
                </a:gridCol>
                <a:gridCol w="1260000">
                  <a:extLst>
                    <a:ext uri="{9D8B030D-6E8A-4147-A177-3AD203B41FA5}">
                      <a16:colId xmlns:a16="http://schemas.microsoft.com/office/drawing/2014/main" val="493757170"/>
                    </a:ext>
                  </a:extLst>
                </a:gridCol>
                <a:gridCol w="1260000">
                  <a:extLst>
                    <a:ext uri="{9D8B030D-6E8A-4147-A177-3AD203B41FA5}">
                      <a16:colId xmlns:a16="http://schemas.microsoft.com/office/drawing/2014/main" val="926466996"/>
                    </a:ext>
                  </a:extLst>
                </a:gridCol>
              </a:tblGrid>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0000"/>
                  </a:ext>
                </a:extLst>
              </a:tr>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R*38A****3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R*38A****B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R*38A****A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Twin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9598648"/>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Energy Grade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88895342"/>
                  </a:ext>
                </a:extLst>
              </a:tr>
              <a:tr h="265950">
                <a:tc rowSpan="10">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Compressor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NN54T9902AVAK3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NN54T9602AVAK3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NN54T9602AVAK3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Starting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Oil Charge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200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5950">
                <a:tc vMerge="1">
                  <a:txBody>
                    <a:bodyPr/>
                    <a:lstStyle/>
                    <a:p>
                      <a:pPr latinLnBrk="1"/>
                      <a:endParaRPr lang="ko-KR" altLang="en-US"/>
                    </a:p>
                  </a:txBody>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Evaporator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Split Fin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Split Fin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Condenser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Forced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Dryer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Molecular sieve, XH-9, 6g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02345">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Capillary tube (D × 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4000mm)</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 : (0.85mm x 4000mm)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R-600a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6595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 Input Amount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73g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10376925"/>
                  </a:ext>
                </a:extLst>
              </a:tr>
            </a:tbl>
          </a:graphicData>
        </a:graphic>
      </p:graphicFrame>
      <p:sp>
        <p:nvSpPr>
          <p:cNvPr id="14" name="Text Box 70"/>
          <p:cNvSpPr txBox="1">
            <a:spLocks noChangeArrowheads="1"/>
          </p:cNvSpPr>
          <p:nvPr/>
        </p:nvSpPr>
        <p:spPr bwMode="auto">
          <a:xfrm>
            <a:off x="825343" y="2791892"/>
            <a:ext cx="187424"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1" dirty="0">
                <a:solidFill>
                  <a:srgbClr val="000000"/>
                </a:solidFill>
                <a:latin typeface="Arial" panose="020B0604020202020204" pitchFamily="34" charset="0"/>
                <a:cs typeface="Arial" panose="020B0604020202020204" pitchFamily="34" charset="0"/>
              </a:rPr>
              <a:t>Components for </a:t>
            </a:r>
            <a:r>
              <a:rPr lang="en-US" altLang="ko-KR" sz="1100" b="1" dirty="0">
                <a:solidFill>
                  <a:srgbClr val="000000"/>
                </a:solidFill>
                <a:latin typeface="Arial" panose="020B0604020202020204" pitchFamily="34" charset="0"/>
                <a:cs typeface="Arial" panose="020B0604020202020204" pitchFamily="34" charset="0"/>
              </a:rPr>
              <a:t>Freezer</a:t>
            </a:r>
          </a:p>
        </p:txBody>
      </p:sp>
    </p:spTree>
    <p:extLst>
      <p:ext uri="{BB962C8B-B14F-4D97-AF65-F5344CB8AC3E}">
        <p14:creationId xmlns:p14="http://schemas.microsoft.com/office/powerpoint/2010/main" val="3855930515"/>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24</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aphicFrame>
        <p:nvGraphicFramePr>
          <p:cNvPr id="12" name="Group 875"/>
          <p:cNvGraphicFramePr>
            <a:graphicFrameLocks noGrp="1"/>
          </p:cNvGraphicFramePr>
          <p:nvPr>
            <p:extLst>
              <p:ext uri="{D42A27DB-BD31-4B8C-83A1-F6EECF244321}">
                <p14:modId xmlns:p14="http://schemas.microsoft.com/office/powerpoint/2010/main" val="3840392486"/>
              </p:ext>
            </p:extLst>
          </p:nvPr>
        </p:nvGraphicFramePr>
        <p:xfrm>
          <a:off x="747337" y="1277938"/>
          <a:ext cx="8115748" cy="3900057"/>
        </p:xfrm>
        <a:graphic>
          <a:graphicData uri="http://schemas.openxmlformats.org/drawingml/2006/table">
            <a:tbl>
              <a:tblPr/>
              <a:tblGrid>
                <a:gridCol w="339748">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3"/>
                    </a:ext>
                  </a:extLst>
                </a:gridCol>
                <a:gridCol w="1152000">
                  <a:extLst>
                    <a:ext uri="{9D8B030D-6E8A-4147-A177-3AD203B41FA5}">
                      <a16:colId xmlns:a16="http://schemas.microsoft.com/office/drawing/2014/main" val="20004"/>
                    </a:ext>
                  </a:extLst>
                </a:gridCol>
                <a:gridCol w="1152000">
                  <a:extLst>
                    <a:ext uri="{9D8B030D-6E8A-4147-A177-3AD203B41FA5}">
                      <a16:colId xmlns:a16="http://schemas.microsoft.com/office/drawing/2014/main" val="3076874583"/>
                    </a:ext>
                  </a:extLst>
                </a:gridCol>
                <a:gridCol w="1152000">
                  <a:extLst>
                    <a:ext uri="{9D8B030D-6E8A-4147-A177-3AD203B41FA5}">
                      <a16:colId xmlns:a16="http://schemas.microsoft.com/office/drawing/2014/main" val="493757170"/>
                    </a:ext>
                  </a:extLst>
                </a:gridCol>
                <a:gridCol w="1152000">
                  <a:extLst>
                    <a:ext uri="{9D8B030D-6E8A-4147-A177-3AD203B41FA5}">
                      <a16:colId xmlns:a16="http://schemas.microsoft.com/office/drawing/2014/main" val="4117834452"/>
                    </a:ext>
                  </a:extLst>
                </a:gridCol>
                <a:gridCol w="1152000">
                  <a:extLst>
                    <a:ext uri="{9D8B030D-6E8A-4147-A177-3AD203B41FA5}">
                      <a16:colId xmlns:a16="http://schemas.microsoft.com/office/drawing/2014/main" val="163350103"/>
                    </a:ext>
                  </a:extLst>
                </a:gridCol>
              </a:tblGrid>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1"/>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Mono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9598648"/>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Energy Grade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88895342"/>
                  </a:ext>
                </a:extLst>
              </a:tr>
              <a:tr h="265950">
                <a:tc rowSpan="10">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Compressor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NN54T9902AVAK3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NI34T9101ABTT1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NI34T9101ADTT1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NI34T9102ADTT1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Starting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Oil Charge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200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5950">
                <a:tc vMerge="1">
                  <a:txBody>
                    <a:bodyPr/>
                    <a:lstStyle/>
                    <a:p>
                      <a:pPr latinLnBrk="1"/>
                      <a:endParaRPr lang="ko-KR" altLang="en-US"/>
                    </a:p>
                  </a:txBody>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Evaporator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Split Fin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Condenser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Forced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Natural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Dryer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Molecular sieve, XH-9, 6g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02345">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Capillary tube (D × 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4000mm)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3500mm)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5">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R-600a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6595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 Input Amount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54g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10376925"/>
                  </a:ext>
                </a:extLst>
              </a:tr>
            </a:tbl>
          </a:graphicData>
        </a:graphic>
      </p:graphicFrame>
      <p:sp>
        <p:nvSpPr>
          <p:cNvPr id="21" name="Rectangle 2"/>
          <p:cNvSpPr>
            <a:spLocks noChangeArrowheads="1"/>
          </p:cNvSpPr>
          <p:nvPr/>
        </p:nvSpPr>
        <p:spPr bwMode="auto">
          <a:xfrm>
            <a:off x="762000" y="938213"/>
            <a:ext cx="51820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2-2. </a:t>
            </a:r>
            <a:r>
              <a:rPr lang="en-US" altLang="ko-KR" sz="1800" b="0" dirty="0">
                <a:solidFill>
                  <a:srgbClr val="006699"/>
                </a:solidFill>
                <a:latin typeface="Arial Black" panose="020B0A04020102020204" pitchFamily="34" charset="0"/>
              </a:rPr>
              <a:t>Model </a:t>
            </a:r>
            <a:r>
              <a:rPr lang="en-US" altLang="ko-KR" sz="1800" b="0" dirty="0" smtClean="0">
                <a:solidFill>
                  <a:srgbClr val="006699"/>
                </a:solidFill>
                <a:latin typeface="Arial Black" panose="020B0A04020102020204" pitchFamily="34" charset="0"/>
              </a:rPr>
              <a:t>Specification (Mono Cooling)</a:t>
            </a:r>
            <a:endParaRPr lang="en-US" altLang="ko-KR" sz="1800" b="0" dirty="0">
              <a:solidFill>
                <a:srgbClr val="006699"/>
              </a:solidFill>
              <a:latin typeface="Arial Black" panose="020B0A04020102020204" pitchFamily="34" charset="0"/>
            </a:endParaRPr>
          </a:p>
        </p:txBody>
      </p:sp>
      <p:sp>
        <p:nvSpPr>
          <p:cNvPr id="9" name="Text Box 70"/>
          <p:cNvSpPr txBox="1">
            <a:spLocks noChangeArrowheads="1"/>
          </p:cNvSpPr>
          <p:nvPr/>
        </p:nvSpPr>
        <p:spPr bwMode="auto">
          <a:xfrm>
            <a:off x="825343" y="2791892"/>
            <a:ext cx="187424"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1" dirty="0">
                <a:solidFill>
                  <a:srgbClr val="000000"/>
                </a:solidFill>
                <a:latin typeface="Arial" panose="020B0604020202020204" pitchFamily="34" charset="0"/>
                <a:cs typeface="Arial" panose="020B0604020202020204" pitchFamily="34" charset="0"/>
              </a:rPr>
              <a:t>Components for </a:t>
            </a:r>
            <a:r>
              <a:rPr lang="en-US" altLang="ko-KR" sz="1100" b="1" dirty="0">
                <a:solidFill>
                  <a:srgbClr val="000000"/>
                </a:solidFill>
                <a:latin typeface="Arial" panose="020B0604020202020204" pitchFamily="34" charset="0"/>
                <a:cs typeface="Arial" panose="020B0604020202020204" pitchFamily="34" charset="0"/>
              </a:rPr>
              <a:t>Freezer</a:t>
            </a:r>
          </a:p>
        </p:txBody>
      </p:sp>
    </p:spTree>
    <p:extLst>
      <p:ext uri="{BB962C8B-B14F-4D97-AF65-F5344CB8AC3E}">
        <p14:creationId xmlns:p14="http://schemas.microsoft.com/office/powerpoint/2010/main" val="3830678761"/>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25</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aphicFrame>
        <p:nvGraphicFramePr>
          <p:cNvPr id="8" name="Group 875"/>
          <p:cNvGraphicFramePr>
            <a:graphicFrameLocks noGrp="1"/>
          </p:cNvGraphicFramePr>
          <p:nvPr>
            <p:extLst>
              <p:ext uri="{D42A27DB-BD31-4B8C-83A1-F6EECF244321}">
                <p14:modId xmlns:p14="http://schemas.microsoft.com/office/powerpoint/2010/main" val="4180206831"/>
              </p:ext>
            </p:extLst>
          </p:nvPr>
        </p:nvGraphicFramePr>
        <p:xfrm>
          <a:off x="747337" y="1277938"/>
          <a:ext cx="8187748" cy="3861207"/>
        </p:xfrm>
        <a:graphic>
          <a:graphicData uri="http://schemas.openxmlformats.org/drawingml/2006/table">
            <a:tbl>
              <a:tblPr/>
              <a:tblGrid>
                <a:gridCol w="339748">
                  <a:extLst>
                    <a:ext uri="{9D8B030D-6E8A-4147-A177-3AD203B41FA5}">
                      <a16:colId xmlns:a16="http://schemas.microsoft.com/office/drawing/2014/main" val="20000"/>
                    </a:ext>
                  </a:extLst>
                </a:gridCol>
                <a:gridCol w="1044000">
                  <a:extLst>
                    <a:ext uri="{9D8B030D-6E8A-4147-A177-3AD203B41FA5}">
                      <a16:colId xmlns:a16="http://schemas.microsoft.com/office/drawing/2014/main" val="20001"/>
                    </a:ext>
                  </a:extLst>
                </a:gridCol>
                <a:gridCol w="1044000">
                  <a:extLst>
                    <a:ext uri="{9D8B030D-6E8A-4147-A177-3AD203B41FA5}">
                      <a16:colId xmlns:a16="http://schemas.microsoft.com/office/drawing/2014/main" val="20003"/>
                    </a:ext>
                  </a:extLst>
                </a:gridCol>
                <a:gridCol w="1440000">
                  <a:extLst>
                    <a:ext uri="{9D8B030D-6E8A-4147-A177-3AD203B41FA5}">
                      <a16:colId xmlns:a16="http://schemas.microsoft.com/office/drawing/2014/main" val="20004"/>
                    </a:ext>
                  </a:extLst>
                </a:gridCol>
                <a:gridCol w="1440000">
                  <a:extLst>
                    <a:ext uri="{9D8B030D-6E8A-4147-A177-3AD203B41FA5}">
                      <a16:colId xmlns:a16="http://schemas.microsoft.com/office/drawing/2014/main" val="3076874583"/>
                    </a:ext>
                  </a:extLst>
                </a:gridCol>
                <a:gridCol w="1440000">
                  <a:extLst>
                    <a:ext uri="{9D8B030D-6E8A-4147-A177-3AD203B41FA5}">
                      <a16:colId xmlns:a16="http://schemas.microsoft.com/office/drawing/2014/main" val="493757170"/>
                    </a:ext>
                  </a:extLst>
                </a:gridCol>
                <a:gridCol w="1440000">
                  <a:extLst>
                    <a:ext uri="{9D8B030D-6E8A-4147-A177-3AD203B41FA5}">
                      <a16:colId xmlns:a16="http://schemas.microsoft.com/office/drawing/2014/main" val="4117834452"/>
                    </a:ext>
                  </a:extLst>
                </a:gridCol>
              </a:tblGrid>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R*36T****C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R*36T****D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R*36T****E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R*36T****F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1"/>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Mono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9598648"/>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Energy Grade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88895342"/>
                  </a:ext>
                </a:extLst>
              </a:tr>
              <a:tr h="265950">
                <a:tc rowSpan="10">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Compressor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NN54T9902AVAK3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NI34T9101ABTT1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NI34T9101ADTT1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NI34T9102ADTT1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Starting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Oil Charge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200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5950">
                <a:tc vMerge="1">
                  <a:txBody>
                    <a:bodyPr/>
                    <a:lstStyle/>
                    <a:p>
                      <a:pPr latinLnBrk="1"/>
                      <a:endParaRPr lang="ko-KR" altLang="en-US"/>
                    </a:p>
                  </a:txBody>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Evaporator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Split Fin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Condenser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Forced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Natural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Dryer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Molecular sieve, XH-9, 6g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02345">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Capillary tube (D × 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4000mm)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3500mm)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R-600a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6595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 Input Amount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54g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10376925"/>
                  </a:ext>
                </a:extLst>
              </a:tr>
            </a:tbl>
          </a:graphicData>
        </a:graphic>
      </p:graphicFrame>
      <p:sp>
        <p:nvSpPr>
          <p:cNvPr id="9" name="Text Box 70"/>
          <p:cNvSpPr txBox="1">
            <a:spLocks noChangeArrowheads="1"/>
          </p:cNvSpPr>
          <p:nvPr/>
        </p:nvSpPr>
        <p:spPr bwMode="auto">
          <a:xfrm>
            <a:off x="825343" y="2791892"/>
            <a:ext cx="187424"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1" dirty="0">
                <a:solidFill>
                  <a:srgbClr val="000000"/>
                </a:solidFill>
                <a:latin typeface="Arial" panose="020B0604020202020204" pitchFamily="34" charset="0"/>
                <a:cs typeface="Arial" panose="020B0604020202020204" pitchFamily="34" charset="0"/>
              </a:rPr>
              <a:t>Components for </a:t>
            </a:r>
            <a:r>
              <a:rPr lang="en-US" altLang="ko-KR" sz="1100" b="1" dirty="0">
                <a:solidFill>
                  <a:srgbClr val="000000"/>
                </a:solidFill>
                <a:latin typeface="Arial" panose="020B0604020202020204" pitchFamily="34" charset="0"/>
                <a:cs typeface="Arial" panose="020B0604020202020204" pitchFamily="34" charset="0"/>
              </a:rPr>
              <a:t>Freezer</a:t>
            </a:r>
          </a:p>
        </p:txBody>
      </p:sp>
      <p:sp>
        <p:nvSpPr>
          <p:cNvPr id="10" name="Rectangle 2"/>
          <p:cNvSpPr>
            <a:spLocks noChangeArrowheads="1"/>
          </p:cNvSpPr>
          <p:nvPr/>
        </p:nvSpPr>
        <p:spPr bwMode="auto">
          <a:xfrm>
            <a:off x="762000" y="938213"/>
            <a:ext cx="51820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2-2. </a:t>
            </a:r>
            <a:r>
              <a:rPr lang="en-US" altLang="ko-KR" sz="1800" b="0" dirty="0">
                <a:solidFill>
                  <a:srgbClr val="006699"/>
                </a:solidFill>
                <a:latin typeface="Arial Black" panose="020B0A04020102020204" pitchFamily="34" charset="0"/>
              </a:rPr>
              <a:t>Model Specification </a:t>
            </a:r>
            <a:r>
              <a:rPr lang="en-US" altLang="ko-KR" sz="1800" dirty="0">
                <a:solidFill>
                  <a:srgbClr val="006699"/>
                </a:solidFill>
                <a:latin typeface="Arial Black" panose="020B0A04020102020204" pitchFamily="34" charset="0"/>
              </a:rPr>
              <a:t>(Mono Cooling)</a:t>
            </a:r>
            <a:endParaRPr lang="en-US" altLang="ko-KR" sz="1800" b="0" dirty="0">
              <a:solidFill>
                <a:srgbClr val="006699"/>
              </a:solidFill>
              <a:latin typeface="Arial Black" panose="020B0A04020102020204" pitchFamily="34" charset="0"/>
            </a:endParaRPr>
          </a:p>
        </p:txBody>
      </p:sp>
    </p:spTree>
    <p:extLst>
      <p:ext uri="{BB962C8B-B14F-4D97-AF65-F5344CB8AC3E}">
        <p14:creationId xmlns:p14="http://schemas.microsoft.com/office/powerpoint/2010/main" val="1429465454"/>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grpSp>
        <p:nvGrpSpPr>
          <p:cNvPr id="15" name="Group 10"/>
          <p:cNvGrpSpPr>
            <a:grpSpLocks/>
          </p:cNvGrpSpPr>
          <p:nvPr/>
        </p:nvGrpSpPr>
        <p:grpSpPr bwMode="auto">
          <a:xfrm>
            <a:off x="7596188" y="207963"/>
            <a:ext cx="1120775" cy="304800"/>
            <a:chOff x="4896" y="370"/>
            <a:chExt cx="706" cy="192"/>
          </a:xfrm>
        </p:grpSpPr>
        <p:sp>
          <p:nvSpPr>
            <p:cNvPr id="16"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7"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8"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E5113D36-79BD-49D0-BC01-2B2BE9104782}" type="slidenum">
              <a:rPr lang="en-US" altLang="ko-KR" sz="1400">
                <a:solidFill>
                  <a:srgbClr val="000000"/>
                </a:solidFill>
              </a:rPr>
              <a:pPr>
                <a:spcBef>
                  <a:spcPct val="0"/>
                </a:spcBef>
                <a:buFont typeface="Wingdings" panose="05000000000000000000" pitchFamily="2" charset="2"/>
                <a:buNone/>
              </a:pPr>
              <a:t>26</a:t>
            </a:fld>
            <a:endParaRPr lang="en-US" altLang="ko-KR" sz="1400">
              <a:solidFill>
                <a:srgbClr val="000000"/>
              </a:solidFill>
            </a:endParaRPr>
          </a:p>
        </p:txBody>
      </p:sp>
      <p:sp>
        <p:nvSpPr>
          <p:cNvPr id="19"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aphicFrame>
        <p:nvGraphicFramePr>
          <p:cNvPr id="8" name="Group 875"/>
          <p:cNvGraphicFramePr>
            <a:graphicFrameLocks noGrp="1"/>
          </p:cNvGraphicFramePr>
          <p:nvPr>
            <p:extLst>
              <p:ext uri="{D42A27DB-BD31-4B8C-83A1-F6EECF244321}">
                <p14:modId xmlns:p14="http://schemas.microsoft.com/office/powerpoint/2010/main" val="3199501288"/>
              </p:ext>
            </p:extLst>
          </p:nvPr>
        </p:nvGraphicFramePr>
        <p:xfrm>
          <a:off x="747337" y="1277938"/>
          <a:ext cx="8187748" cy="3963309"/>
        </p:xfrm>
        <a:graphic>
          <a:graphicData uri="http://schemas.openxmlformats.org/drawingml/2006/table">
            <a:tbl>
              <a:tblPr/>
              <a:tblGrid>
                <a:gridCol w="339748">
                  <a:extLst>
                    <a:ext uri="{9D8B030D-6E8A-4147-A177-3AD203B41FA5}">
                      <a16:colId xmlns:a16="http://schemas.microsoft.com/office/drawing/2014/main" val="20000"/>
                    </a:ext>
                  </a:extLst>
                </a:gridCol>
                <a:gridCol w="1044000">
                  <a:extLst>
                    <a:ext uri="{9D8B030D-6E8A-4147-A177-3AD203B41FA5}">
                      <a16:colId xmlns:a16="http://schemas.microsoft.com/office/drawing/2014/main" val="20001"/>
                    </a:ext>
                  </a:extLst>
                </a:gridCol>
                <a:gridCol w="1044000">
                  <a:extLst>
                    <a:ext uri="{9D8B030D-6E8A-4147-A177-3AD203B41FA5}">
                      <a16:colId xmlns:a16="http://schemas.microsoft.com/office/drawing/2014/main" val="20003"/>
                    </a:ext>
                  </a:extLst>
                </a:gridCol>
                <a:gridCol w="1440000">
                  <a:extLst>
                    <a:ext uri="{9D8B030D-6E8A-4147-A177-3AD203B41FA5}">
                      <a16:colId xmlns:a16="http://schemas.microsoft.com/office/drawing/2014/main" val="20004"/>
                    </a:ext>
                  </a:extLst>
                </a:gridCol>
                <a:gridCol w="1440000">
                  <a:extLst>
                    <a:ext uri="{9D8B030D-6E8A-4147-A177-3AD203B41FA5}">
                      <a16:colId xmlns:a16="http://schemas.microsoft.com/office/drawing/2014/main" val="3076874583"/>
                    </a:ext>
                  </a:extLst>
                </a:gridCol>
                <a:gridCol w="1440000">
                  <a:extLst>
                    <a:ext uri="{9D8B030D-6E8A-4147-A177-3AD203B41FA5}">
                      <a16:colId xmlns:a16="http://schemas.microsoft.com/office/drawing/2014/main" val="493757170"/>
                    </a:ext>
                  </a:extLst>
                </a:gridCol>
                <a:gridCol w="1440000">
                  <a:extLst>
                    <a:ext uri="{9D8B030D-6E8A-4147-A177-3AD203B41FA5}">
                      <a16:colId xmlns:a16="http://schemas.microsoft.com/office/drawing/2014/main" val="4117834452"/>
                    </a:ext>
                  </a:extLst>
                </a:gridCol>
              </a:tblGrid>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266706">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R*34*****D</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R*34*****E</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R*33*****E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R*34*****F</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R*33*****F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1"/>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Cooling system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Mono Cooling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79598648"/>
                  </a:ext>
                </a:extLst>
              </a:tr>
              <a:tr h="265950">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Energy Grade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88895342"/>
                  </a:ext>
                </a:extLst>
              </a:tr>
              <a:tr h="265950">
                <a:tc rowSpan="10">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Compressor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NN54T9902AVAK3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NI34T9101ABTT1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NI34T9102ADTT1</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Starting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BLDC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Oil Charge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200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160 ± 10cc</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5950">
                <a:tc vMerge="1">
                  <a:txBody>
                    <a:bodyPr/>
                    <a:lstStyle/>
                    <a:p>
                      <a:pPr latinLnBrk="1"/>
                      <a:endParaRPr lang="ko-KR" altLang="en-US"/>
                    </a:p>
                  </a:txBody>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Evaporator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Freezer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Split Fin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5950">
                <a:tc vMerge="1">
                  <a:txBody>
                    <a:bodyPr/>
                    <a:lstStyle/>
                    <a:p>
                      <a:pPr latinLnBrk="1"/>
                      <a:endParaRPr lang="ko-KR" altLang="en-US"/>
                    </a:p>
                  </a:txBody>
                  <a:tcPr/>
                </a:tc>
                <a:tc v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Condenser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Forced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Natural Convection Type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Dryer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Molecular sieve, XH-9, 6g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02345">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Capillary tube (D × 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4000mm)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pt-B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 : (0.75mm x 3500mm)</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pt-BR" altLang="ko-KR" sz="1100" b="0" i="0" u="none" strike="noStrike" cap="none" normalizeH="0" baseline="0" dirty="0" smtClean="0">
                        <a:ln>
                          <a:noFill/>
                        </a:ln>
                        <a:solidFill>
                          <a:srgbClr val="FF0000"/>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65950">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R-600a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65950">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Refrigerant Input Amount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70g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54g</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0" i="0" u="none" strike="noStrike" cap="none" normalizeH="0" baseline="0" dirty="0" smtClean="0">
                        <a:ln>
                          <a:noFill/>
                        </a:ln>
                        <a:solidFill>
                          <a:srgbClr val="0000FF"/>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10376925"/>
                  </a:ext>
                </a:extLst>
              </a:tr>
            </a:tbl>
          </a:graphicData>
        </a:graphic>
      </p:graphicFrame>
      <p:sp>
        <p:nvSpPr>
          <p:cNvPr id="9" name="Text Box 70"/>
          <p:cNvSpPr txBox="1">
            <a:spLocks noChangeArrowheads="1"/>
          </p:cNvSpPr>
          <p:nvPr/>
        </p:nvSpPr>
        <p:spPr bwMode="auto">
          <a:xfrm>
            <a:off x="825343" y="2791892"/>
            <a:ext cx="187424"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1" dirty="0">
                <a:solidFill>
                  <a:srgbClr val="000000"/>
                </a:solidFill>
                <a:latin typeface="Arial" panose="020B0604020202020204" pitchFamily="34" charset="0"/>
                <a:cs typeface="Arial" panose="020B0604020202020204" pitchFamily="34" charset="0"/>
              </a:rPr>
              <a:t>Components for </a:t>
            </a:r>
            <a:r>
              <a:rPr lang="en-US" altLang="ko-KR" sz="1100" b="1" dirty="0">
                <a:solidFill>
                  <a:srgbClr val="000000"/>
                </a:solidFill>
                <a:latin typeface="Arial" panose="020B0604020202020204" pitchFamily="34" charset="0"/>
                <a:cs typeface="Arial" panose="020B0604020202020204" pitchFamily="34" charset="0"/>
              </a:rPr>
              <a:t>Freezer</a:t>
            </a:r>
          </a:p>
        </p:txBody>
      </p:sp>
      <p:sp>
        <p:nvSpPr>
          <p:cNvPr id="10" name="Rectangle 2"/>
          <p:cNvSpPr>
            <a:spLocks noChangeArrowheads="1"/>
          </p:cNvSpPr>
          <p:nvPr/>
        </p:nvSpPr>
        <p:spPr bwMode="auto">
          <a:xfrm>
            <a:off x="762000" y="938213"/>
            <a:ext cx="51820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2-2. </a:t>
            </a:r>
            <a:r>
              <a:rPr lang="en-US" altLang="ko-KR" sz="1800" b="0" dirty="0">
                <a:solidFill>
                  <a:srgbClr val="006699"/>
                </a:solidFill>
                <a:latin typeface="Arial Black" panose="020B0A04020102020204" pitchFamily="34" charset="0"/>
              </a:rPr>
              <a:t>Model Specification </a:t>
            </a:r>
            <a:r>
              <a:rPr lang="en-US" altLang="ko-KR" sz="1800" dirty="0">
                <a:solidFill>
                  <a:srgbClr val="006699"/>
                </a:solidFill>
                <a:latin typeface="Arial Black" panose="020B0A04020102020204" pitchFamily="34" charset="0"/>
              </a:rPr>
              <a:t>(Mono Cooling)</a:t>
            </a:r>
            <a:endParaRPr lang="en-US" altLang="ko-KR" sz="1800" b="0" dirty="0">
              <a:solidFill>
                <a:srgbClr val="006699"/>
              </a:solidFill>
              <a:latin typeface="Arial Black" panose="020B0A04020102020204" pitchFamily="34" charset="0"/>
            </a:endParaRPr>
          </a:p>
        </p:txBody>
      </p:sp>
    </p:spTree>
    <p:extLst>
      <p:ext uri="{BB962C8B-B14F-4D97-AF65-F5344CB8AC3E}">
        <p14:creationId xmlns:p14="http://schemas.microsoft.com/office/powerpoint/2010/main" val="3868927159"/>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1" name="Rectangle 2"/>
          <p:cNvSpPr>
            <a:spLocks noChangeArrowheads="1"/>
          </p:cNvSpPr>
          <p:nvPr/>
        </p:nvSpPr>
        <p:spPr bwMode="auto">
          <a:xfrm>
            <a:off x="762000" y="938213"/>
            <a:ext cx="3219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2-2. </a:t>
            </a:r>
            <a:r>
              <a:rPr lang="en-US" altLang="ko-KR" sz="1800" b="0" dirty="0">
                <a:solidFill>
                  <a:srgbClr val="006699"/>
                </a:solidFill>
                <a:latin typeface="Arial Black" panose="020B0A04020102020204" pitchFamily="34" charset="0"/>
              </a:rPr>
              <a:t>Model </a:t>
            </a:r>
            <a:r>
              <a:rPr lang="en-US" altLang="ko-KR" sz="1800" b="0" dirty="0" smtClean="0">
                <a:solidFill>
                  <a:srgbClr val="006699"/>
                </a:solidFill>
                <a:latin typeface="Arial Black" panose="020B0A04020102020204" pitchFamily="34" charset="0"/>
              </a:rPr>
              <a:t>Specification</a:t>
            </a:r>
            <a:endParaRPr lang="en-US" altLang="ko-KR" sz="1800" b="0" dirty="0">
              <a:solidFill>
                <a:srgbClr val="006699"/>
              </a:solidFill>
              <a:latin typeface="Arial Black" panose="020B0A04020102020204" pitchFamily="34" charset="0"/>
            </a:endParaRPr>
          </a:p>
        </p:txBody>
      </p:sp>
      <p:grpSp>
        <p:nvGrpSpPr>
          <p:cNvPr id="13" name="Group 10"/>
          <p:cNvGrpSpPr>
            <a:grpSpLocks/>
          </p:cNvGrpSpPr>
          <p:nvPr/>
        </p:nvGrpSpPr>
        <p:grpSpPr bwMode="auto">
          <a:xfrm>
            <a:off x="7596188" y="207963"/>
            <a:ext cx="1120775" cy="304800"/>
            <a:chOff x="4896" y="370"/>
            <a:chExt cx="706" cy="192"/>
          </a:xfrm>
        </p:grpSpPr>
        <p:sp>
          <p:nvSpPr>
            <p:cNvPr id="14"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5"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6"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 typeface="Wingdings" panose="05000000000000000000" pitchFamily="2" charset="2"/>
              <a:buNone/>
            </a:pPr>
            <a:fld id="{5F364878-2105-403C-B7E7-BE5CECE01F21}" type="slidenum">
              <a:rPr lang="en-US" altLang="ko-KR" sz="1400">
                <a:solidFill>
                  <a:srgbClr val="000000"/>
                </a:solidFill>
              </a:rPr>
              <a:pPr>
                <a:spcBef>
                  <a:spcPct val="0"/>
                </a:spcBef>
                <a:buFont typeface="Wingdings" panose="05000000000000000000" pitchFamily="2" charset="2"/>
                <a:buNone/>
              </a:pPr>
              <a:t>27</a:t>
            </a:fld>
            <a:endParaRPr lang="en-US" altLang="ko-KR" sz="1400">
              <a:solidFill>
                <a:srgbClr val="000000"/>
              </a:solidFill>
            </a:endParaRPr>
          </a:p>
        </p:txBody>
      </p:sp>
      <p:sp>
        <p:nvSpPr>
          <p:cNvPr id="17"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aphicFrame>
        <p:nvGraphicFramePr>
          <p:cNvPr id="12" name="Group 79"/>
          <p:cNvGraphicFramePr>
            <a:graphicFrameLocks noGrp="1"/>
          </p:cNvGraphicFramePr>
          <p:nvPr>
            <p:extLst>
              <p:ext uri="{D42A27DB-BD31-4B8C-83A1-F6EECF244321}">
                <p14:modId xmlns:p14="http://schemas.microsoft.com/office/powerpoint/2010/main" val="428581131"/>
              </p:ext>
            </p:extLst>
          </p:nvPr>
        </p:nvGraphicFramePr>
        <p:xfrm>
          <a:off x="748517" y="1280708"/>
          <a:ext cx="7780339" cy="4466892"/>
        </p:xfrm>
        <a:graphic>
          <a:graphicData uri="http://schemas.openxmlformats.org/drawingml/2006/table">
            <a:tbl>
              <a:tblPr/>
              <a:tblGrid>
                <a:gridCol w="339702">
                  <a:extLst>
                    <a:ext uri="{9D8B030D-6E8A-4147-A177-3AD203B41FA5}">
                      <a16:colId xmlns:a16="http://schemas.microsoft.com/office/drawing/2014/main" val="20000"/>
                    </a:ext>
                  </a:extLst>
                </a:gridCol>
                <a:gridCol w="1642157">
                  <a:extLst>
                    <a:ext uri="{9D8B030D-6E8A-4147-A177-3AD203B41FA5}">
                      <a16:colId xmlns:a16="http://schemas.microsoft.com/office/drawing/2014/main" val="20001"/>
                    </a:ext>
                  </a:extLst>
                </a:gridCol>
                <a:gridCol w="1642158">
                  <a:extLst>
                    <a:ext uri="{9D8B030D-6E8A-4147-A177-3AD203B41FA5}">
                      <a16:colId xmlns:a16="http://schemas.microsoft.com/office/drawing/2014/main" val="20002"/>
                    </a:ext>
                  </a:extLst>
                </a:gridCol>
                <a:gridCol w="4156322">
                  <a:extLst>
                    <a:ext uri="{9D8B030D-6E8A-4147-A177-3AD203B41FA5}">
                      <a16:colId xmlns:a16="http://schemas.microsoft.com/office/drawing/2014/main" val="20003"/>
                    </a:ext>
                  </a:extLst>
                </a:gridCol>
              </a:tblGrid>
              <a:tr h="261899">
                <a:tc grid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hMerge="1">
                  <a:txBody>
                    <a:bodyPr/>
                    <a:lstStyle/>
                    <a:p>
                      <a:pPr latinLnBrk="1"/>
                      <a:endParaRPr lang="ko-KR" altLang="en-US"/>
                    </a:p>
                  </a:txBody>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Specification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0000"/>
                  </a:ext>
                </a:extLst>
              </a:tr>
              <a:tr h="268248">
                <a:tc rowSpan="15">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Defrost Heater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140W , AC 230V</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8248">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4270">
                <a:tc vMerge="1">
                  <a:txBody>
                    <a:bodyPr/>
                    <a:lstStyle/>
                    <a:p>
                      <a:pPr latinLnBrk="1"/>
                      <a:endParaRPr lang="ko-KR" altLang="en-US"/>
                    </a:p>
                  </a:txBody>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Preventing of </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 Defrost Heater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kern="1200" cap="none" normalizeH="0" baseline="0" dirty="0" smtClean="0">
                          <a:ln>
                            <a:noFill/>
                          </a:ln>
                          <a:solidFill>
                            <a:schemeClr val="tx1"/>
                          </a:solidFill>
                          <a:effectLst/>
                          <a:latin typeface="Arial" pitchFamily="34" charset="0"/>
                          <a:ea typeface="굴림" pitchFamily="50" charset="-127"/>
                          <a:cs typeface="Arial" pitchFamily="34" charset="0"/>
                        </a:rPr>
                        <a:t>BIMETAL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Off: 60℃, On: 40℃ (AC 250V,3A /  AC 125V,6A) </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620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kern="1200" cap="none" normalizeH="0" baseline="0" dirty="0" smtClean="0">
                          <a:ln>
                            <a:noFill/>
                          </a:ln>
                          <a:solidFill>
                            <a:schemeClr val="tx1"/>
                          </a:solidFill>
                          <a:effectLst/>
                          <a:latin typeface="Arial" pitchFamily="34" charset="0"/>
                          <a:ea typeface="굴림" pitchFamily="50" charset="-127"/>
                          <a:cs typeface="Arial" pitchFamily="34" charset="0"/>
                        </a:rPr>
                        <a:t>THERMO FUSE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109 ~ 110</a:t>
                      </a:r>
                      <a:r>
                        <a:rPr kumimoji="1" lang="ko-KR" altLang="en-US"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cut off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26375487"/>
                  </a:ext>
                </a:extLst>
              </a:tr>
              <a:tr h="276184">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Rated Voltage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230V / 50HZ</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76184">
                <a:tc vMerge="1">
                  <a:txBody>
                    <a:bodyPr/>
                    <a:lstStyle/>
                    <a:p>
                      <a:pPr latinLnBrk="1"/>
                      <a:endParaRPr lang="ko-KR" altLang="en-US"/>
                    </a:p>
                  </a:txBody>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Motor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DC12V, BLDC(AIO</a:t>
                      </a:r>
                      <a:r>
                        <a:rPr kumimoji="1" lang="ko-KR" altLang="en-US"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Q7, </a:t>
                      </a:r>
                      <a:r>
                        <a:rPr kumimoji="1" lang="el-G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Φ1</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2</a:t>
                      </a:r>
                      <a:r>
                        <a:rPr kumimoji="1" lang="el-G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0</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2.5W</a:t>
                      </a:r>
                      <a:endParaRPr kumimoji="1" lang="el-G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76184">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76184">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CIRCUIT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DC12V, BLDC(C160N, </a:t>
                      </a:r>
                      <a:r>
                        <a:rPr kumimoji="1" lang="el-G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Φ160</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1.32W</a:t>
                      </a:r>
                      <a:endParaRPr kumimoji="1" lang="el-GR"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DAMPER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it-IT"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DC12V, Step Motor, H/T </a:t>
                      </a: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1W</a:t>
                      </a:r>
                      <a:endParaRPr kumimoji="1" lang="ko-KR" altLang="en-US"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21746832"/>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Lamp LED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it-IT"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7987755"/>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it-IT"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DC 12V, Max 199mA, 3PKGs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06659537"/>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Door Switch</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FRE</a:t>
                      </a:r>
                    </a:p>
                  </a:txBody>
                  <a:tcPr marL="0" marR="0" marT="0" marB="0" anchor="ctr" horzOverflow="overflow">
                    <a:lnL w="12700" cap="flat" cmpd="sng" algn="ctr">
                      <a:solidFill>
                        <a:schemeClr val="tx1"/>
                      </a:solidFill>
                      <a:prstDash val="solid"/>
                      <a:round/>
                      <a:headEnd type="none" w="med" len="med"/>
                      <a:tailEnd type="none" w="med" len="med"/>
                    </a:lnL>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Reed switch (DC 200V, 0.5A, MDCG-4)</a:t>
                      </a:r>
                      <a:endParaRPr kumimoji="1" lang="it-IT"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9714857"/>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vMerge="1">
                  <a:txBody>
                    <a:bodyPr/>
                    <a:lstStyle/>
                    <a:p>
                      <a:pPr latinLnBrk="1"/>
                      <a:endParaRPr lang="ko-KR"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REF</a:t>
                      </a:r>
                    </a:p>
                  </a:txBody>
                  <a:tcPr marL="0" marR="0" marT="0" marB="0" anchor="ctr" horzOverflow="overflow">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Reed switch (DC 200V, 0.5A, MDCG-4)</a:t>
                      </a:r>
                      <a:endParaRPr kumimoji="1" lang="it-IT"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58832802"/>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Power Cord</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AC 250V, 16A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80821023"/>
                  </a:ext>
                </a:extLst>
              </a:tr>
              <a:tr h="276184">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100" b="0"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Earth Screw</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BSBN (BRASS SCREW)</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23254028"/>
                  </a:ext>
                </a:extLst>
              </a:tr>
            </a:tbl>
          </a:graphicData>
        </a:graphic>
      </p:graphicFrame>
      <p:sp>
        <p:nvSpPr>
          <p:cNvPr id="20" name="Text Box 49"/>
          <p:cNvSpPr txBox="1">
            <a:spLocks noChangeArrowheads="1"/>
          </p:cNvSpPr>
          <p:nvPr/>
        </p:nvSpPr>
        <p:spPr bwMode="auto">
          <a:xfrm>
            <a:off x="836427" y="3227388"/>
            <a:ext cx="187424" cy="159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1" dirty="0">
                <a:solidFill>
                  <a:srgbClr val="000000"/>
                </a:solidFill>
                <a:latin typeface="Arial" panose="020B0604020202020204" pitchFamily="34" charset="0"/>
                <a:ea typeface="헤드라인" pitchFamily="18" charset="-127"/>
                <a:cs typeface="Arial" panose="020B0604020202020204" pitchFamily="34" charset="0"/>
              </a:rPr>
              <a:t>Electric Components</a:t>
            </a: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42131" name="Text Box 96"/>
          <p:cNvSpPr txBox="1">
            <a:spLocks noChangeArrowheads="1"/>
          </p:cNvSpPr>
          <p:nvPr/>
        </p:nvSpPr>
        <p:spPr bwMode="auto">
          <a:xfrm>
            <a:off x="685800" y="141288"/>
            <a:ext cx="5757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2. Product Specifications</a:t>
            </a:r>
          </a:p>
        </p:txBody>
      </p:sp>
      <p:sp>
        <p:nvSpPr>
          <p:cNvPr id="12" name="슬라이드 번호 개체 틀 11"/>
          <p:cNvSpPr>
            <a:spLocks noGrp="1"/>
          </p:cNvSpPr>
          <p:nvPr>
            <p:ph type="sldNum" sz="quarter" idx="12"/>
          </p:nvPr>
        </p:nvSpPr>
        <p:spPr/>
        <p:txBody>
          <a:bodyPr anchor="b"/>
          <a:lstStyle/>
          <a:p>
            <a:pPr>
              <a:defRPr/>
            </a:pPr>
            <a:r>
              <a:rPr lang="en-US" altLang="ko-KR" sz="1400" dirty="0" smtClean="0"/>
              <a:t>19</a:t>
            </a:r>
            <a:endParaRPr lang="en-US" altLang="ko-KR" sz="1400" dirty="0"/>
          </a:p>
        </p:txBody>
      </p:sp>
      <p:sp>
        <p:nvSpPr>
          <p:cNvPr id="42133" name="Rectangle 75"/>
          <p:cNvSpPr>
            <a:spLocks noChangeArrowheads="1"/>
          </p:cNvSpPr>
          <p:nvPr/>
        </p:nvSpPr>
        <p:spPr bwMode="auto">
          <a:xfrm>
            <a:off x="762000" y="938213"/>
            <a:ext cx="60978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dirty="0">
                <a:solidFill>
                  <a:srgbClr val="006699"/>
                </a:solidFill>
                <a:latin typeface="Arial Black" pitchFamily="34" charset="0"/>
              </a:rPr>
              <a:t>2-3. Electric Parts </a:t>
            </a:r>
            <a:r>
              <a:rPr lang="en-US" altLang="ko-KR" sz="1800" dirty="0" smtClean="0">
                <a:solidFill>
                  <a:srgbClr val="006699"/>
                </a:solidFill>
                <a:latin typeface="Arial Black" pitchFamily="34" charset="0"/>
              </a:rPr>
              <a:t>Specification </a:t>
            </a:r>
            <a:r>
              <a:rPr lang="en-US" altLang="ko-KR" sz="1800" dirty="0">
                <a:solidFill>
                  <a:srgbClr val="006699"/>
                </a:solidFill>
                <a:latin typeface="Arial Black" panose="020B0A04020102020204" pitchFamily="34" charset="0"/>
              </a:rPr>
              <a:t>(Twin Cooling)</a:t>
            </a:r>
          </a:p>
        </p:txBody>
      </p:sp>
      <p:graphicFrame>
        <p:nvGraphicFramePr>
          <p:cNvPr id="22" name="Group 100"/>
          <p:cNvGraphicFramePr>
            <a:graphicFrameLocks noGrp="1"/>
          </p:cNvGraphicFramePr>
          <p:nvPr>
            <p:extLst>
              <p:ext uri="{D42A27DB-BD31-4B8C-83A1-F6EECF244321}">
                <p14:modId xmlns:p14="http://schemas.microsoft.com/office/powerpoint/2010/main" val="4080898725"/>
              </p:ext>
            </p:extLst>
          </p:nvPr>
        </p:nvGraphicFramePr>
        <p:xfrm>
          <a:off x="760019" y="1228725"/>
          <a:ext cx="7416000" cy="5222681"/>
        </p:xfrm>
        <a:graphic>
          <a:graphicData uri="http://schemas.openxmlformats.org/drawingml/2006/table">
            <a:tbl>
              <a:tblPr/>
              <a:tblGrid>
                <a:gridCol w="396000">
                  <a:extLst>
                    <a:ext uri="{9D8B030D-6E8A-4147-A177-3AD203B41FA5}">
                      <a16:colId xmlns:a16="http://schemas.microsoft.com/office/drawing/2014/main" val="20000"/>
                    </a:ext>
                  </a:extLst>
                </a:gridCol>
                <a:gridCol w="396000">
                  <a:extLst>
                    <a:ext uri="{9D8B030D-6E8A-4147-A177-3AD203B41FA5}">
                      <a16:colId xmlns:a16="http://schemas.microsoft.com/office/drawing/2014/main" val="20001"/>
                    </a:ext>
                  </a:extLst>
                </a:gridCol>
                <a:gridCol w="864000">
                  <a:extLst>
                    <a:ext uri="{9D8B030D-6E8A-4147-A177-3AD203B41FA5}">
                      <a16:colId xmlns:a16="http://schemas.microsoft.com/office/drawing/2014/main" val="20002"/>
                    </a:ext>
                  </a:extLst>
                </a:gridCol>
                <a:gridCol w="864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619770003"/>
                    </a:ext>
                  </a:extLst>
                </a:gridCol>
                <a:gridCol w="612000">
                  <a:extLst>
                    <a:ext uri="{9D8B030D-6E8A-4147-A177-3AD203B41FA5}">
                      <a16:colId xmlns:a16="http://schemas.microsoft.com/office/drawing/2014/main" val="377529622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tblGrid>
              <a:tr h="167655">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Items</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8">
                  <a:txBody>
                    <a:bodyPr/>
                    <a:lstStyle/>
                    <a:p>
                      <a:pPr algn="ctr" fontAlgn="ctr"/>
                      <a:r>
                        <a:rPr lang="en-US" sz="1100" b="1" i="0" u="none" strike="noStrike" dirty="0" smtClean="0">
                          <a:solidFill>
                            <a:srgbClr val="000000"/>
                          </a:solidFill>
                          <a:latin typeface="맑은 고딕"/>
                        </a:rPr>
                        <a:t>Specification </a:t>
                      </a:r>
                      <a:endParaRPr lang="en-US" sz="1100" b="1" i="0" u="none" strike="noStrike" dirty="0">
                        <a:solidFill>
                          <a:srgbClr val="000000"/>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68841">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RB38*****3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RB38*****B</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RB38*****A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RB38*****T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extLst>
                  <a:ext uri="{0D108BD9-81ED-4DB2-BD59-A6C34878D82A}">
                    <a16:rowId xmlns:a16="http://schemas.microsoft.com/office/drawing/2014/main" val="10001"/>
                  </a:ext>
                </a:extLst>
              </a:tr>
              <a:tr h="305043">
                <a:tc rowSpan="8">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Temperature</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Selection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THERMISTOR</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(F-sensor)</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502AT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-23℃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-22.5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-23.5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-23.5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-23.5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-23.5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-19℃</a:t>
                      </a:r>
                      <a:endParaRPr lang="ko-KR" altLang="en-US" sz="9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-18.5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-19.5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-19.5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-19.5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-19.5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-15℃</a:t>
                      </a:r>
                      <a:endParaRPr lang="ko-KR" altLang="en-US" sz="9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-14.5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-15.5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-15.5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-15.5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-15.5</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05043">
                <a:tc vMerge="1">
                  <a:txBody>
                    <a:bodyPr/>
                    <a:lstStyle/>
                    <a:p>
                      <a:pPr latinLnBrk="1"/>
                      <a:endParaRPr lang="ko-KR" altLang="en-US"/>
                    </a:p>
                  </a:txBody>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Temperature</a:t>
                      </a: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Selection</a:t>
                      </a:r>
                      <a:endParaRPr lang="ko-KR" altLang="en-US" sz="9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THERMISTOR</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(R-sensor)</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502AT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a:t>
                      </a:r>
                      <a:endParaRPr lang="ko-KR" altLang="en-US" sz="9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0.0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0.0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0.0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0.0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3℃</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4.0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4.0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4.0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4.0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7℃</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6.0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8.0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6.0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8.0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6.0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8.0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6.0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8.0</a:t>
                      </a:r>
                      <a:endParaRPr lang="en-US" altLang="ko-KR" sz="1000" b="0" i="0" u="none" strike="noStrike" dirty="0">
                        <a:solidFill>
                          <a:schemeClr val="tx1"/>
                        </a:solidFill>
                        <a:latin typeface="맑은 고딕"/>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8000">
                <a:tc rowSpan="8">
                  <a:txBody>
                    <a:bodyPr/>
                    <a:lstStyle/>
                    <a:p>
                      <a:pPr latinLnBrk="1"/>
                      <a:endParaRPr lang="ko-KR" altLang="en-US" sz="1800" b="1" dirty="0"/>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First Defrost Cycle</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(Concurrent defrost of F and 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6hr ± 10 min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0"/>
                  </a:ext>
                </a:extLst>
              </a:tr>
              <a:tr h="304808">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200" b="1" i="0" u="none" strike="noStrike" cap="none" normalizeH="0" baseline="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Cycle (FRE)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6 ~ 100hr (vary according to the conditions used) </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1"/>
                  </a:ext>
                </a:extLst>
              </a:tr>
              <a:tr h="226604">
                <a:tc vMerge="1">
                  <a:txBody>
                    <a:bodyPr/>
                    <a:lstStyle/>
                    <a:p>
                      <a:pPr latinLnBrk="1"/>
                      <a:endParaRPr lang="ko-KR" altLang="en-US"/>
                    </a:p>
                  </a:txBody>
                  <a:tcPr/>
                </a:tc>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Cycle (REF)</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6 ~ 100hr (vary according to the conditions used) </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4018242216"/>
                  </a:ext>
                </a:extLst>
              </a:tr>
              <a:tr h="226604">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Pause time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5min ± 1 min</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2"/>
                  </a:ext>
                </a:extLst>
              </a:tr>
              <a:tr h="268231">
                <a:tc vMerge="1">
                  <a:txBody>
                    <a:bodyPr/>
                    <a:lstStyle/>
                    <a:p>
                      <a:pPr latinLnBrk="1"/>
                      <a:endParaRPr lang="ko-KR" altLang="en-US"/>
                    </a:p>
                  </a:txBody>
                  <a:tcPr/>
                </a:tc>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Sensor</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THERMISTOR (DKST1329GW)</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3"/>
                  </a:ext>
                </a:extLst>
              </a:tr>
              <a:tr h="346562">
                <a:tc vMerge="1">
                  <a:txBody>
                    <a:bodyPr/>
                    <a:lstStyle/>
                    <a:p>
                      <a:pPr latinLnBrk="1"/>
                      <a:endParaRPr lang="ko-KR" altLang="en-US"/>
                    </a:p>
                  </a:txBody>
                  <a:tcPr/>
                </a:tc>
                <a:tc gridSpan="2"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hMerge="1"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SPEC</a:t>
                      </a:r>
                      <a:endParaRPr lang="ko-KR" altLang="en-US" sz="10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13.29 ㏀±2% at 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4"/>
                  </a:ext>
                </a:extLst>
              </a:tr>
              <a:tr h="190427">
                <a:tc vMerge="1">
                  <a:txBody>
                    <a:bodyPr/>
                    <a:lstStyle/>
                    <a:p>
                      <a:pPr latinLnBrk="1"/>
                      <a:endParaRPr lang="ko-KR" altLang="en-US"/>
                    </a:p>
                  </a:txBody>
                  <a:tcPr/>
                </a:tc>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Thermal-Fuse</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Rated</a:t>
                      </a:r>
                      <a:endParaRPr lang="ko-KR" altLang="en-US" sz="10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250V, 15A</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5"/>
                  </a:ext>
                </a:extLst>
              </a:tr>
              <a:tr h="380853">
                <a:tc vMerge="1">
                  <a:txBody>
                    <a:bodyPr/>
                    <a:lstStyle/>
                    <a:p>
                      <a:pPr latinLnBrk="1"/>
                      <a:endParaRPr lang="ko-KR" altLang="en-US"/>
                    </a:p>
                  </a:txBody>
                  <a:tcPr/>
                </a:tc>
                <a:tc gridSpan="2"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hMerge="1"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Operating</a:t>
                      </a: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temperature</a:t>
                      </a:r>
                      <a:endParaRPr lang="ko-KR" altLang="en-US" sz="1000" b="1" dirty="0">
                        <a:latin typeface="Arial" pitchFamily="34" charset="0"/>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109 or 110℃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6"/>
                  </a:ext>
                </a:extLst>
              </a:tr>
            </a:tbl>
          </a:graphicData>
        </a:graphic>
      </p:graphicFrame>
      <p:sp>
        <p:nvSpPr>
          <p:cNvPr id="23" name="Text Box 93"/>
          <p:cNvSpPr txBox="1">
            <a:spLocks noChangeArrowheads="1"/>
          </p:cNvSpPr>
          <p:nvPr/>
        </p:nvSpPr>
        <p:spPr bwMode="auto">
          <a:xfrm flipV="1">
            <a:off x="779069" y="1837403"/>
            <a:ext cx="368300" cy="230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Room Temperature Sensor Components</a:t>
            </a:r>
            <a:endParaRPr lang="en-US" altLang="ko-KR" sz="1200" b="1" dirty="0">
              <a:solidFill>
                <a:srgbClr val="000000"/>
              </a:solidFill>
              <a:latin typeface="Arial" charset="0"/>
              <a:cs typeface="Arial" charset="0"/>
            </a:endParaRPr>
          </a:p>
        </p:txBody>
      </p:sp>
      <p:sp>
        <p:nvSpPr>
          <p:cNvPr id="24" name="Text Box 94"/>
          <p:cNvSpPr txBox="1">
            <a:spLocks noChangeArrowheads="1"/>
          </p:cNvSpPr>
          <p:nvPr/>
        </p:nvSpPr>
        <p:spPr bwMode="auto">
          <a:xfrm flipV="1">
            <a:off x="775894" y="4495800"/>
            <a:ext cx="369887" cy="162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Defrost Related Components</a:t>
            </a:r>
            <a:endParaRPr lang="en-US" altLang="ko-KR" sz="1200" b="1" dirty="0">
              <a:solidFill>
                <a:srgbClr val="000000"/>
              </a:solidFill>
              <a:latin typeface="Arial" charset="0"/>
              <a:cs typeface="Arial" charset="0"/>
            </a:endParaRPr>
          </a:p>
        </p:txBody>
      </p:sp>
      <p:sp>
        <p:nvSpPr>
          <p:cNvPr id="25" name="Text Box 93"/>
          <p:cNvSpPr txBox="1">
            <a:spLocks noChangeArrowheads="1"/>
          </p:cNvSpPr>
          <p:nvPr/>
        </p:nvSpPr>
        <p:spPr bwMode="auto">
          <a:xfrm flipV="1">
            <a:off x="1267701" y="1837113"/>
            <a:ext cx="184150" cy="108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Freezer</a:t>
            </a:r>
            <a:endParaRPr lang="en-US" altLang="ko-KR" sz="1200" b="1" dirty="0">
              <a:solidFill>
                <a:srgbClr val="000000"/>
              </a:solidFill>
              <a:latin typeface="Arial" charset="0"/>
              <a:cs typeface="Arial" charset="0"/>
            </a:endParaRPr>
          </a:p>
        </p:txBody>
      </p:sp>
      <p:sp>
        <p:nvSpPr>
          <p:cNvPr id="26" name="Text Box 93"/>
          <p:cNvSpPr txBox="1">
            <a:spLocks noChangeArrowheads="1"/>
          </p:cNvSpPr>
          <p:nvPr/>
        </p:nvSpPr>
        <p:spPr bwMode="auto">
          <a:xfrm flipV="1">
            <a:off x="1260081" y="3051551"/>
            <a:ext cx="184150"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Refrigerator</a:t>
            </a:r>
            <a:endParaRPr lang="en-US" altLang="ko-KR" sz="1200" b="1" dirty="0">
              <a:solidFill>
                <a:srgbClr val="000000"/>
              </a:solidFill>
              <a:latin typeface="Arial" charset="0"/>
              <a:cs typeface="Arial" charset="0"/>
            </a:endParaRPr>
          </a:p>
        </p:txBody>
      </p:sp>
      <p:sp>
        <p:nvSpPr>
          <p:cNvPr id="27" name="Text Box 93"/>
          <p:cNvSpPr txBox="1">
            <a:spLocks noChangeArrowheads="1"/>
          </p:cNvSpPr>
          <p:nvPr/>
        </p:nvSpPr>
        <p:spPr bwMode="auto">
          <a:xfrm flipV="1">
            <a:off x="1267701" y="4194606"/>
            <a:ext cx="184150"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Defrost Cycle</a:t>
            </a:r>
            <a:endParaRPr lang="en-US" altLang="ko-KR" sz="1200" b="1" dirty="0">
              <a:solidFill>
                <a:srgbClr val="000000"/>
              </a:solidFill>
              <a:latin typeface="Arial" charset="0"/>
              <a:cs typeface="Arial" charset="0"/>
            </a:endParaRP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42131" name="Text Box 96"/>
          <p:cNvSpPr txBox="1">
            <a:spLocks noChangeArrowheads="1"/>
          </p:cNvSpPr>
          <p:nvPr/>
        </p:nvSpPr>
        <p:spPr bwMode="auto">
          <a:xfrm>
            <a:off x="685800" y="141288"/>
            <a:ext cx="5757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2. Product Specifications</a:t>
            </a:r>
          </a:p>
        </p:txBody>
      </p:sp>
      <p:sp>
        <p:nvSpPr>
          <p:cNvPr id="12" name="슬라이드 번호 개체 틀 11"/>
          <p:cNvSpPr>
            <a:spLocks noGrp="1"/>
          </p:cNvSpPr>
          <p:nvPr>
            <p:ph type="sldNum" sz="quarter" idx="12"/>
          </p:nvPr>
        </p:nvSpPr>
        <p:spPr/>
        <p:txBody>
          <a:bodyPr anchor="b"/>
          <a:lstStyle/>
          <a:p>
            <a:pPr>
              <a:defRPr/>
            </a:pPr>
            <a:r>
              <a:rPr lang="en-US" altLang="ko-KR" sz="1400" dirty="0" smtClean="0"/>
              <a:t>19</a:t>
            </a:r>
            <a:endParaRPr lang="en-US" altLang="ko-KR" sz="1400" dirty="0"/>
          </a:p>
        </p:txBody>
      </p:sp>
      <p:sp>
        <p:nvSpPr>
          <p:cNvPr id="42133" name="Rectangle 75"/>
          <p:cNvSpPr>
            <a:spLocks noChangeArrowheads="1"/>
          </p:cNvSpPr>
          <p:nvPr/>
        </p:nvSpPr>
        <p:spPr bwMode="auto">
          <a:xfrm>
            <a:off x="762000" y="938213"/>
            <a:ext cx="6164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dirty="0">
                <a:solidFill>
                  <a:srgbClr val="006699"/>
                </a:solidFill>
                <a:latin typeface="Arial Black" pitchFamily="34" charset="0"/>
              </a:rPr>
              <a:t>2-3. Electric Parts </a:t>
            </a:r>
            <a:r>
              <a:rPr lang="en-US" altLang="ko-KR" sz="1800" dirty="0" smtClean="0">
                <a:solidFill>
                  <a:srgbClr val="006699"/>
                </a:solidFill>
                <a:latin typeface="Arial Black" pitchFamily="34" charset="0"/>
              </a:rPr>
              <a:t>Specification </a:t>
            </a:r>
            <a:r>
              <a:rPr lang="en-US" altLang="ko-KR" sz="1800" dirty="0">
                <a:solidFill>
                  <a:srgbClr val="006699"/>
                </a:solidFill>
                <a:latin typeface="Arial Black" pitchFamily="34" charset="0"/>
              </a:rPr>
              <a:t>(Mono Cooling)</a:t>
            </a:r>
          </a:p>
        </p:txBody>
      </p:sp>
      <p:graphicFrame>
        <p:nvGraphicFramePr>
          <p:cNvPr id="10" name="Group 100"/>
          <p:cNvGraphicFramePr>
            <a:graphicFrameLocks noGrp="1"/>
          </p:cNvGraphicFramePr>
          <p:nvPr>
            <p:extLst>
              <p:ext uri="{D42A27DB-BD31-4B8C-83A1-F6EECF244321}">
                <p14:modId xmlns:p14="http://schemas.microsoft.com/office/powerpoint/2010/main" val="4240423682"/>
              </p:ext>
            </p:extLst>
          </p:nvPr>
        </p:nvGraphicFramePr>
        <p:xfrm>
          <a:off x="452438" y="1228725"/>
          <a:ext cx="8428033" cy="5222681"/>
        </p:xfrm>
        <a:graphic>
          <a:graphicData uri="http://schemas.openxmlformats.org/drawingml/2006/table">
            <a:tbl>
              <a:tblPr/>
              <a:tblGrid>
                <a:gridCol w="406407">
                  <a:extLst>
                    <a:ext uri="{9D8B030D-6E8A-4147-A177-3AD203B41FA5}">
                      <a16:colId xmlns:a16="http://schemas.microsoft.com/office/drawing/2014/main" val="20000"/>
                    </a:ext>
                  </a:extLst>
                </a:gridCol>
                <a:gridCol w="314041">
                  <a:extLst>
                    <a:ext uri="{9D8B030D-6E8A-4147-A177-3AD203B41FA5}">
                      <a16:colId xmlns:a16="http://schemas.microsoft.com/office/drawing/2014/main" val="20001"/>
                    </a:ext>
                  </a:extLst>
                </a:gridCol>
                <a:gridCol w="849762">
                  <a:extLst>
                    <a:ext uri="{9D8B030D-6E8A-4147-A177-3AD203B41FA5}">
                      <a16:colId xmlns:a16="http://schemas.microsoft.com/office/drawing/2014/main" val="20002"/>
                    </a:ext>
                  </a:extLst>
                </a:gridCol>
                <a:gridCol w="920057">
                  <a:extLst>
                    <a:ext uri="{9D8B030D-6E8A-4147-A177-3AD203B41FA5}">
                      <a16:colId xmlns:a16="http://schemas.microsoft.com/office/drawing/2014/main" val="20003"/>
                    </a:ext>
                  </a:extLst>
                </a:gridCol>
                <a:gridCol w="535236">
                  <a:extLst>
                    <a:ext uri="{9D8B030D-6E8A-4147-A177-3AD203B41FA5}">
                      <a16:colId xmlns:a16="http://schemas.microsoft.com/office/drawing/2014/main" val="20004"/>
                    </a:ext>
                  </a:extLst>
                </a:gridCol>
                <a:gridCol w="771790">
                  <a:extLst>
                    <a:ext uri="{9D8B030D-6E8A-4147-A177-3AD203B41FA5}">
                      <a16:colId xmlns:a16="http://schemas.microsoft.com/office/drawing/2014/main" val="20005"/>
                    </a:ext>
                  </a:extLst>
                </a:gridCol>
                <a:gridCol w="771790">
                  <a:extLst>
                    <a:ext uri="{9D8B030D-6E8A-4147-A177-3AD203B41FA5}">
                      <a16:colId xmlns:a16="http://schemas.microsoft.com/office/drawing/2014/main" val="20006"/>
                    </a:ext>
                  </a:extLst>
                </a:gridCol>
                <a:gridCol w="771790">
                  <a:extLst>
                    <a:ext uri="{9D8B030D-6E8A-4147-A177-3AD203B41FA5}">
                      <a16:colId xmlns:a16="http://schemas.microsoft.com/office/drawing/2014/main" val="20007"/>
                    </a:ext>
                  </a:extLst>
                </a:gridCol>
                <a:gridCol w="771790">
                  <a:extLst>
                    <a:ext uri="{9D8B030D-6E8A-4147-A177-3AD203B41FA5}">
                      <a16:colId xmlns:a16="http://schemas.microsoft.com/office/drawing/2014/main" val="20008"/>
                    </a:ext>
                  </a:extLst>
                </a:gridCol>
                <a:gridCol w="771790">
                  <a:extLst>
                    <a:ext uri="{9D8B030D-6E8A-4147-A177-3AD203B41FA5}">
                      <a16:colId xmlns:a16="http://schemas.microsoft.com/office/drawing/2014/main" val="20009"/>
                    </a:ext>
                  </a:extLst>
                </a:gridCol>
                <a:gridCol w="780538">
                  <a:extLst>
                    <a:ext uri="{9D8B030D-6E8A-4147-A177-3AD203B41FA5}">
                      <a16:colId xmlns:a16="http://schemas.microsoft.com/office/drawing/2014/main" val="20010"/>
                    </a:ext>
                  </a:extLst>
                </a:gridCol>
                <a:gridCol w="763042">
                  <a:extLst>
                    <a:ext uri="{9D8B030D-6E8A-4147-A177-3AD203B41FA5}">
                      <a16:colId xmlns:a16="http://schemas.microsoft.com/office/drawing/2014/main" val="20011"/>
                    </a:ext>
                  </a:extLst>
                </a:gridCol>
              </a:tblGrid>
              <a:tr h="167655">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Items</a:t>
                      </a:r>
                    </a:p>
                  </a:txBody>
                  <a:tcPr marL="0" marR="0" marT="0" marB="0" anchor="ctr" horzOverflow="overflow">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8">
                  <a:txBody>
                    <a:bodyPr/>
                    <a:lstStyle/>
                    <a:p>
                      <a:pPr algn="ctr" fontAlgn="ctr"/>
                      <a:r>
                        <a:rPr lang="en-US" sz="1100" b="1" i="0" u="none" strike="noStrike" dirty="0" smtClean="0">
                          <a:solidFill>
                            <a:srgbClr val="000000"/>
                          </a:solidFill>
                          <a:latin typeface="맑은 고딕"/>
                        </a:rPr>
                        <a:t>Specification </a:t>
                      </a:r>
                      <a:endParaRPr lang="en-US" sz="1100" b="1" i="0" u="none" strike="noStrike" dirty="0">
                        <a:solidFill>
                          <a:srgbClr val="000000"/>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68841">
                <a:tc grid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R*38*****C</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R*34*****D</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R*34*****E,F</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R*33*****E,F</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1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RB36T****F</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99CC00"/>
                    </a:solidFill>
                  </a:tcPr>
                </a:tc>
                <a:extLst>
                  <a:ext uri="{0D108BD9-81ED-4DB2-BD59-A6C34878D82A}">
                    <a16:rowId xmlns:a16="http://schemas.microsoft.com/office/drawing/2014/main" val="10001"/>
                  </a:ext>
                </a:extLst>
              </a:tr>
              <a:tr h="305043">
                <a:tc rowSpan="8">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9D0FF"/>
                    </a:solidFill>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Temperature</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Selection</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sz="900" b="0" i="0" u="none" strike="noStrike" dirty="0" smtClean="0">
                          <a:solidFill>
                            <a:schemeClr val="tx1"/>
                          </a:solidFill>
                          <a:latin typeface="Arial" pitchFamily="34" charset="0"/>
                          <a:cs typeface="Arial" pitchFamily="34" charset="0"/>
                        </a:rPr>
                        <a:t>ON(℃)</a:t>
                      </a:r>
                      <a:endParaRPr lang="en-US"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THERMISTOR</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(F-sensor)</a:t>
                      </a:r>
                    </a:p>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502AT</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-23℃</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-22.0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-22.0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-19℃</a:t>
                      </a:r>
                      <a:endParaRPr lang="ko-KR" altLang="en-US" sz="9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-18.0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-18.0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-20.0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1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-15℃</a:t>
                      </a:r>
                      <a:endParaRPr lang="ko-KR" altLang="en-US" sz="9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-16.0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-16.0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-16.0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-14.0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-16.0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05043">
                <a:tc vMerge="1">
                  <a:txBody>
                    <a:bodyPr/>
                    <a:lstStyle/>
                    <a:p>
                      <a:pPr latinLnBrk="1"/>
                      <a:endParaRPr lang="ko-KR" altLang="en-US"/>
                    </a:p>
                  </a:txBody>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Temperature</a:t>
                      </a: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Selection</a:t>
                      </a:r>
                      <a:endParaRPr lang="ko-KR" altLang="en-US" sz="9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ON(℃)</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900" b="0" i="0" u="none" strike="noStrike" dirty="0" smtClean="0">
                          <a:solidFill>
                            <a:schemeClr val="tx1"/>
                          </a:solidFill>
                          <a:latin typeface="Arial" pitchFamily="34" charset="0"/>
                          <a:cs typeface="Arial" pitchFamily="34" charset="0"/>
                        </a:rPr>
                        <a:t>OFF(℃)</a:t>
                      </a:r>
                      <a:endParaRPr lang="en-US" altLang="ko-KR" sz="900" b="0" i="0" u="none" strike="noStrike" dirty="0">
                        <a:solidFill>
                          <a:schemeClr val="tx1"/>
                        </a:solidFill>
                        <a:latin typeface="Arial" pitchFamily="34" charset="0"/>
                        <a:cs typeface="Arial" pitchFamily="34" charset="0"/>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THERMISTOR</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(R-sensor)</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502AT</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900" b="1" dirty="0" smtClean="0">
                          <a:latin typeface="Arial" pitchFamily="34" charset="0"/>
                          <a:cs typeface="Arial" pitchFamily="34" charset="0"/>
                        </a:rPr>
                        <a:t>1℃</a:t>
                      </a:r>
                      <a:endParaRPr lang="ko-KR" altLang="en-US" sz="9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3.0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3.0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3.0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3.0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3℃</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1.0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05043">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7℃</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9.0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9.0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9.0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5.0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ko-KR" sz="1000" b="0" i="0" u="none" strike="noStrike" dirty="0" smtClean="0">
                          <a:solidFill>
                            <a:schemeClr val="tx1"/>
                          </a:solidFill>
                          <a:latin typeface="맑은 고딕"/>
                        </a:rPr>
                        <a:t>9.0</a:t>
                      </a:r>
                      <a:endParaRPr lang="en-US" altLang="ko-KR" sz="1000" b="0" i="0" u="none" strike="noStrike" dirty="0">
                        <a:solidFill>
                          <a:schemeClr val="tx1"/>
                        </a:solidFill>
                        <a:latin typeface="맑은 고딕"/>
                      </a:endParaRPr>
                    </a:p>
                  </a:txBody>
                  <a:tcPr marL="0" marR="0"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8000">
                <a:tc rowSpan="8">
                  <a:txBody>
                    <a:bodyPr/>
                    <a:lstStyle/>
                    <a:p>
                      <a:pPr latinLnBrk="1"/>
                      <a:endParaRPr lang="ko-KR" altLang="en-US" sz="1800" b="1" dirty="0"/>
                    </a:p>
                  </a:txBody>
                  <a:tcPr marL="0" marR="0" marT="0" marB="0" anchor="ctr" horzOverflow="overflow">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B9D0FF"/>
                    </a:solidFill>
                  </a:tcPr>
                </a:tc>
                <a:tc rowSpan="4">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First Defrost Cycle</a:t>
                      </a:r>
                    </a:p>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9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(Concurrent defrost of F and R)</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6hr ± 10 min</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0"/>
                  </a:ext>
                </a:extLst>
              </a:tr>
              <a:tr h="304808">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ko-KR" altLang="ko-KR" sz="1200" b="1" i="0" u="none" strike="noStrike" cap="none" normalizeH="0" baseline="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Cycle (FRE)</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6 ~ 99hr (vary according to the conditions used) </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1"/>
                  </a:ext>
                </a:extLst>
              </a:tr>
              <a:tr h="226604">
                <a:tc vMerge="1">
                  <a:txBody>
                    <a:bodyPr/>
                    <a:lstStyle/>
                    <a:p>
                      <a:pPr latinLnBrk="1"/>
                      <a:endParaRPr lang="ko-KR" altLang="en-US"/>
                    </a:p>
                  </a:txBody>
                  <a:tcPr/>
                </a:tc>
                <a:tc vMerge="1">
                  <a:txBody>
                    <a:bodyPr/>
                    <a:lstStyle/>
                    <a:p>
                      <a:pPr latinLnBrk="1"/>
                      <a:endParaRPr lang="ko-KR" altLang="en-US"/>
                    </a:p>
                  </a:txBody>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Cycle (REF)</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4018242216"/>
                  </a:ext>
                </a:extLst>
              </a:tr>
              <a:tr h="226604">
                <a:tc vMerge="1">
                  <a:txBody>
                    <a:bodyPr/>
                    <a:lstStyle/>
                    <a:p>
                      <a:pPr latinLnBrk="1"/>
                      <a:endParaRPr lang="ko-KR" altLang="en-US"/>
                    </a:p>
                  </a:txBody>
                  <a:tcPr/>
                </a:tc>
                <a:tc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Pause time</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hMerge="1">
                  <a:txBody>
                    <a:bodyPr/>
                    <a:lstStyle/>
                    <a:p>
                      <a:pPr latinLnBrk="1"/>
                      <a:endParaRPr lang="ko-KR" altLang="en-US"/>
                    </a:p>
                  </a:txBody>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5min ± 1 min</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2"/>
                  </a:ext>
                </a:extLst>
              </a:tr>
              <a:tr h="268231">
                <a:tc vMerge="1">
                  <a:txBody>
                    <a:bodyPr/>
                    <a:lstStyle/>
                    <a:p>
                      <a:pPr latinLnBrk="1"/>
                      <a:endParaRPr lang="ko-KR" altLang="en-US"/>
                    </a:p>
                  </a:txBody>
                  <a:tcPr/>
                </a:tc>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Defrost Sensor</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Model</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THERMISTOR (DKST1329GW)</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3"/>
                  </a:ext>
                </a:extLst>
              </a:tr>
              <a:tr h="346562">
                <a:tc vMerge="1">
                  <a:txBody>
                    <a:bodyPr/>
                    <a:lstStyle/>
                    <a:p>
                      <a:pPr latinLnBrk="1"/>
                      <a:endParaRPr lang="ko-KR" altLang="en-US"/>
                    </a:p>
                  </a:txBody>
                  <a:tcPr/>
                </a:tc>
                <a:tc gridSpan="2"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hMerge="1"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SPEC</a:t>
                      </a:r>
                      <a:endParaRPr lang="ko-KR" altLang="en-US" sz="10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13.29 ㏀±2% at 0℃</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dirty="0"/>
                    </a:p>
                  </a:txBody>
                  <a:tcPr/>
                </a:tc>
                <a:tc hMerge="1">
                  <a:txBody>
                    <a:bodyPr/>
                    <a:lstStyle/>
                    <a:p>
                      <a:pPr latinLnBrk="1"/>
                      <a:endParaRPr lang="ko-KR" altLang="en-US"/>
                    </a:p>
                  </a:txBody>
                  <a:tcPr/>
                </a:tc>
                <a:extLst>
                  <a:ext uri="{0D108BD9-81ED-4DB2-BD59-A6C34878D82A}">
                    <a16:rowId xmlns:a16="http://schemas.microsoft.com/office/drawing/2014/main" val="10014"/>
                  </a:ext>
                </a:extLst>
              </a:tr>
              <a:tr h="190427">
                <a:tc vMerge="1">
                  <a:txBody>
                    <a:bodyPr/>
                    <a:lstStyle/>
                    <a:p>
                      <a:pPr latinLnBrk="1"/>
                      <a:endParaRPr lang="ko-KR" altLang="en-US"/>
                    </a:p>
                  </a:txBody>
                  <a:tcPr/>
                </a:tc>
                <a:tc rowSpan="2" gridSpan="2">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1" i="0" u="none" strike="noStrike" cap="none" normalizeH="0" baseline="0" dirty="0" smtClean="0">
                          <a:ln>
                            <a:noFill/>
                          </a:ln>
                          <a:solidFill>
                            <a:schemeClr val="tx1"/>
                          </a:solidFill>
                          <a:effectLst/>
                          <a:latin typeface="Arial" pitchFamily="34" charset="0"/>
                          <a:ea typeface="굴림체" pitchFamily="49" charset="-127"/>
                          <a:cs typeface="Arial" pitchFamily="34" charset="0"/>
                        </a:rPr>
                        <a:t>Thermal-Fuse</a:t>
                      </a: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B9D0FF"/>
                    </a:solidFill>
                  </a:tcPr>
                </a:tc>
                <a:tc rowSpan="2" h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Rated</a:t>
                      </a:r>
                      <a:endParaRPr lang="ko-KR" altLang="en-US" sz="10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250V, 15A</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5"/>
                  </a:ext>
                </a:extLst>
              </a:tr>
              <a:tr h="380853">
                <a:tc vMerge="1">
                  <a:txBody>
                    <a:bodyPr/>
                    <a:lstStyle/>
                    <a:p>
                      <a:pPr latinLnBrk="1"/>
                      <a:endParaRPr lang="ko-KR" altLang="en-US"/>
                    </a:p>
                  </a:txBody>
                  <a:tcPr/>
                </a:tc>
                <a:tc gridSpan="2"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hMerge="1" vMerge="1">
                  <a:txBody>
                    <a:bodyPr/>
                    <a:lstStyle/>
                    <a:p>
                      <a:pPr marL="0" marR="0" lvl="0" indent="0" algn="ctr" defTabSz="914400" rtl="0" eaLnBrk="1" fontAlgn="base" latinLnBrk="1" hangingPunct="1">
                        <a:lnSpc>
                          <a:spcPct val="100000"/>
                        </a:lnSpc>
                        <a:spcBef>
                          <a:spcPct val="20000"/>
                        </a:spcBef>
                        <a:spcAft>
                          <a:spcPct val="0"/>
                        </a:spcAft>
                        <a:buClrTx/>
                        <a:buSzTx/>
                        <a:buFontTx/>
                        <a:buNone/>
                        <a:tabLst/>
                      </a:pPr>
                      <a:endPar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Operating</a:t>
                      </a: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000" b="1" dirty="0" smtClean="0">
                          <a:latin typeface="Arial" pitchFamily="34" charset="0"/>
                          <a:cs typeface="Arial" pitchFamily="34" charset="0"/>
                        </a:rPr>
                        <a:t>temperature</a:t>
                      </a:r>
                      <a:endParaRPr lang="ko-KR" altLang="en-US" sz="1000" b="1" dirty="0">
                        <a:latin typeface="Arial" pitchFamily="34" charset="0"/>
                        <a:cs typeface="Arial" pitchFamily="34" charset="0"/>
                      </a:endParaRPr>
                    </a:p>
                  </a:txBody>
                  <a:tcPr marL="0" marR="0" marT="0" marB="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B9D0FF"/>
                    </a:solidFill>
                  </a:tcPr>
                </a:tc>
                <a:tc gridSpan="8">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000" b="0" i="0" u="none" strike="noStrike" cap="none" normalizeH="0" baseline="0" dirty="0" smtClean="0">
                          <a:ln>
                            <a:noFill/>
                          </a:ln>
                          <a:solidFill>
                            <a:schemeClr val="tx1"/>
                          </a:solidFill>
                          <a:effectLst/>
                          <a:latin typeface="Arial" pitchFamily="34" charset="0"/>
                          <a:ea typeface="굴림체" pitchFamily="49" charset="-127"/>
                          <a:cs typeface="Arial" pitchFamily="34" charset="0"/>
                        </a:rPr>
                        <a:t>109 or 110℃</a:t>
                      </a:r>
                    </a:p>
                  </a:txBody>
                  <a:tcPr marL="0" marR="0" marT="0" marB="0" anchor="ctr" horzOverflow="overflow">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16"/>
                  </a:ext>
                </a:extLst>
              </a:tr>
            </a:tbl>
          </a:graphicData>
        </a:graphic>
      </p:graphicFrame>
      <p:sp>
        <p:nvSpPr>
          <p:cNvPr id="13" name="Text Box 93"/>
          <p:cNvSpPr txBox="1">
            <a:spLocks noChangeArrowheads="1"/>
          </p:cNvSpPr>
          <p:nvPr/>
        </p:nvSpPr>
        <p:spPr bwMode="auto">
          <a:xfrm flipV="1">
            <a:off x="471488" y="1787525"/>
            <a:ext cx="368300" cy="230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a:solidFill>
                  <a:srgbClr val="000000"/>
                </a:solidFill>
                <a:latin typeface="Tahoma" pitchFamily="34" charset="0"/>
                <a:ea typeface="바탕" pitchFamily="18" charset="-127"/>
              </a:rPr>
              <a:t>Room Temperature Sensor Components</a:t>
            </a:r>
            <a:endParaRPr lang="en-US" altLang="ko-KR" sz="1200" b="1">
              <a:solidFill>
                <a:srgbClr val="000000"/>
              </a:solidFill>
              <a:latin typeface="Arial" charset="0"/>
              <a:cs typeface="Arial" charset="0"/>
            </a:endParaRPr>
          </a:p>
        </p:txBody>
      </p:sp>
      <p:sp>
        <p:nvSpPr>
          <p:cNvPr id="14" name="Text Box 94"/>
          <p:cNvSpPr txBox="1">
            <a:spLocks noChangeArrowheads="1"/>
          </p:cNvSpPr>
          <p:nvPr/>
        </p:nvSpPr>
        <p:spPr bwMode="auto">
          <a:xfrm flipV="1">
            <a:off x="468313" y="4495800"/>
            <a:ext cx="369887" cy="162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Defrost Related Components</a:t>
            </a:r>
            <a:endParaRPr lang="en-US" altLang="ko-KR" sz="1200" b="1" dirty="0">
              <a:solidFill>
                <a:srgbClr val="000000"/>
              </a:solidFill>
              <a:latin typeface="Arial" charset="0"/>
              <a:cs typeface="Arial" charset="0"/>
            </a:endParaRPr>
          </a:p>
        </p:txBody>
      </p:sp>
      <p:sp>
        <p:nvSpPr>
          <p:cNvPr id="15" name="Text Box 93"/>
          <p:cNvSpPr txBox="1">
            <a:spLocks noChangeArrowheads="1"/>
          </p:cNvSpPr>
          <p:nvPr/>
        </p:nvSpPr>
        <p:spPr bwMode="auto">
          <a:xfrm flipV="1">
            <a:off x="914400" y="1828800"/>
            <a:ext cx="184150" cy="108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a:solidFill>
                  <a:srgbClr val="000000"/>
                </a:solidFill>
                <a:latin typeface="Tahoma" pitchFamily="34" charset="0"/>
                <a:ea typeface="바탕" pitchFamily="18" charset="-127"/>
              </a:rPr>
              <a:t>Freezer</a:t>
            </a:r>
            <a:endParaRPr lang="en-US" altLang="ko-KR" sz="1200" b="1">
              <a:solidFill>
                <a:srgbClr val="000000"/>
              </a:solidFill>
              <a:latin typeface="Arial" charset="0"/>
              <a:cs typeface="Arial" charset="0"/>
            </a:endParaRPr>
          </a:p>
        </p:txBody>
      </p:sp>
      <p:sp>
        <p:nvSpPr>
          <p:cNvPr id="16" name="Text Box 93"/>
          <p:cNvSpPr txBox="1">
            <a:spLocks noChangeArrowheads="1"/>
          </p:cNvSpPr>
          <p:nvPr/>
        </p:nvSpPr>
        <p:spPr bwMode="auto">
          <a:xfrm flipV="1">
            <a:off x="914400" y="3043238"/>
            <a:ext cx="184150"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a:solidFill>
                  <a:srgbClr val="000000"/>
                </a:solidFill>
                <a:latin typeface="Tahoma" pitchFamily="34" charset="0"/>
                <a:ea typeface="바탕" pitchFamily="18" charset="-127"/>
              </a:rPr>
              <a:t>Refrigerator</a:t>
            </a:r>
            <a:endParaRPr lang="en-US" altLang="ko-KR" sz="1200" b="1">
              <a:solidFill>
                <a:srgbClr val="000000"/>
              </a:solidFill>
              <a:latin typeface="Arial" charset="0"/>
              <a:cs typeface="Arial" charset="0"/>
            </a:endParaRPr>
          </a:p>
        </p:txBody>
      </p:sp>
      <p:sp>
        <p:nvSpPr>
          <p:cNvPr id="17" name="Text Box 93"/>
          <p:cNvSpPr txBox="1">
            <a:spLocks noChangeArrowheads="1"/>
          </p:cNvSpPr>
          <p:nvPr/>
        </p:nvSpPr>
        <p:spPr bwMode="auto">
          <a:xfrm flipV="1">
            <a:off x="914400" y="4170363"/>
            <a:ext cx="184150"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lIns="0" tIns="0" rIns="0" bIns="0">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1200" dirty="0">
                <a:solidFill>
                  <a:srgbClr val="000000"/>
                </a:solidFill>
                <a:latin typeface="Tahoma" pitchFamily="34" charset="0"/>
                <a:ea typeface="바탕" pitchFamily="18" charset="-127"/>
              </a:rPr>
              <a:t>Defrost Cycle</a:t>
            </a:r>
            <a:endParaRPr lang="en-US" altLang="ko-KR" sz="1200" b="1" dirty="0">
              <a:solidFill>
                <a:srgbClr val="000000"/>
              </a:solidFill>
              <a:latin typeface="Arial" charset="0"/>
              <a:cs typeface="Arial" charset="0"/>
            </a:endParaRPr>
          </a:p>
        </p:txBody>
      </p:sp>
    </p:spTree>
    <p:extLst>
      <p:ext uri="{BB962C8B-B14F-4D97-AF65-F5344CB8AC3E}">
        <p14:creationId xmlns:p14="http://schemas.microsoft.com/office/powerpoint/2010/main" val="3356186518"/>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grpSp>
        <p:nvGrpSpPr>
          <p:cNvPr id="24579" name="그룹 162"/>
          <p:cNvGrpSpPr>
            <a:grpSpLocks/>
          </p:cNvGrpSpPr>
          <p:nvPr/>
        </p:nvGrpSpPr>
        <p:grpSpPr bwMode="auto">
          <a:xfrm>
            <a:off x="1360488" y="1239838"/>
            <a:ext cx="6192837" cy="422275"/>
            <a:chOff x="1359694" y="1065213"/>
            <a:chExt cx="6192899" cy="422140"/>
          </a:xfrm>
        </p:grpSpPr>
        <p:sp>
          <p:nvSpPr>
            <p:cNvPr id="24599"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0"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1" name="Text Box 13">
              <a:hlinkClick r:id="rId2" action="ppaction://hlinksldjump"/>
            </p:cNvPr>
            <p:cNvSpPr txBox="1">
              <a:spLocks noChangeArrowheads="1"/>
            </p:cNvSpPr>
            <p:nvPr/>
          </p:nvSpPr>
          <p:spPr bwMode="auto">
            <a:xfrm>
              <a:off x="1370806" y="1071561"/>
              <a:ext cx="412754" cy="396748"/>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1</a:t>
              </a:r>
            </a:p>
          </p:txBody>
        </p:sp>
        <p:sp>
          <p:nvSpPr>
            <p:cNvPr id="122" name="Text Box 18">
              <a:hlinkClick r:id="rId3" action="ppaction://hlinksldjump"/>
            </p:cNvPr>
            <p:cNvSpPr txBox="1">
              <a:spLocks noChangeArrowheads="1"/>
            </p:cNvSpPr>
            <p:nvPr/>
          </p:nvSpPr>
          <p:spPr bwMode="auto">
            <a:xfrm>
              <a:off x="2032801" y="1081083"/>
              <a:ext cx="5519792" cy="40627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ea typeface="+mn-ea"/>
                </a:rPr>
                <a:t>Precautions(Safety Warnings)---- </a:t>
              </a:r>
              <a:r>
                <a:rPr lang="en-US" altLang="ko-KR" sz="2400" b="1" dirty="0" smtClean="0">
                  <a:solidFill>
                    <a:srgbClr val="FFFFFF"/>
                  </a:solidFill>
                  <a:effectLst>
                    <a:outerShdw blurRad="38100" dist="38100" dir="2700000" algn="tl">
                      <a:srgbClr val="C0C0C0"/>
                    </a:outerShdw>
                  </a:effectLst>
                  <a:latin typeface="Arial" pitchFamily="34" charset="0"/>
                  <a:ea typeface="+mn-ea"/>
                </a:rPr>
                <a:t>9 </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grpSp>
        <p:nvGrpSpPr>
          <p:cNvPr id="24580" name="그룹 163"/>
          <p:cNvGrpSpPr>
            <a:grpSpLocks/>
          </p:cNvGrpSpPr>
          <p:nvPr/>
        </p:nvGrpSpPr>
        <p:grpSpPr bwMode="auto">
          <a:xfrm>
            <a:off x="1360488" y="2036763"/>
            <a:ext cx="6192837" cy="422275"/>
            <a:chOff x="1359694" y="1065213"/>
            <a:chExt cx="6192899" cy="422140"/>
          </a:xfrm>
        </p:grpSpPr>
        <p:sp>
          <p:nvSpPr>
            <p:cNvPr id="24595"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596"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597" name="Text Box 13">
              <a:hlinkClick r:id="rId4" action="ppaction://hlinksldjump"/>
            </p:cNvPr>
            <p:cNvSpPr txBox="1">
              <a:spLocks noChangeArrowheads="1"/>
            </p:cNvSpPr>
            <p:nvPr/>
          </p:nvSpPr>
          <p:spPr bwMode="auto">
            <a:xfrm>
              <a:off x="1370806" y="1071561"/>
              <a:ext cx="412754" cy="396748"/>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2</a:t>
              </a:r>
            </a:p>
          </p:txBody>
        </p:sp>
        <p:sp>
          <p:nvSpPr>
            <p:cNvPr id="168" name="Text Box 18">
              <a:hlinkClick r:id="rId5" action="ppaction://hlinksldjump"/>
            </p:cNvPr>
            <p:cNvSpPr txBox="1">
              <a:spLocks noChangeArrowheads="1"/>
            </p:cNvSpPr>
            <p:nvPr/>
          </p:nvSpPr>
          <p:spPr bwMode="auto">
            <a:xfrm>
              <a:off x="2032801" y="1081083"/>
              <a:ext cx="5519792" cy="406270"/>
            </a:xfrm>
            <a:prstGeom prst="rect">
              <a:avLst/>
            </a:prstGeom>
            <a:noFill/>
            <a:ln w="9525">
              <a:noFill/>
              <a:miter lim="800000"/>
              <a:headEnd/>
              <a:tailEnd/>
            </a:ln>
            <a:effectLst/>
          </p:spPr>
          <p:txBody>
            <a:bodyPr>
              <a:spAutoFit/>
            </a:bodyPr>
            <a:lstStyle/>
            <a:p>
              <a:pPr marL="342900" indent="-342900">
                <a:lnSpc>
                  <a:spcPct val="85000"/>
                </a:lnSpc>
                <a:spcBef>
                  <a:spcPct val="50000"/>
                </a:spcBef>
                <a:defRPr/>
              </a:pPr>
              <a:r>
                <a:rPr lang="en-US" altLang="ko-KR" sz="2400" b="1" dirty="0">
                  <a:solidFill>
                    <a:srgbClr val="FFFFFF"/>
                  </a:solidFill>
                  <a:effectLst>
                    <a:outerShdw blurRad="38100" dist="38100" dir="2700000" algn="tl">
                      <a:srgbClr val="C0C0C0"/>
                    </a:outerShdw>
                  </a:effectLst>
                  <a:latin typeface="Arial" pitchFamily="34" charset="0"/>
                  <a:ea typeface="+mn-ea"/>
                </a:rPr>
                <a:t>Product Specifications-</a:t>
              </a:r>
              <a:r>
                <a:rPr lang="en-US" altLang="ko-KR" sz="2400" b="1" dirty="0" smtClean="0">
                  <a:solidFill>
                    <a:srgbClr val="FFFFFF"/>
                  </a:solidFill>
                  <a:effectLst>
                    <a:outerShdw blurRad="38100" dist="38100" dir="2700000" algn="tl">
                      <a:srgbClr val="C0C0C0"/>
                    </a:outerShdw>
                  </a:effectLst>
                  <a:latin typeface="Arial" pitchFamily="34" charset="0"/>
                  <a:ea typeface="+mn-ea"/>
                </a:rPr>
                <a:t>------------ 14</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24581" name="TextBox 41"/>
          <p:cNvSpPr txBox="1">
            <a:spLocks noChangeArrowheads="1"/>
          </p:cNvSpPr>
          <p:nvPr/>
        </p:nvSpPr>
        <p:spPr bwMode="auto">
          <a:xfrm>
            <a:off x="1724025" y="2522538"/>
            <a:ext cx="5734050" cy="168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E7F1F9"/>
                </a:solidFill>
                <a:latin typeface="Arial" charset="0"/>
                <a:ea typeface="바탕" pitchFamily="18" charset="-127"/>
              </a:rPr>
              <a:t>2-1) Introduction of Main Function</a:t>
            </a:r>
            <a:r>
              <a:rPr lang="en-US" altLang="ko-KR" sz="1100" b="1" dirty="0" smtClean="0">
                <a:solidFill>
                  <a:srgbClr val="E7F1F9"/>
                </a:solidFill>
                <a:latin typeface="Arial" charset="0"/>
                <a:ea typeface="바탕" pitchFamily="18" charset="-127"/>
              </a:rPr>
              <a:t>...................................................14</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2-2) Model Specification </a:t>
            </a:r>
            <a:r>
              <a:rPr lang="en-US" altLang="ko-KR" sz="1100" b="1" dirty="0" smtClean="0">
                <a:solidFill>
                  <a:srgbClr val="E7F1F9"/>
                </a:solidFill>
                <a:latin typeface="Arial" charset="0"/>
                <a:ea typeface="바탕" pitchFamily="18" charset="-127"/>
              </a:rPr>
              <a:t>...................................................................21</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2-3) Electric Parts Specification</a:t>
            </a:r>
            <a:r>
              <a:rPr lang="en-US" altLang="ko-KR" sz="1100" b="1" dirty="0" smtClean="0">
                <a:solidFill>
                  <a:srgbClr val="E7F1F9"/>
                </a:solidFill>
                <a:latin typeface="Arial" charset="0"/>
                <a:ea typeface="바탕" pitchFamily="18" charset="-127"/>
              </a:rPr>
              <a:t>.......................................................28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2-4) Dimensions of Refrigerator</a:t>
            </a:r>
            <a:r>
              <a:rPr lang="en-US" altLang="ko-KR" sz="1100" b="1" dirty="0" smtClean="0">
                <a:solidFill>
                  <a:srgbClr val="E7F1F9"/>
                </a:solidFill>
                <a:latin typeface="Arial" charset="0"/>
                <a:ea typeface="바탕" pitchFamily="18" charset="-127"/>
              </a:rPr>
              <a:t>....................................................... 30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2-5) Refrigerant Route in Refrigeration cycle</a:t>
            </a:r>
            <a:r>
              <a:rPr lang="en-US" altLang="ko-KR" sz="1100" b="1" dirty="0" smtClean="0">
                <a:solidFill>
                  <a:srgbClr val="E7F1F9"/>
                </a:solidFill>
                <a:latin typeface="Arial" charset="0"/>
                <a:ea typeface="바탕" pitchFamily="18" charset="-127"/>
              </a:rPr>
              <a:t>................................ 32</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2-6) Principle Of Freezer</a:t>
            </a:r>
            <a:r>
              <a:rPr lang="en-US" altLang="ko-KR" sz="1100" b="1" dirty="0" smtClean="0">
                <a:solidFill>
                  <a:srgbClr val="E7F1F9"/>
                </a:solidFill>
                <a:latin typeface="Arial" charset="0"/>
                <a:ea typeface="바탕" pitchFamily="18" charset="-127"/>
              </a:rPr>
              <a:t>................................................................... 34</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2-7) Operation theory of refrigeration cycle components</a:t>
            </a:r>
            <a:r>
              <a:rPr lang="en-US" altLang="ko-KR" sz="1100" b="1" dirty="0" smtClean="0">
                <a:solidFill>
                  <a:srgbClr val="E7F1F9"/>
                </a:solidFill>
                <a:latin typeface="Arial" charset="0"/>
                <a:ea typeface="바탕" pitchFamily="18" charset="-127"/>
              </a:rPr>
              <a:t>............ 37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2-8) Interior Views</a:t>
            </a:r>
            <a:r>
              <a:rPr lang="en-US" altLang="ko-KR" sz="1100" b="1" dirty="0" smtClean="0">
                <a:solidFill>
                  <a:srgbClr val="E7F1F9"/>
                </a:solidFill>
                <a:latin typeface="Arial" charset="0"/>
                <a:ea typeface="바탕" pitchFamily="18" charset="-127"/>
              </a:rPr>
              <a:t>............................................................................. 41</a:t>
            </a:r>
            <a:endParaRPr lang="en-US" altLang="ko-KR" sz="1100" b="1" dirty="0">
              <a:solidFill>
                <a:srgbClr val="E7F1F9"/>
              </a:solidFill>
              <a:latin typeface="Arial" charset="0"/>
              <a:ea typeface="바탕" pitchFamily="18" charset="-127"/>
            </a:endParaRPr>
          </a:p>
        </p:txBody>
      </p:sp>
      <p:sp>
        <p:nvSpPr>
          <p:cNvPr id="2458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8503A833-FEE5-451D-B31C-201C0B9F98A2}"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3</a:t>
            </a:fld>
            <a:endParaRPr lang="en-US" altLang="ko-KR" sz="1400" b="1" dirty="0" smtClean="0">
              <a:solidFill>
                <a:srgbClr val="000000"/>
              </a:solidFill>
              <a:latin typeface="+mn-lt"/>
            </a:endParaRPr>
          </a:p>
        </p:txBody>
      </p:sp>
      <p:grpSp>
        <p:nvGrpSpPr>
          <p:cNvPr id="27" name="그룹 163"/>
          <p:cNvGrpSpPr>
            <a:grpSpLocks/>
          </p:cNvGrpSpPr>
          <p:nvPr/>
        </p:nvGrpSpPr>
        <p:grpSpPr bwMode="auto">
          <a:xfrm>
            <a:off x="1360488" y="4431462"/>
            <a:ext cx="6192837" cy="422275"/>
            <a:chOff x="1359694" y="1065213"/>
            <a:chExt cx="6192899" cy="422005"/>
          </a:xfrm>
        </p:grpSpPr>
        <p:sp>
          <p:nvSpPr>
            <p:cNvPr id="28"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9"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30" name="Text Box 13">
              <a:hlinkClick r:id="rId4" action="ppaction://hlinksldjump"/>
            </p:cNvPr>
            <p:cNvSpPr txBox="1">
              <a:spLocks noChangeArrowheads="1"/>
            </p:cNvSpPr>
            <p:nvPr/>
          </p:nvSpPr>
          <p:spPr bwMode="auto">
            <a:xfrm>
              <a:off x="1370806" y="1071559"/>
              <a:ext cx="412754" cy="396621"/>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3</a:t>
              </a:r>
            </a:p>
          </p:txBody>
        </p:sp>
        <p:sp>
          <p:nvSpPr>
            <p:cNvPr id="31" name="Text Box 18">
              <a:hlinkClick r:id="rId6" action="ppaction://hlinksldjump"/>
            </p:cNvPr>
            <p:cNvSpPr txBox="1">
              <a:spLocks noChangeArrowheads="1"/>
            </p:cNvSpPr>
            <p:nvPr/>
          </p:nvSpPr>
          <p:spPr bwMode="auto">
            <a:xfrm>
              <a:off x="2032801" y="1081078"/>
              <a:ext cx="5519792" cy="406140"/>
            </a:xfrm>
            <a:prstGeom prst="rect">
              <a:avLst/>
            </a:prstGeom>
            <a:noFill/>
            <a:ln w="9525">
              <a:noFill/>
              <a:miter lim="800000"/>
              <a:headEnd/>
              <a:tailEnd/>
            </a:ln>
            <a:effectLst/>
          </p:spPr>
          <p:txBody>
            <a:bodyPr>
              <a:spAutoFit/>
            </a:bodyPr>
            <a:lstStyle/>
            <a:p>
              <a:pPr marL="342900" indent="-342900">
                <a:lnSpc>
                  <a:spcPct val="85000"/>
                </a:lnSpc>
                <a:spcBef>
                  <a:spcPct val="50000"/>
                </a:spcBef>
                <a:defRPr/>
              </a:pPr>
              <a:r>
                <a:rPr lang="en-US" altLang="ko-KR" sz="2400" b="1" dirty="0">
                  <a:solidFill>
                    <a:srgbClr val="FFFFFF"/>
                  </a:solidFill>
                  <a:effectLst>
                    <a:outerShdw blurRad="38100" dist="38100" dir="2700000" algn="tl">
                      <a:srgbClr val="C0C0C0"/>
                    </a:outerShdw>
                  </a:effectLst>
                  <a:latin typeface="Arial" pitchFamily="34" charset="0"/>
                  <a:ea typeface="+mn-ea"/>
                </a:rPr>
                <a:t>Functions &amp; Features---------------- </a:t>
              </a:r>
              <a:r>
                <a:rPr lang="en-US" altLang="ko-KR" sz="2400" b="1" dirty="0" smtClean="0">
                  <a:solidFill>
                    <a:srgbClr val="FFFFFF"/>
                  </a:solidFill>
                  <a:effectLst>
                    <a:outerShdw blurRad="38100" dist="38100" dir="2700000" algn="tl">
                      <a:srgbClr val="C0C0C0"/>
                    </a:outerShdw>
                  </a:effectLst>
                  <a:latin typeface="Arial" pitchFamily="34" charset="0"/>
                  <a:ea typeface="+mn-ea"/>
                </a:rPr>
                <a:t>42</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32" name="TextBox 41"/>
          <p:cNvSpPr txBox="1">
            <a:spLocks noChangeArrowheads="1"/>
          </p:cNvSpPr>
          <p:nvPr/>
        </p:nvSpPr>
        <p:spPr bwMode="auto">
          <a:xfrm>
            <a:off x="1724025" y="4888662"/>
            <a:ext cx="5734050"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r>
              <a:rPr lang="en-US" altLang="ko-KR" sz="1100" b="1" dirty="0">
                <a:solidFill>
                  <a:srgbClr val="E7F1F9"/>
                </a:solidFill>
                <a:latin typeface="Arial" charset="0"/>
                <a:ea typeface="바탕" pitchFamily="18" charset="-127"/>
              </a:rPr>
              <a:t>3-1) Control Display</a:t>
            </a:r>
            <a:r>
              <a:rPr lang="en-US" altLang="ko-KR" sz="1100" b="1" dirty="0" smtClean="0">
                <a:solidFill>
                  <a:srgbClr val="E7F1F9"/>
                </a:solidFill>
                <a:latin typeface="Arial" charset="0"/>
                <a:ea typeface="바탕" pitchFamily="18" charset="-127"/>
              </a:rPr>
              <a:t>......................................................................... 42</a:t>
            </a:r>
          </a:p>
          <a:p>
            <a:r>
              <a:rPr lang="en-US" altLang="ko-KR" sz="1100" b="1" dirty="0" smtClean="0">
                <a:solidFill>
                  <a:srgbClr val="E7F1F9"/>
                </a:solidFill>
                <a:latin typeface="Arial" charset="0"/>
                <a:ea typeface="바탕" pitchFamily="18" charset="-127"/>
              </a:rPr>
              <a:t>3-2</a:t>
            </a:r>
            <a:r>
              <a:rPr lang="en-US" altLang="ko-KR" sz="1100" b="1" dirty="0">
                <a:solidFill>
                  <a:srgbClr val="E7F1F9"/>
                </a:solidFill>
                <a:latin typeface="Arial" charset="0"/>
                <a:ea typeface="바탕" pitchFamily="18" charset="-127"/>
              </a:rPr>
              <a:t>) Knob Control</a:t>
            </a:r>
            <a:r>
              <a:rPr lang="en-US" altLang="ko-KR" sz="1100" b="1" dirty="0" smtClean="0">
                <a:solidFill>
                  <a:srgbClr val="E7F1F9"/>
                </a:solidFill>
                <a:latin typeface="Arial" charset="0"/>
                <a:ea typeface="바탕" pitchFamily="18" charset="-127"/>
              </a:rPr>
              <a:t>..............................................................................44</a:t>
            </a:r>
            <a:endParaRPr lang="en-US" altLang="ko-KR" sz="1100" b="1" dirty="0">
              <a:solidFill>
                <a:srgbClr val="E7F1F9"/>
              </a:solidFill>
              <a:latin typeface="Arial" charset="0"/>
              <a:ea typeface="바탕" pitchFamily="18" charset="-127"/>
            </a:endParaRPr>
          </a:p>
        </p:txBody>
      </p:sp>
    </p:spTree>
    <p:extLst>
      <p:ext uri="{BB962C8B-B14F-4D97-AF65-F5344CB8AC3E}">
        <p14:creationId xmlns:p14="http://schemas.microsoft.com/office/powerpoint/2010/main" val="424673403"/>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srcRect/>
          <a:stretch>
            <a:fillRect/>
          </a:stretch>
        </a:blipFill>
        <a:effectLst/>
      </p:bgPr>
    </p:bg>
    <p:spTree>
      <p:nvGrpSpPr>
        <p:cNvPr id="1" name=""/>
        <p:cNvGrpSpPr/>
        <p:nvPr/>
      </p:nvGrpSpPr>
      <p:grpSpPr>
        <a:xfrm>
          <a:off x="0" y="0"/>
          <a:ext cx="0" cy="0"/>
          <a:chOff x="0" y="0"/>
          <a:chExt cx="0" cy="0"/>
        </a:xfrm>
      </p:grpSpPr>
      <p:sp>
        <p:nvSpPr>
          <p:cNvPr id="44081" name="Rectangle 809"/>
          <p:cNvSpPr>
            <a:spLocks noChangeArrowheads="1"/>
          </p:cNvSpPr>
          <p:nvPr/>
        </p:nvSpPr>
        <p:spPr bwMode="auto">
          <a:xfrm>
            <a:off x="762000" y="938213"/>
            <a:ext cx="41164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dirty="0">
                <a:solidFill>
                  <a:srgbClr val="006699"/>
                </a:solidFill>
                <a:latin typeface="Arial Black" pitchFamily="34" charset="0"/>
              </a:rPr>
              <a:t>2-4. Dimensions of </a:t>
            </a:r>
            <a:r>
              <a:rPr lang="en-US" altLang="ko-KR" sz="1800" dirty="0" smtClean="0">
                <a:solidFill>
                  <a:srgbClr val="006699"/>
                </a:solidFill>
                <a:latin typeface="Arial Black" pitchFamily="34" charset="0"/>
              </a:rPr>
              <a:t>Refrigerator</a:t>
            </a:r>
            <a:endParaRPr lang="en-US" altLang="ko-KR" sz="1800" dirty="0">
              <a:solidFill>
                <a:srgbClr val="006699"/>
              </a:solidFill>
              <a:latin typeface="Arial Black" pitchFamily="34" charset="0"/>
            </a:endParaRPr>
          </a:p>
        </p:txBody>
      </p:sp>
      <p:sp>
        <p:nvSpPr>
          <p:cNvPr id="44082" name="Text Box 810"/>
          <p:cNvSpPr txBox="1">
            <a:spLocks noChangeArrowheads="1"/>
          </p:cNvSpPr>
          <p:nvPr/>
        </p:nvSpPr>
        <p:spPr bwMode="auto">
          <a:xfrm>
            <a:off x="685800" y="141288"/>
            <a:ext cx="5757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2. Product Specifications</a:t>
            </a:r>
          </a:p>
        </p:txBody>
      </p:sp>
      <p:sp>
        <p:nvSpPr>
          <p:cNvPr id="10" name="슬라이드 번호 개체 틀 9"/>
          <p:cNvSpPr>
            <a:spLocks noGrp="1"/>
          </p:cNvSpPr>
          <p:nvPr>
            <p:ph type="sldNum" sz="quarter" idx="12"/>
          </p:nvPr>
        </p:nvSpPr>
        <p:spPr/>
        <p:txBody>
          <a:bodyPr anchor="b"/>
          <a:lstStyle/>
          <a:p>
            <a:pPr>
              <a:defRPr/>
            </a:pPr>
            <a:fld id="{0CFC20D3-174F-499F-B43F-71E48E68DBE8}" type="slidenum">
              <a:rPr lang="en-US" altLang="ko-KR" sz="1400" smtClean="0"/>
              <a:pPr>
                <a:defRPr/>
              </a:pPr>
              <a:t>30</a:t>
            </a:fld>
            <a:endParaRPr lang="en-US" altLang="ko-KR" sz="1400" dirty="0"/>
          </a:p>
        </p:txBody>
      </p:sp>
      <p:pic>
        <p:nvPicPr>
          <p:cNvPr id="2" name="그림 1"/>
          <p:cNvPicPr>
            <a:picLocks noChangeAspect="1"/>
          </p:cNvPicPr>
          <p:nvPr/>
        </p:nvPicPr>
        <p:blipFill rotWithShape="1">
          <a:blip r:embed="rId4"/>
          <a:srcRect b="32965"/>
          <a:stretch/>
        </p:blipFill>
        <p:spPr>
          <a:xfrm>
            <a:off x="541021" y="1315859"/>
            <a:ext cx="5514276" cy="3380832"/>
          </a:xfrm>
          <a:prstGeom prst="rect">
            <a:avLst/>
          </a:prstGeom>
        </p:spPr>
      </p:pic>
      <p:pic>
        <p:nvPicPr>
          <p:cNvPr id="9" name="그림 8"/>
          <p:cNvPicPr>
            <a:picLocks noChangeAspect="1"/>
          </p:cNvPicPr>
          <p:nvPr/>
        </p:nvPicPr>
        <p:blipFill>
          <a:blip r:embed="rId5"/>
          <a:stretch>
            <a:fillRect/>
          </a:stretch>
        </p:blipFill>
        <p:spPr>
          <a:xfrm>
            <a:off x="6323820" y="1925087"/>
            <a:ext cx="1114425" cy="3714749"/>
          </a:xfrm>
          <a:prstGeom prst="rect">
            <a:avLst/>
          </a:prstGeom>
        </p:spPr>
      </p:pic>
      <p:pic>
        <p:nvPicPr>
          <p:cNvPr id="12" name="그림 11"/>
          <p:cNvPicPr>
            <a:picLocks noChangeAspect="1"/>
          </p:cNvPicPr>
          <p:nvPr/>
        </p:nvPicPr>
        <p:blipFill>
          <a:blip r:embed="rId6"/>
          <a:stretch>
            <a:fillRect/>
          </a:stretch>
        </p:blipFill>
        <p:spPr>
          <a:xfrm>
            <a:off x="7643985" y="2217420"/>
            <a:ext cx="1109850" cy="3399556"/>
          </a:xfrm>
          <a:prstGeom prst="rect">
            <a:avLst/>
          </a:prstGeom>
        </p:spPr>
      </p:pic>
      <p:pic>
        <p:nvPicPr>
          <p:cNvPr id="4" name="그림 3"/>
          <p:cNvPicPr>
            <a:picLocks noChangeAspect="1"/>
          </p:cNvPicPr>
          <p:nvPr/>
        </p:nvPicPr>
        <p:blipFill>
          <a:blip r:embed="rId7"/>
          <a:stretch>
            <a:fillRect/>
          </a:stretch>
        </p:blipFill>
        <p:spPr>
          <a:xfrm>
            <a:off x="571409" y="4732286"/>
            <a:ext cx="5471018" cy="1693452"/>
          </a:xfrm>
          <a:prstGeom prst="rect">
            <a:avLst/>
          </a:prstGeom>
        </p:spPr>
      </p:pic>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srcRect/>
          <a:stretch>
            <a:fillRect/>
          </a:stretch>
        </a:blipFill>
        <a:effectLst/>
      </p:bgPr>
    </p:bg>
    <p:spTree>
      <p:nvGrpSpPr>
        <p:cNvPr id="1" name=""/>
        <p:cNvGrpSpPr/>
        <p:nvPr/>
      </p:nvGrpSpPr>
      <p:grpSpPr>
        <a:xfrm>
          <a:off x="0" y="0"/>
          <a:ext cx="0" cy="0"/>
          <a:chOff x="0" y="0"/>
          <a:chExt cx="0" cy="0"/>
        </a:xfrm>
      </p:grpSpPr>
      <p:sp>
        <p:nvSpPr>
          <p:cNvPr id="44081" name="Rectangle 809"/>
          <p:cNvSpPr>
            <a:spLocks noChangeArrowheads="1"/>
          </p:cNvSpPr>
          <p:nvPr/>
        </p:nvSpPr>
        <p:spPr bwMode="auto">
          <a:xfrm>
            <a:off x="762000" y="938213"/>
            <a:ext cx="41164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dirty="0">
                <a:solidFill>
                  <a:srgbClr val="006699"/>
                </a:solidFill>
                <a:latin typeface="Arial Black" pitchFamily="34" charset="0"/>
              </a:rPr>
              <a:t>2-4. Dimensions of </a:t>
            </a:r>
            <a:r>
              <a:rPr lang="en-US" altLang="ko-KR" sz="1800" dirty="0" smtClean="0">
                <a:solidFill>
                  <a:srgbClr val="006699"/>
                </a:solidFill>
                <a:latin typeface="Arial Black" pitchFamily="34" charset="0"/>
              </a:rPr>
              <a:t>Refrigerator</a:t>
            </a:r>
            <a:endParaRPr lang="en-US" altLang="ko-KR" sz="1800" dirty="0">
              <a:solidFill>
                <a:srgbClr val="006699"/>
              </a:solidFill>
              <a:latin typeface="Arial Black" pitchFamily="34" charset="0"/>
            </a:endParaRPr>
          </a:p>
        </p:txBody>
      </p:sp>
      <p:sp>
        <p:nvSpPr>
          <p:cNvPr id="44082" name="Text Box 810"/>
          <p:cNvSpPr txBox="1">
            <a:spLocks noChangeArrowheads="1"/>
          </p:cNvSpPr>
          <p:nvPr/>
        </p:nvSpPr>
        <p:spPr bwMode="auto">
          <a:xfrm>
            <a:off x="685800" y="141288"/>
            <a:ext cx="5757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2. Product Specifications</a:t>
            </a:r>
          </a:p>
        </p:txBody>
      </p:sp>
      <p:sp>
        <p:nvSpPr>
          <p:cNvPr id="10" name="슬라이드 번호 개체 틀 9"/>
          <p:cNvSpPr>
            <a:spLocks noGrp="1"/>
          </p:cNvSpPr>
          <p:nvPr>
            <p:ph type="sldNum" sz="quarter" idx="12"/>
          </p:nvPr>
        </p:nvSpPr>
        <p:spPr/>
        <p:txBody>
          <a:bodyPr anchor="b"/>
          <a:lstStyle/>
          <a:p>
            <a:pPr>
              <a:defRPr/>
            </a:pPr>
            <a:fld id="{0CFC20D3-174F-499F-B43F-71E48E68DBE8}" type="slidenum">
              <a:rPr lang="en-US" altLang="ko-KR" sz="1400" smtClean="0"/>
              <a:pPr>
                <a:defRPr/>
              </a:pPr>
              <a:t>31</a:t>
            </a:fld>
            <a:endParaRPr lang="en-US" altLang="ko-KR" sz="1400" dirty="0"/>
          </a:p>
        </p:txBody>
      </p:sp>
      <p:pic>
        <p:nvPicPr>
          <p:cNvPr id="3" name="그림 2"/>
          <p:cNvPicPr>
            <a:picLocks noChangeAspect="1"/>
          </p:cNvPicPr>
          <p:nvPr/>
        </p:nvPicPr>
        <p:blipFill rotWithShape="1">
          <a:blip r:embed="rId4"/>
          <a:srcRect l="58268" t="1256" r="1337" b="928"/>
          <a:stretch/>
        </p:blipFill>
        <p:spPr>
          <a:xfrm>
            <a:off x="685800" y="1307545"/>
            <a:ext cx="2443943" cy="4814108"/>
          </a:xfrm>
          <a:prstGeom prst="rect">
            <a:avLst/>
          </a:prstGeom>
        </p:spPr>
      </p:pic>
      <p:pic>
        <p:nvPicPr>
          <p:cNvPr id="2" name="그림 1"/>
          <p:cNvPicPr>
            <a:picLocks noChangeAspect="1"/>
          </p:cNvPicPr>
          <p:nvPr/>
        </p:nvPicPr>
        <p:blipFill>
          <a:blip r:embed="rId5"/>
          <a:stretch>
            <a:fillRect/>
          </a:stretch>
        </p:blipFill>
        <p:spPr>
          <a:xfrm>
            <a:off x="3666082" y="1446413"/>
            <a:ext cx="4970729" cy="2576947"/>
          </a:xfrm>
          <a:prstGeom prst="rect">
            <a:avLst/>
          </a:prstGeom>
        </p:spPr>
      </p:pic>
    </p:spTree>
    <p:extLst>
      <p:ext uri="{BB962C8B-B14F-4D97-AF65-F5344CB8AC3E}">
        <p14:creationId xmlns:p14="http://schemas.microsoft.com/office/powerpoint/2010/main" val="2812702543"/>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1" name="Rectangle 2"/>
          <p:cNvSpPr>
            <a:spLocks noChangeArrowheads="1"/>
          </p:cNvSpPr>
          <p:nvPr/>
        </p:nvSpPr>
        <p:spPr bwMode="auto">
          <a:xfrm>
            <a:off x="762000" y="938213"/>
            <a:ext cx="76313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2-5. </a:t>
            </a:r>
            <a:r>
              <a:rPr lang="en-US" altLang="ko-KR" sz="1800" b="0" dirty="0">
                <a:solidFill>
                  <a:srgbClr val="006699"/>
                </a:solidFill>
                <a:latin typeface="Arial Black" panose="020B0A04020102020204" pitchFamily="34" charset="0"/>
              </a:rPr>
              <a:t>Refrigerant Route in Refrigeration </a:t>
            </a:r>
            <a:r>
              <a:rPr lang="en-US" altLang="ko-KR" sz="1800" b="0" dirty="0" smtClean="0">
                <a:solidFill>
                  <a:srgbClr val="006699"/>
                </a:solidFill>
                <a:latin typeface="Arial Black" panose="020B0A04020102020204" pitchFamily="34" charset="0"/>
              </a:rPr>
              <a:t>cycle (Twin Cooling)</a:t>
            </a:r>
            <a:endParaRPr lang="en-US" altLang="ko-KR" sz="1800" b="0" dirty="0">
              <a:solidFill>
                <a:srgbClr val="006699"/>
              </a:solidFill>
              <a:latin typeface="Arial Black" panose="020B0A04020102020204" pitchFamily="34" charset="0"/>
            </a:endParaRPr>
          </a:p>
        </p:txBody>
      </p:sp>
      <p:sp>
        <p:nvSpPr>
          <p:cNvPr id="1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pSp>
        <p:nvGrpSpPr>
          <p:cNvPr id="13" name="Group 10"/>
          <p:cNvGrpSpPr>
            <a:grpSpLocks/>
          </p:cNvGrpSpPr>
          <p:nvPr/>
        </p:nvGrpSpPr>
        <p:grpSpPr bwMode="auto">
          <a:xfrm>
            <a:off x="7596188" y="207963"/>
            <a:ext cx="1120775" cy="304800"/>
            <a:chOff x="4896" y="370"/>
            <a:chExt cx="706" cy="192"/>
          </a:xfrm>
        </p:grpSpPr>
        <p:sp>
          <p:nvSpPr>
            <p:cNvPr id="1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3"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cxnSp>
        <p:nvCxnSpPr>
          <p:cNvPr id="24" name="Straight Connector 10"/>
          <p:cNvCxnSpPr>
            <a:cxnSpLocks noChangeShapeType="1"/>
          </p:cNvCxnSpPr>
          <p:nvPr/>
        </p:nvCxnSpPr>
        <p:spPr bwMode="auto">
          <a:xfrm>
            <a:off x="0" y="0"/>
            <a:ext cx="377825" cy="5365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a14:hiddenLine>
            </a:ext>
          </a:extLst>
        </p:spPr>
      </p:cxnSp>
      <p:sp>
        <p:nvSpPr>
          <p:cNvPr id="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6CBDB8-716A-4BEA-825E-51F59909FA82}" type="slidenum">
              <a:rPr lang="en-US" altLang="ko-KR" sz="1400" b="0"/>
              <a:pPr algn="r" eaLnBrk="1" hangingPunct="1">
                <a:lnSpc>
                  <a:spcPct val="110000"/>
                </a:lnSpc>
                <a:spcBef>
                  <a:spcPct val="0"/>
                </a:spcBef>
                <a:buFont typeface="Wingdings" panose="05000000000000000000" pitchFamily="2" charset="2"/>
                <a:buNone/>
              </a:pPr>
              <a:t>32</a:t>
            </a:fld>
            <a:endParaRPr lang="en-US" altLang="ko-KR" sz="1400" b="0"/>
          </a:p>
        </p:txBody>
      </p:sp>
      <p:grpSp>
        <p:nvGrpSpPr>
          <p:cNvPr id="107" name="그룹 106"/>
          <p:cNvGrpSpPr/>
          <p:nvPr/>
        </p:nvGrpSpPr>
        <p:grpSpPr>
          <a:xfrm>
            <a:off x="395521" y="1455946"/>
            <a:ext cx="5587352" cy="1332000"/>
            <a:chOff x="395521" y="1564015"/>
            <a:chExt cx="5587352" cy="1332000"/>
          </a:xfrm>
        </p:grpSpPr>
        <p:sp>
          <p:nvSpPr>
            <p:cNvPr id="108" name="직사각형 107"/>
            <p:cNvSpPr/>
            <p:nvPr/>
          </p:nvSpPr>
          <p:spPr bwMode="auto">
            <a:xfrm>
              <a:off x="395521" y="1564015"/>
              <a:ext cx="5587352" cy="1332000"/>
            </a:xfrm>
            <a:prstGeom prst="rect">
              <a:avLst/>
            </a:prstGeom>
            <a:solidFill>
              <a:schemeClr val="accent6">
                <a:lumMod val="40000"/>
                <a:lumOff val="60000"/>
              </a:schemeClr>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1" hangingPunct="1">
                <a:lnSpc>
                  <a:spcPct val="100000"/>
                </a:lnSpc>
                <a:spcBef>
                  <a:spcPct val="50000"/>
                </a:spcBef>
                <a:spcAft>
                  <a:spcPct val="0"/>
                </a:spcAft>
                <a:buClrTx/>
                <a:buSzTx/>
                <a:buFontTx/>
                <a:buNone/>
                <a:tabLst/>
              </a:pPr>
              <a:endParaRPr kumimoji="1" lang="ko-KR" altLang="en-US" sz="1200" b="1" i="0" u="none" strike="noStrike" cap="none" normalizeH="0" baseline="0" dirty="0" smtClean="0">
                <a:ln>
                  <a:noFill/>
                </a:ln>
                <a:solidFill>
                  <a:srgbClr val="000000"/>
                </a:solidFill>
                <a:effectLst/>
                <a:latin typeface="굴림" pitchFamily="50" charset="-127"/>
                <a:ea typeface="굴림" pitchFamily="50" charset="-127"/>
              </a:endParaRPr>
            </a:p>
          </p:txBody>
        </p:sp>
        <p:sp>
          <p:nvSpPr>
            <p:cNvPr id="109" name="TextBox 108"/>
            <p:cNvSpPr txBox="1"/>
            <p:nvPr/>
          </p:nvSpPr>
          <p:spPr>
            <a:xfrm>
              <a:off x="4479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10" name="직선 화살표 연결선 109"/>
            <p:cNvCxnSpPr/>
            <p:nvPr/>
          </p:nvCxnSpPr>
          <p:spPr bwMode="auto">
            <a:xfrm>
              <a:off x="1467784"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11" name="TextBox 110"/>
            <p:cNvSpPr txBox="1"/>
            <p:nvPr/>
          </p:nvSpPr>
          <p:spPr>
            <a:xfrm>
              <a:off x="1770477" y="1698218"/>
              <a:ext cx="9332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Condenser</a:t>
              </a:r>
            </a:p>
          </p:txBody>
        </p:sp>
        <p:cxnSp>
          <p:nvCxnSpPr>
            <p:cNvPr id="112" name="직선 화살표 연결선 111"/>
            <p:cNvCxnSpPr/>
            <p:nvPr/>
          </p:nvCxnSpPr>
          <p:spPr bwMode="auto">
            <a:xfrm>
              <a:off x="2703746"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13" name="TextBox 112"/>
            <p:cNvSpPr txBox="1"/>
            <p:nvPr/>
          </p:nvSpPr>
          <p:spPr>
            <a:xfrm>
              <a:off x="4289251" y="1698218"/>
              <a:ext cx="7729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Hot Pipe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14" name="직선 화살표 연결선 113"/>
            <p:cNvCxnSpPr/>
            <p:nvPr/>
          </p:nvCxnSpPr>
          <p:spPr bwMode="auto">
            <a:xfrm>
              <a:off x="4018973" y="1836717"/>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15" name="직선 화살표 연결선 114"/>
            <p:cNvCxnSpPr/>
            <p:nvPr/>
          </p:nvCxnSpPr>
          <p:spPr bwMode="auto">
            <a:xfrm>
              <a:off x="551219"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16" name="TextBox 115"/>
            <p:cNvSpPr txBox="1"/>
            <p:nvPr/>
          </p:nvSpPr>
          <p:spPr>
            <a:xfrm>
              <a:off x="2688447" y="1996216"/>
              <a:ext cx="143776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Capillary Tube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17" name="직선 화살표 연결선 116"/>
            <p:cNvCxnSpPr/>
            <p:nvPr/>
          </p:nvCxnSpPr>
          <p:spPr bwMode="auto">
            <a:xfrm>
              <a:off x="1764696" y="2615158"/>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18" name="TextBox 117"/>
            <p:cNvSpPr txBox="1"/>
            <p:nvPr/>
          </p:nvSpPr>
          <p:spPr>
            <a:xfrm>
              <a:off x="4298214" y="1996215"/>
              <a:ext cx="1208985"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Evaporator</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19" name="TextBox 118"/>
            <p:cNvSpPr txBox="1"/>
            <p:nvPr/>
          </p:nvSpPr>
          <p:spPr>
            <a:xfrm>
              <a:off x="747772" y="2478630"/>
              <a:ext cx="104547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20" name="TextBox 119"/>
            <p:cNvSpPr txBox="1"/>
            <p:nvPr/>
          </p:nvSpPr>
          <p:spPr>
            <a:xfrm>
              <a:off x="1980827" y="2485526"/>
              <a:ext cx="165942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Connect 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21" name="TextBox 120"/>
            <p:cNvSpPr txBox="1"/>
            <p:nvPr/>
          </p:nvSpPr>
          <p:spPr>
            <a:xfrm>
              <a:off x="3874824" y="248552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22" name="직선 화살표 연결선 121"/>
            <p:cNvCxnSpPr/>
            <p:nvPr/>
          </p:nvCxnSpPr>
          <p:spPr bwMode="auto">
            <a:xfrm>
              <a:off x="567844" y="2622053"/>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23" name="직선 화살표 연결선 122"/>
            <p:cNvCxnSpPr/>
            <p:nvPr/>
          </p:nvCxnSpPr>
          <p:spPr bwMode="auto">
            <a:xfrm>
              <a:off x="4082083" y="2131742"/>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24" name="직선 화살표 연결선 123"/>
            <p:cNvCxnSpPr/>
            <p:nvPr/>
          </p:nvCxnSpPr>
          <p:spPr bwMode="auto">
            <a:xfrm>
              <a:off x="3599157" y="264467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25" name="TextBox 124"/>
            <p:cNvSpPr txBox="1"/>
            <p:nvPr/>
          </p:nvSpPr>
          <p:spPr>
            <a:xfrm>
              <a:off x="30152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Cluster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26" name="TextBox 125"/>
            <p:cNvSpPr txBox="1"/>
            <p:nvPr/>
          </p:nvSpPr>
          <p:spPr>
            <a:xfrm>
              <a:off x="773506" y="2014826"/>
              <a:ext cx="5597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Dryer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27" name="직선 화살표 연결선 126"/>
            <p:cNvCxnSpPr/>
            <p:nvPr/>
          </p:nvCxnSpPr>
          <p:spPr bwMode="auto">
            <a:xfrm>
              <a:off x="1323331"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28" name="TextBox 127"/>
            <p:cNvSpPr txBox="1"/>
            <p:nvPr/>
          </p:nvSpPr>
          <p:spPr>
            <a:xfrm>
              <a:off x="1545618" y="2014826"/>
              <a:ext cx="915443"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Step Valve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29" name="직선 화살표 연결선 128"/>
            <p:cNvCxnSpPr/>
            <p:nvPr/>
          </p:nvCxnSpPr>
          <p:spPr bwMode="auto">
            <a:xfrm>
              <a:off x="2487615"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30" name="TextBox 129"/>
            <p:cNvSpPr txBox="1"/>
            <p:nvPr/>
          </p:nvSpPr>
          <p:spPr>
            <a:xfrm>
              <a:off x="2688447" y="2224868"/>
              <a:ext cx="1445780"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Ref Capillary Tube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31" name="TextBox 130"/>
            <p:cNvSpPr txBox="1"/>
            <p:nvPr/>
          </p:nvSpPr>
          <p:spPr>
            <a:xfrm>
              <a:off x="4298214" y="2224867"/>
              <a:ext cx="1217000"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Ref</a:t>
              </a:r>
              <a:r>
                <a:rPr lang="en-US" altLang="ko-KR" sz="1200" b="0" dirty="0" smtClean="0">
                  <a:solidFill>
                    <a:schemeClr val="tx1"/>
                  </a:solidFill>
                  <a:latin typeface="Arial" panose="020B0604020202020204" pitchFamily="34" charset="0"/>
                  <a:cs typeface="Arial" panose="020B0604020202020204" pitchFamily="34" charset="0"/>
                </a:rPr>
                <a:t> Evaporator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32" name="직선 화살표 연결선 131"/>
            <p:cNvCxnSpPr/>
            <p:nvPr/>
          </p:nvCxnSpPr>
          <p:spPr bwMode="auto">
            <a:xfrm>
              <a:off x="4082083" y="2360394"/>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33" name="직선 화살표 연결선 132"/>
            <p:cNvCxnSpPr/>
            <p:nvPr/>
          </p:nvCxnSpPr>
          <p:spPr bwMode="auto">
            <a:xfrm>
              <a:off x="2487615" y="2131742"/>
              <a:ext cx="216131" cy="227197"/>
            </a:xfrm>
            <a:prstGeom prst="straightConnector1">
              <a:avLst/>
            </a:prstGeom>
            <a:noFill/>
            <a:ln w="9525" cap="flat" cmpd="sng" algn="ctr">
              <a:solidFill>
                <a:schemeClr val="tx1"/>
              </a:solidFill>
              <a:prstDash val="solid"/>
              <a:round/>
              <a:headEnd type="none" w="med" len="med"/>
              <a:tailEnd type="triangle"/>
            </a:ln>
            <a:effectLst/>
          </p:spPr>
        </p:cxnSp>
      </p:grpSp>
      <p:sp>
        <p:nvSpPr>
          <p:cNvPr id="134" name="TextBox 133"/>
          <p:cNvSpPr txBox="1"/>
          <p:nvPr/>
        </p:nvSpPr>
        <p:spPr>
          <a:xfrm>
            <a:off x="2516577" y="2792779"/>
            <a:ext cx="1345240"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[Energy </a:t>
            </a:r>
            <a:r>
              <a:rPr lang="en-US" altLang="ko-KR" sz="1200" dirty="0">
                <a:solidFill>
                  <a:schemeClr val="tx1"/>
                </a:solidFill>
                <a:latin typeface="Arial" panose="020B0604020202020204" pitchFamily="34" charset="0"/>
                <a:cs typeface="Arial" panose="020B0604020202020204" pitchFamily="34" charset="0"/>
              </a:rPr>
              <a:t>C</a:t>
            </a:r>
            <a:r>
              <a:rPr lang="en-US" altLang="ko-KR" sz="1200" b="0" dirty="0" smtClean="0">
                <a:solidFill>
                  <a:schemeClr val="tx1"/>
                </a:solidFill>
                <a:latin typeface="Arial" panose="020B0604020202020204" pitchFamily="34" charset="0"/>
                <a:cs typeface="Arial" panose="020B0604020202020204" pitchFamily="34" charset="0"/>
              </a:rPr>
              <a:t> grade]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35" name="TextBox 134"/>
          <p:cNvSpPr txBox="1"/>
          <p:nvPr/>
        </p:nvSpPr>
        <p:spPr>
          <a:xfrm>
            <a:off x="2434471" y="4502776"/>
            <a:ext cx="1509452"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[Energy </a:t>
            </a:r>
            <a:r>
              <a:rPr lang="en-US" altLang="ko-KR" sz="1200" dirty="0" smtClean="0">
                <a:solidFill>
                  <a:schemeClr val="tx1"/>
                </a:solidFill>
                <a:latin typeface="Arial" panose="020B0604020202020204" pitchFamily="34" charset="0"/>
                <a:cs typeface="Arial" panose="020B0604020202020204" pitchFamily="34" charset="0"/>
              </a:rPr>
              <a:t>B, A</a:t>
            </a:r>
            <a:r>
              <a:rPr lang="en-US" altLang="ko-KR" sz="1200" b="0" dirty="0" smtClean="0">
                <a:solidFill>
                  <a:schemeClr val="tx1"/>
                </a:solidFill>
                <a:latin typeface="Arial" panose="020B0604020202020204" pitchFamily="34" charset="0"/>
                <a:cs typeface="Arial" panose="020B0604020202020204" pitchFamily="34" charset="0"/>
              </a:rPr>
              <a:t> grade]</a:t>
            </a:r>
            <a:endParaRPr lang="ko-KR" altLang="en-US" sz="1200" b="0" dirty="0">
              <a:solidFill>
                <a:schemeClr val="tx1"/>
              </a:solidFill>
              <a:latin typeface="Arial" panose="020B0604020202020204" pitchFamily="34" charset="0"/>
              <a:cs typeface="Arial" panose="020B0604020202020204" pitchFamily="34" charset="0"/>
            </a:endParaRPr>
          </a:p>
        </p:txBody>
      </p:sp>
      <p:grpSp>
        <p:nvGrpSpPr>
          <p:cNvPr id="136" name="그룹 135"/>
          <p:cNvGrpSpPr/>
          <p:nvPr/>
        </p:nvGrpSpPr>
        <p:grpSpPr>
          <a:xfrm>
            <a:off x="395521" y="3136987"/>
            <a:ext cx="5587352" cy="1332000"/>
            <a:chOff x="395521" y="1564015"/>
            <a:chExt cx="5587352" cy="1332000"/>
          </a:xfrm>
        </p:grpSpPr>
        <p:sp>
          <p:nvSpPr>
            <p:cNvPr id="137" name="직사각형 136"/>
            <p:cNvSpPr/>
            <p:nvPr/>
          </p:nvSpPr>
          <p:spPr bwMode="auto">
            <a:xfrm>
              <a:off x="395521" y="1564015"/>
              <a:ext cx="5587352" cy="1332000"/>
            </a:xfrm>
            <a:prstGeom prst="rect">
              <a:avLst/>
            </a:prstGeom>
            <a:solidFill>
              <a:schemeClr val="accent6">
                <a:lumMod val="40000"/>
                <a:lumOff val="60000"/>
              </a:schemeClr>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1" hangingPunct="1">
                <a:lnSpc>
                  <a:spcPct val="100000"/>
                </a:lnSpc>
                <a:spcBef>
                  <a:spcPct val="50000"/>
                </a:spcBef>
                <a:spcAft>
                  <a:spcPct val="0"/>
                </a:spcAft>
                <a:buClrTx/>
                <a:buSzTx/>
                <a:buFontTx/>
                <a:buNone/>
                <a:tabLst/>
              </a:pPr>
              <a:endParaRPr kumimoji="1" lang="ko-KR" altLang="en-US" sz="1200" b="1" i="0" u="none" strike="noStrike" cap="none" normalizeH="0" baseline="0" dirty="0" smtClean="0">
                <a:ln>
                  <a:noFill/>
                </a:ln>
                <a:solidFill>
                  <a:srgbClr val="000000"/>
                </a:solidFill>
                <a:effectLst/>
                <a:latin typeface="굴림" pitchFamily="50" charset="-127"/>
                <a:ea typeface="굴림" pitchFamily="50" charset="-127"/>
              </a:endParaRPr>
            </a:p>
          </p:txBody>
        </p:sp>
        <p:sp>
          <p:nvSpPr>
            <p:cNvPr id="138" name="TextBox 137"/>
            <p:cNvSpPr txBox="1"/>
            <p:nvPr/>
          </p:nvSpPr>
          <p:spPr>
            <a:xfrm>
              <a:off x="4479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39" name="직선 화살표 연결선 138"/>
            <p:cNvCxnSpPr/>
            <p:nvPr/>
          </p:nvCxnSpPr>
          <p:spPr bwMode="auto">
            <a:xfrm>
              <a:off x="1467784"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40" name="TextBox 139"/>
            <p:cNvSpPr txBox="1"/>
            <p:nvPr/>
          </p:nvSpPr>
          <p:spPr>
            <a:xfrm>
              <a:off x="1770477" y="1698218"/>
              <a:ext cx="9332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Condenser</a:t>
              </a:r>
            </a:p>
          </p:txBody>
        </p:sp>
        <p:cxnSp>
          <p:nvCxnSpPr>
            <p:cNvPr id="141" name="직선 화살표 연결선 140"/>
            <p:cNvCxnSpPr/>
            <p:nvPr/>
          </p:nvCxnSpPr>
          <p:spPr bwMode="auto">
            <a:xfrm>
              <a:off x="2703746"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42" name="TextBox 141"/>
            <p:cNvSpPr txBox="1"/>
            <p:nvPr/>
          </p:nvSpPr>
          <p:spPr>
            <a:xfrm>
              <a:off x="3022426" y="1698218"/>
              <a:ext cx="7729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Hot Pipe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43" name="직선 화살표 연결선 142"/>
            <p:cNvCxnSpPr/>
            <p:nvPr/>
          </p:nvCxnSpPr>
          <p:spPr bwMode="auto">
            <a:xfrm>
              <a:off x="551219"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44" name="TextBox 143"/>
            <p:cNvSpPr txBox="1"/>
            <p:nvPr/>
          </p:nvSpPr>
          <p:spPr>
            <a:xfrm>
              <a:off x="2688447" y="1996216"/>
              <a:ext cx="143776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Capillary Tube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45" name="직선 화살표 연결선 144"/>
            <p:cNvCxnSpPr/>
            <p:nvPr/>
          </p:nvCxnSpPr>
          <p:spPr bwMode="auto">
            <a:xfrm>
              <a:off x="1764696" y="2615158"/>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46" name="TextBox 145"/>
            <p:cNvSpPr txBox="1"/>
            <p:nvPr/>
          </p:nvSpPr>
          <p:spPr>
            <a:xfrm>
              <a:off x="4298214" y="1996215"/>
              <a:ext cx="1208985"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Evaporator</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47" name="TextBox 146"/>
            <p:cNvSpPr txBox="1"/>
            <p:nvPr/>
          </p:nvSpPr>
          <p:spPr>
            <a:xfrm>
              <a:off x="747772" y="2478630"/>
              <a:ext cx="104547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48" name="TextBox 147"/>
            <p:cNvSpPr txBox="1"/>
            <p:nvPr/>
          </p:nvSpPr>
          <p:spPr>
            <a:xfrm>
              <a:off x="1980827" y="2485526"/>
              <a:ext cx="165942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Connect 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49" name="TextBox 148"/>
            <p:cNvSpPr txBox="1"/>
            <p:nvPr/>
          </p:nvSpPr>
          <p:spPr>
            <a:xfrm>
              <a:off x="3874824" y="248552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50" name="직선 화살표 연결선 149"/>
            <p:cNvCxnSpPr/>
            <p:nvPr/>
          </p:nvCxnSpPr>
          <p:spPr bwMode="auto">
            <a:xfrm>
              <a:off x="567844" y="2622053"/>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51" name="직선 화살표 연결선 150"/>
            <p:cNvCxnSpPr/>
            <p:nvPr/>
          </p:nvCxnSpPr>
          <p:spPr bwMode="auto">
            <a:xfrm>
              <a:off x="4082083" y="2131742"/>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52" name="직선 화살표 연결선 151"/>
            <p:cNvCxnSpPr/>
            <p:nvPr/>
          </p:nvCxnSpPr>
          <p:spPr bwMode="auto">
            <a:xfrm>
              <a:off x="3599157" y="264467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53" name="TextBox 152"/>
            <p:cNvSpPr txBox="1"/>
            <p:nvPr/>
          </p:nvSpPr>
          <p:spPr>
            <a:xfrm>
              <a:off x="773506" y="2014826"/>
              <a:ext cx="5597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Dryer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54" name="직선 화살표 연결선 153"/>
            <p:cNvCxnSpPr/>
            <p:nvPr/>
          </p:nvCxnSpPr>
          <p:spPr bwMode="auto">
            <a:xfrm>
              <a:off x="1323331"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55" name="TextBox 154"/>
            <p:cNvSpPr txBox="1"/>
            <p:nvPr/>
          </p:nvSpPr>
          <p:spPr>
            <a:xfrm>
              <a:off x="1545618" y="2014826"/>
              <a:ext cx="915443"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Step Valve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56" name="직선 화살표 연결선 155"/>
            <p:cNvCxnSpPr/>
            <p:nvPr/>
          </p:nvCxnSpPr>
          <p:spPr bwMode="auto">
            <a:xfrm>
              <a:off x="2487615"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157" name="TextBox 156"/>
            <p:cNvSpPr txBox="1"/>
            <p:nvPr/>
          </p:nvSpPr>
          <p:spPr>
            <a:xfrm>
              <a:off x="2688447" y="2224868"/>
              <a:ext cx="1445780"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Ref Capillary Tube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158" name="TextBox 157"/>
            <p:cNvSpPr txBox="1"/>
            <p:nvPr/>
          </p:nvSpPr>
          <p:spPr>
            <a:xfrm>
              <a:off x="4298214" y="2224867"/>
              <a:ext cx="1217000"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Ref</a:t>
              </a:r>
              <a:r>
                <a:rPr lang="en-US" altLang="ko-KR" sz="1200" b="0" dirty="0" smtClean="0">
                  <a:solidFill>
                    <a:schemeClr val="tx1"/>
                  </a:solidFill>
                  <a:latin typeface="Arial" panose="020B0604020202020204" pitchFamily="34" charset="0"/>
                  <a:cs typeface="Arial" panose="020B0604020202020204" pitchFamily="34" charset="0"/>
                </a:rPr>
                <a:t> Evaporator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159" name="직선 화살표 연결선 158"/>
            <p:cNvCxnSpPr/>
            <p:nvPr/>
          </p:nvCxnSpPr>
          <p:spPr bwMode="auto">
            <a:xfrm>
              <a:off x="4082083" y="2360394"/>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160" name="직선 화살표 연결선 159"/>
            <p:cNvCxnSpPr/>
            <p:nvPr/>
          </p:nvCxnSpPr>
          <p:spPr bwMode="auto">
            <a:xfrm>
              <a:off x="2487615" y="2131742"/>
              <a:ext cx="216131" cy="227197"/>
            </a:xfrm>
            <a:prstGeom prst="straightConnector1">
              <a:avLst/>
            </a:prstGeom>
            <a:noFill/>
            <a:ln w="9525" cap="flat" cmpd="sng" algn="ctr">
              <a:solidFill>
                <a:schemeClr val="tx1"/>
              </a:solidFill>
              <a:prstDash val="solid"/>
              <a:round/>
              <a:headEnd type="none" w="med" len="med"/>
              <a:tailEnd type="triangle"/>
            </a:ln>
            <a:effectLst/>
          </p:spPr>
        </p:cxnSp>
      </p:grpSp>
      <p:grpSp>
        <p:nvGrpSpPr>
          <p:cNvPr id="161" name="그룹 160"/>
          <p:cNvGrpSpPr/>
          <p:nvPr/>
        </p:nvGrpSpPr>
        <p:grpSpPr>
          <a:xfrm>
            <a:off x="6506691" y="1577349"/>
            <a:ext cx="854519" cy="1503561"/>
            <a:chOff x="-644025" y="-219076"/>
            <a:chExt cx="3133725" cy="7296151"/>
          </a:xfrm>
        </p:grpSpPr>
        <p:grpSp>
          <p:nvGrpSpPr>
            <p:cNvPr id="162" name="그룹 161"/>
            <p:cNvGrpSpPr/>
            <p:nvPr/>
          </p:nvGrpSpPr>
          <p:grpSpPr>
            <a:xfrm>
              <a:off x="-644025" y="-219076"/>
              <a:ext cx="3133725" cy="7296151"/>
              <a:chOff x="-644025" y="-219076"/>
              <a:chExt cx="3133725" cy="7296151"/>
            </a:xfrm>
          </p:grpSpPr>
          <p:pic>
            <p:nvPicPr>
              <p:cNvPr id="164" name="그림 163"/>
              <p:cNvPicPr>
                <a:picLocks noChangeAspect="1"/>
              </p:cNvPicPr>
              <p:nvPr/>
            </p:nvPicPr>
            <p:blipFill>
              <a:blip r:embed="rId4"/>
              <a:stretch>
                <a:fillRect/>
              </a:stretch>
            </p:blipFill>
            <p:spPr>
              <a:xfrm>
                <a:off x="-644025" y="-219075"/>
                <a:ext cx="3133725" cy="7296150"/>
              </a:xfrm>
              <a:prstGeom prst="rect">
                <a:avLst/>
              </a:prstGeom>
            </p:spPr>
          </p:pic>
          <p:cxnSp>
            <p:nvCxnSpPr>
              <p:cNvPr id="165" name="직선 연결선 164"/>
              <p:cNvCxnSpPr/>
              <p:nvPr/>
            </p:nvCxnSpPr>
            <p:spPr bwMode="auto">
              <a:xfrm>
                <a:off x="383778" y="-219076"/>
                <a:ext cx="1692672" cy="609601"/>
              </a:xfrm>
              <a:prstGeom prst="line">
                <a:avLst/>
              </a:prstGeom>
              <a:noFill/>
              <a:ln w="9525" cap="flat" cmpd="sng" algn="ctr">
                <a:solidFill>
                  <a:schemeClr val="bg1">
                    <a:lumMod val="50000"/>
                  </a:schemeClr>
                </a:solidFill>
                <a:prstDash val="solid"/>
                <a:round/>
                <a:headEnd type="none" w="med" len="med"/>
                <a:tailEnd type="none" w="med" len="med"/>
              </a:ln>
              <a:effectLst/>
            </p:spPr>
          </p:cxnSp>
        </p:grpSp>
        <p:sp>
          <p:nvSpPr>
            <p:cNvPr id="163" name="직사각형 162"/>
            <p:cNvSpPr/>
            <p:nvPr/>
          </p:nvSpPr>
          <p:spPr bwMode="auto">
            <a:xfrm>
              <a:off x="1980827" y="-219076"/>
              <a:ext cx="228973" cy="576000"/>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166" name="그림 165"/>
          <p:cNvPicPr>
            <a:picLocks noChangeAspect="1"/>
          </p:cNvPicPr>
          <p:nvPr/>
        </p:nvPicPr>
        <p:blipFill>
          <a:blip r:embed="rId5"/>
          <a:stretch>
            <a:fillRect/>
          </a:stretch>
        </p:blipFill>
        <p:spPr>
          <a:xfrm>
            <a:off x="6482820" y="3092114"/>
            <a:ext cx="850565" cy="1604332"/>
          </a:xfrm>
          <a:prstGeom prst="rect">
            <a:avLst/>
          </a:prstGeom>
        </p:spPr>
      </p:pic>
      <p:sp>
        <p:nvSpPr>
          <p:cNvPr id="70" name="TextBox 69"/>
          <p:cNvSpPr txBox="1"/>
          <p:nvPr/>
        </p:nvSpPr>
        <p:spPr>
          <a:xfrm>
            <a:off x="2527349" y="6119499"/>
            <a:ext cx="132369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[Energy </a:t>
            </a:r>
            <a:r>
              <a:rPr lang="en-US" altLang="ko-KR" sz="1200" dirty="0">
                <a:solidFill>
                  <a:schemeClr val="tx1"/>
                </a:solidFill>
                <a:latin typeface="Arial" panose="020B0604020202020204" pitchFamily="34" charset="0"/>
                <a:cs typeface="Arial" panose="020B0604020202020204" pitchFamily="34" charset="0"/>
              </a:rPr>
              <a:t>T</a:t>
            </a:r>
            <a:r>
              <a:rPr lang="en-US" altLang="ko-KR" sz="1200" b="0" dirty="0" smtClean="0">
                <a:solidFill>
                  <a:schemeClr val="tx1"/>
                </a:solidFill>
                <a:latin typeface="Arial" panose="020B0604020202020204" pitchFamily="34" charset="0"/>
                <a:cs typeface="Arial" panose="020B0604020202020204" pitchFamily="34" charset="0"/>
              </a:rPr>
              <a:t> grade]</a:t>
            </a:r>
            <a:endParaRPr lang="ko-KR" altLang="en-US" sz="1200" b="0" dirty="0">
              <a:solidFill>
                <a:schemeClr val="tx1"/>
              </a:solidFill>
              <a:latin typeface="Arial" panose="020B0604020202020204" pitchFamily="34" charset="0"/>
              <a:cs typeface="Arial" panose="020B0604020202020204" pitchFamily="34" charset="0"/>
            </a:endParaRPr>
          </a:p>
        </p:txBody>
      </p:sp>
      <p:grpSp>
        <p:nvGrpSpPr>
          <p:cNvPr id="73" name="그룹 72"/>
          <p:cNvGrpSpPr/>
          <p:nvPr/>
        </p:nvGrpSpPr>
        <p:grpSpPr>
          <a:xfrm>
            <a:off x="395521" y="4818029"/>
            <a:ext cx="5587352" cy="1332000"/>
            <a:chOff x="395521" y="1564015"/>
            <a:chExt cx="5587352" cy="1332000"/>
          </a:xfrm>
        </p:grpSpPr>
        <p:sp>
          <p:nvSpPr>
            <p:cNvPr id="74" name="직사각형 73"/>
            <p:cNvSpPr/>
            <p:nvPr/>
          </p:nvSpPr>
          <p:spPr bwMode="auto">
            <a:xfrm>
              <a:off x="395521" y="1564015"/>
              <a:ext cx="5587352" cy="1332000"/>
            </a:xfrm>
            <a:prstGeom prst="rect">
              <a:avLst/>
            </a:prstGeom>
            <a:solidFill>
              <a:schemeClr val="accent6">
                <a:lumMod val="40000"/>
                <a:lumOff val="60000"/>
              </a:schemeClr>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1" hangingPunct="1">
                <a:lnSpc>
                  <a:spcPct val="100000"/>
                </a:lnSpc>
                <a:spcBef>
                  <a:spcPct val="50000"/>
                </a:spcBef>
                <a:spcAft>
                  <a:spcPct val="0"/>
                </a:spcAft>
                <a:buClrTx/>
                <a:buSzTx/>
                <a:buFontTx/>
                <a:buNone/>
                <a:tabLst/>
              </a:pPr>
              <a:endParaRPr kumimoji="1" lang="ko-KR" altLang="en-US" sz="1200" b="1" i="0" u="none" strike="noStrike" cap="none" normalizeH="0" baseline="0" dirty="0" smtClean="0">
                <a:ln>
                  <a:noFill/>
                </a:ln>
                <a:solidFill>
                  <a:srgbClr val="000000"/>
                </a:solidFill>
                <a:effectLst/>
                <a:latin typeface="굴림" pitchFamily="50" charset="-127"/>
                <a:ea typeface="굴림" pitchFamily="50" charset="-127"/>
              </a:endParaRPr>
            </a:p>
          </p:txBody>
        </p:sp>
        <p:sp>
          <p:nvSpPr>
            <p:cNvPr id="75" name="TextBox 74"/>
            <p:cNvSpPr txBox="1"/>
            <p:nvPr/>
          </p:nvSpPr>
          <p:spPr>
            <a:xfrm>
              <a:off x="4479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76" name="직선 화살표 연결선 75"/>
            <p:cNvCxnSpPr/>
            <p:nvPr/>
          </p:nvCxnSpPr>
          <p:spPr bwMode="auto">
            <a:xfrm>
              <a:off x="1467784"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77" name="TextBox 76"/>
            <p:cNvSpPr txBox="1"/>
            <p:nvPr/>
          </p:nvSpPr>
          <p:spPr>
            <a:xfrm>
              <a:off x="1770477" y="1698218"/>
              <a:ext cx="9332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Condenser</a:t>
              </a:r>
            </a:p>
          </p:txBody>
        </p:sp>
        <p:cxnSp>
          <p:nvCxnSpPr>
            <p:cNvPr id="78" name="직선 화살표 연결선 77"/>
            <p:cNvCxnSpPr/>
            <p:nvPr/>
          </p:nvCxnSpPr>
          <p:spPr bwMode="auto">
            <a:xfrm>
              <a:off x="3935584" y="1836717"/>
              <a:ext cx="250920" cy="0"/>
            </a:xfrm>
            <a:prstGeom prst="straightConnector1">
              <a:avLst/>
            </a:prstGeom>
            <a:noFill/>
            <a:ln w="9525" cap="flat" cmpd="sng" algn="ctr">
              <a:solidFill>
                <a:schemeClr val="tx1"/>
              </a:solidFill>
              <a:prstDash val="solid"/>
              <a:round/>
              <a:headEnd type="none" w="med" len="med"/>
              <a:tailEnd type="triangle"/>
            </a:ln>
            <a:effectLst/>
          </p:spPr>
        </p:cxnSp>
        <p:sp>
          <p:nvSpPr>
            <p:cNvPr id="79" name="TextBox 78"/>
            <p:cNvSpPr txBox="1"/>
            <p:nvPr/>
          </p:nvSpPr>
          <p:spPr>
            <a:xfrm>
              <a:off x="4209447" y="1698218"/>
              <a:ext cx="897393"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Hot Pipe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0" name="직선 화살표 연결선 79"/>
            <p:cNvCxnSpPr/>
            <p:nvPr/>
          </p:nvCxnSpPr>
          <p:spPr bwMode="auto">
            <a:xfrm>
              <a:off x="551219"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1" name="TextBox 80"/>
            <p:cNvSpPr txBox="1"/>
            <p:nvPr/>
          </p:nvSpPr>
          <p:spPr>
            <a:xfrm>
              <a:off x="2688447" y="1996216"/>
              <a:ext cx="143776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Capillary Tube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2" name="직선 화살표 연결선 81"/>
            <p:cNvCxnSpPr/>
            <p:nvPr/>
          </p:nvCxnSpPr>
          <p:spPr bwMode="auto">
            <a:xfrm>
              <a:off x="1764696" y="2615158"/>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3" name="TextBox 82"/>
            <p:cNvSpPr txBox="1"/>
            <p:nvPr/>
          </p:nvSpPr>
          <p:spPr>
            <a:xfrm>
              <a:off x="4298214" y="1996215"/>
              <a:ext cx="1208985"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Evaporator</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84" name="TextBox 83"/>
            <p:cNvSpPr txBox="1"/>
            <p:nvPr/>
          </p:nvSpPr>
          <p:spPr>
            <a:xfrm>
              <a:off x="747772" y="2478630"/>
              <a:ext cx="104547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85" name="TextBox 84"/>
            <p:cNvSpPr txBox="1"/>
            <p:nvPr/>
          </p:nvSpPr>
          <p:spPr>
            <a:xfrm>
              <a:off x="1980827" y="2485526"/>
              <a:ext cx="165942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Connect 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86" name="TextBox 85"/>
            <p:cNvSpPr txBox="1"/>
            <p:nvPr/>
          </p:nvSpPr>
          <p:spPr>
            <a:xfrm>
              <a:off x="3874824" y="248552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7" name="직선 화살표 연결선 86"/>
            <p:cNvCxnSpPr/>
            <p:nvPr/>
          </p:nvCxnSpPr>
          <p:spPr bwMode="auto">
            <a:xfrm>
              <a:off x="567844" y="2622053"/>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88" name="직선 화살표 연결선 87"/>
            <p:cNvCxnSpPr/>
            <p:nvPr/>
          </p:nvCxnSpPr>
          <p:spPr bwMode="auto">
            <a:xfrm>
              <a:off x="4082083" y="2131742"/>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89" name="직선 화살표 연결선 88"/>
            <p:cNvCxnSpPr/>
            <p:nvPr/>
          </p:nvCxnSpPr>
          <p:spPr bwMode="auto">
            <a:xfrm>
              <a:off x="3599157" y="264467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90" name="TextBox 89"/>
            <p:cNvSpPr txBox="1"/>
            <p:nvPr/>
          </p:nvSpPr>
          <p:spPr>
            <a:xfrm>
              <a:off x="773506" y="2014826"/>
              <a:ext cx="5597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Dryer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91" name="직선 화살표 연결선 90"/>
            <p:cNvCxnSpPr/>
            <p:nvPr/>
          </p:nvCxnSpPr>
          <p:spPr bwMode="auto">
            <a:xfrm>
              <a:off x="1323331"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92" name="TextBox 91"/>
            <p:cNvSpPr txBox="1"/>
            <p:nvPr/>
          </p:nvSpPr>
          <p:spPr>
            <a:xfrm>
              <a:off x="1545618" y="2014826"/>
              <a:ext cx="915443"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Step Valve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93" name="직선 화살표 연결선 92"/>
            <p:cNvCxnSpPr/>
            <p:nvPr/>
          </p:nvCxnSpPr>
          <p:spPr bwMode="auto">
            <a:xfrm>
              <a:off x="2487615"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94" name="TextBox 93"/>
            <p:cNvSpPr txBox="1"/>
            <p:nvPr/>
          </p:nvSpPr>
          <p:spPr>
            <a:xfrm>
              <a:off x="2688447" y="2224868"/>
              <a:ext cx="1445780"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Ref Capillary Tube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95" name="TextBox 94"/>
            <p:cNvSpPr txBox="1"/>
            <p:nvPr/>
          </p:nvSpPr>
          <p:spPr>
            <a:xfrm>
              <a:off x="4298214" y="2224867"/>
              <a:ext cx="1217000"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Ref</a:t>
              </a:r>
              <a:r>
                <a:rPr lang="en-US" altLang="ko-KR" sz="1200" b="0" dirty="0" smtClean="0">
                  <a:solidFill>
                    <a:schemeClr val="tx1"/>
                  </a:solidFill>
                  <a:latin typeface="Arial" panose="020B0604020202020204" pitchFamily="34" charset="0"/>
                  <a:cs typeface="Arial" panose="020B0604020202020204" pitchFamily="34" charset="0"/>
                </a:rPr>
                <a:t> Evaporator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96" name="직선 화살표 연결선 95"/>
            <p:cNvCxnSpPr/>
            <p:nvPr/>
          </p:nvCxnSpPr>
          <p:spPr bwMode="auto">
            <a:xfrm>
              <a:off x="4082083" y="2360394"/>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97" name="직선 화살표 연결선 96"/>
            <p:cNvCxnSpPr/>
            <p:nvPr/>
          </p:nvCxnSpPr>
          <p:spPr bwMode="auto">
            <a:xfrm>
              <a:off x="2487615" y="2131742"/>
              <a:ext cx="216131" cy="227197"/>
            </a:xfrm>
            <a:prstGeom prst="straightConnector1">
              <a:avLst/>
            </a:prstGeom>
            <a:noFill/>
            <a:ln w="9525" cap="flat" cmpd="sng" algn="ctr">
              <a:solidFill>
                <a:schemeClr val="tx1"/>
              </a:solidFill>
              <a:prstDash val="solid"/>
              <a:round/>
              <a:headEnd type="none" w="med" len="med"/>
              <a:tailEnd type="triangle"/>
            </a:ln>
            <a:effectLst/>
          </p:spPr>
        </p:cxnSp>
        <p:cxnSp>
          <p:nvCxnSpPr>
            <p:cNvPr id="98" name="직선 화살표 연결선 97"/>
            <p:cNvCxnSpPr/>
            <p:nvPr/>
          </p:nvCxnSpPr>
          <p:spPr bwMode="auto">
            <a:xfrm>
              <a:off x="2668957" y="1836717"/>
              <a:ext cx="250920" cy="0"/>
            </a:xfrm>
            <a:prstGeom prst="straightConnector1">
              <a:avLst/>
            </a:prstGeom>
            <a:noFill/>
            <a:ln w="9525" cap="flat" cmpd="sng" algn="ctr">
              <a:solidFill>
                <a:schemeClr val="tx1"/>
              </a:solidFill>
              <a:prstDash val="solid"/>
              <a:round/>
              <a:headEnd type="none" w="med" len="med"/>
              <a:tailEnd type="triangle"/>
            </a:ln>
            <a:effectLst/>
          </p:spPr>
        </p:cxnSp>
        <p:sp>
          <p:nvSpPr>
            <p:cNvPr id="99" name="TextBox 98"/>
            <p:cNvSpPr txBox="1"/>
            <p:nvPr/>
          </p:nvSpPr>
          <p:spPr>
            <a:xfrm>
              <a:off x="2942820"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Cluster Pipe</a:t>
              </a:r>
              <a:endParaRPr lang="ko-KR" altLang="en-US" sz="1200" b="0" dirty="0">
                <a:solidFill>
                  <a:schemeClr val="tx1"/>
                </a:solidFill>
                <a:latin typeface="Arial" panose="020B0604020202020204" pitchFamily="34" charset="0"/>
                <a:cs typeface="Arial" panose="020B0604020202020204" pitchFamily="34" charset="0"/>
              </a:endParaRPr>
            </a:p>
          </p:txBody>
        </p:sp>
      </p:grpSp>
      <p:pic>
        <p:nvPicPr>
          <p:cNvPr id="100" name="그림 99"/>
          <p:cNvPicPr>
            <a:picLocks noChangeAspect="1"/>
          </p:cNvPicPr>
          <p:nvPr/>
        </p:nvPicPr>
        <p:blipFill>
          <a:blip r:embed="rId6"/>
          <a:stretch>
            <a:fillRect/>
          </a:stretch>
        </p:blipFill>
        <p:spPr>
          <a:xfrm>
            <a:off x="6440920" y="4750053"/>
            <a:ext cx="785466" cy="1537269"/>
          </a:xfrm>
          <a:prstGeom prst="rect">
            <a:avLst/>
          </a:prstGeom>
        </p:spPr>
      </p:pic>
    </p:spTree>
    <p:extLst>
      <p:ext uri="{BB962C8B-B14F-4D97-AF65-F5344CB8AC3E}">
        <p14:creationId xmlns:p14="http://schemas.microsoft.com/office/powerpoint/2010/main" val="4103532042"/>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1" name="Rectangle 2"/>
          <p:cNvSpPr>
            <a:spLocks noChangeArrowheads="1"/>
          </p:cNvSpPr>
          <p:nvPr/>
        </p:nvSpPr>
        <p:spPr bwMode="auto">
          <a:xfrm>
            <a:off x="762000" y="938213"/>
            <a:ext cx="76977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2-5. </a:t>
            </a:r>
            <a:r>
              <a:rPr lang="en-US" altLang="ko-KR" sz="1800" b="0" dirty="0">
                <a:solidFill>
                  <a:srgbClr val="006699"/>
                </a:solidFill>
                <a:latin typeface="Arial Black" panose="020B0A04020102020204" pitchFamily="34" charset="0"/>
              </a:rPr>
              <a:t>Refrigerant Route in Refrigeration </a:t>
            </a:r>
            <a:r>
              <a:rPr lang="en-US" altLang="ko-KR" sz="1800" b="0" dirty="0" smtClean="0">
                <a:solidFill>
                  <a:srgbClr val="006699"/>
                </a:solidFill>
                <a:latin typeface="Arial Black" panose="020B0A04020102020204" pitchFamily="34" charset="0"/>
              </a:rPr>
              <a:t>cycle (Mono Cooling)</a:t>
            </a:r>
            <a:endParaRPr lang="en-US" altLang="ko-KR" sz="1800" b="0" dirty="0">
              <a:solidFill>
                <a:srgbClr val="006699"/>
              </a:solidFill>
              <a:latin typeface="Arial Black" panose="020B0A04020102020204" pitchFamily="34" charset="0"/>
            </a:endParaRPr>
          </a:p>
        </p:txBody>
      </p:sp>
      <p:sp>
        <p:nvSpPr>
          <p:cNvPr id="1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grpSp>
        <p:nvGrpSpPr>
          <p:cNvPr id="13" name="Group 10"/>
          <p:cNvGrpSpPr>
            <a:grpSpLocks/>
          </p:cNvGrpSpPr>
          <p:nvPr/>
        </p:nvGrpSpPr>
        <p:grpSpPr bwMode="auto">
          <a:xfrm>
            <a:off x="7596188" y="207963"/>
            <a:ext cx="1120775" cy="304800"/>
            <a:chOff x="4896" y="370"/>
            <a:chExt cx="706" cy="192"/>
          </a:xfrm>
        </p:grpSpPr>
        <p:sp>
          <p:nvSpPr>
            <p:cNvPr id="1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3"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cxnSp>
        <p:nvCxnSpPr>
          <p:cNvPr id="24" name="Straight Connector 10"/>
          <p:cNvCxnSpPr>
            <a:cxnSpLocks noChangeShapeType="1"/>
          </p:cNvCxnSpPr>
          <p:nvPr/>
        </p:nvCxnSpPr>
        <p:spPr bwMode="auto">
          <a:xfrm>
            <a:off x="0" y="0"/>
            <a:ext cx="377825" cy="5365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a14:hiddenLine>
            </a:ext>
          </a:extLst>
        </p:spPr>
      </p:cxnSp>
      <p:sp>
        <p:nvSpPr>
          <p:cNvPr id="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6CBDB8-716A-4BEA-825E-51F59909FA82}" type="slidenum">
              <a:rPr lang="en-US" altLang="ko-KR" sz="1400" b="0"/>
              <a:pPr algn="r" eaLnBrk="1" hangingPunct="1">
                <a:lnSpc>
                  <a:spcPct val="110000"/>
                </a:lnSpc>
                <a:spcBef>
                  <a:spcPct val="0"/>
                </a:spcBef>
                <a:buFont typeface="Wingdings" panose="05000000000000000000" pitchFamily="2" charset="2"/>
                <a:buNone/>
              </a:pPr>
              <a:t>33</a:t>
            </a:fld>
            <a:endParaRPr lang="en-US" altLang="ko-KR" sz="1400" b="0"/>
          </a:p>
        </p:txBody>
      </p:sp>
      <p:grpSp>
        <p:nvGrpSpPr>
          <p:cNvPr id="48" name="그룹 47"/>
          <p:cNvGrpSpPr/>
          <p:nvPr/>
        </p:nvGrpSpPr>
        <p:grpSpPr>
          <a:xfrm>
            <a:off x="395521" y="1564015"/>
            <a:ext cx="5587352" cy="1152000"/>
            <a:chOff x="395521" y="1564015"/>
            <a:chExt cx="5587352" cy="1152000"/>
          </a:xfrm>
        </p:grpSpPr>
        <p:sp>
          <p:nvSpPr>
            <p:cNvPr id="49" name="직사각형 48"/>
            <p:cNvSpPr/>
            <p:nvPr/>
          </p:nvSpPr>
          <p:spPr bwMode="auto">
            <a:xfrm>
              <a:off x="395521" y="1564015"/>
              <a:ext cx="5587352" cy="1152000"/>
            </a:xfrm>
            <a:prstGeom prst="rect">
              <a:avLst/>
            </a:prstGeom>
            <a:solidFill>
              <a:schemeClr val="accent6">
                <a:lumMod val="40000"/>
                <a:lumOff val="60000"/>
              </a:schemeClr>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1" hangingPunct="1">
                <a:lnSpc>
                  <a:spcPct val="100000"/>
                </a:lnSpc>
                <a:spcBef>
                  <a:spcPct val="50000"/>
                </a:spcBef>
                <a:spcAft>
                  <a:spcPct val="0"/>
                </a:spcAft>
                <a:buClrTx/>
                <a:buSzTx/>
                <a:buFontTx/>
                <a:buNone/>
                <a:tabLst/>
              </a:pPr>
              <a:endParaRPr kumimoji="1" lang="ko-KR" altLang="en-US" sz="1200" b="1" i="0" u="none" strike="noStrike" cap="none" normalizeH="0" baseline="0" dirty="0" smtClean="0">
                <a:ln>
                  <a:noFill/>
                </a:ln>
                <a:solidFill>
                  <a:srgbClr val="000000"/>
                </a:solidFill>
                <a:effectLst/>
                <a:latin typeface="굴림" pitchFamily="50" charset="-127"/>
                <a:ea typeface="굴림" pitchFamily="50" charset="-127"/>
              </a:endParaRPr>
            </a:p>
          </p:txBody>
        </p:sp>
        <p:sp>
          <p:nvSpPr>
            <p:cNvPr id="50" name="TextBox 49"/>
            <p:cNvSpPr txBox="1"/>
            <p:nvPr/>
          </p:nvSpPr>
          <p:spPr>
            <a:xfrm>
              <a:off x="4479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51" name="직선 화살표 연결선 50"/>
            <p:cNvCxnSpPr/>
            <p:nvPr/>
          </p:nvCxnSpPr>
          <p:spPr bwMode="auto">
            <a:xfrm>
              <a:off x="1467784"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52" name="TextBox 51"/>
            <p:cNvSpPr txBox="1"/>
            <p:nvPr/>
          </p:nvSpPr>
          <p:spPr>
            <a:xfrm>
              <a:off x="1770477" y="1698218"/>
              <a:ext cx="9332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Condenser</a:t>
              </a:r>
            </a:p>
          </p:txBody>
        </p:sp>
        <p:cxnSp>
          <p:nvCxnSpPr>
            <p:cNvPr id="53" name="직선 화살표 연결선 52"/>
            <p:cNvCxnSpPr/>
            <p:nvPr/>
          </p:nvCxnSpPr>
          <p:spPr bwMode="auto">
            <a:xfrm>
              <a:off x="2703746" y="18367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54" name="TextBox 53"/>
            <p:cNvSpPr txBox="1"/>
            <p:nvPr/>
          </p:nvSpPr>
          <p:spPr>
            <a:xfrm>
              <a:off x="4289251" y="1698218"/>
              <a:ext cx="7729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Hot Pipe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55" name="직선 화살표 연결선 54"/>
            <p:cNvCxnSpPr/>
            <p:nvPr/>
          </p:nvCxnSpPr>
          <p:spPr bwMode="auto">
            <a:xfrm>
              <a:off x="4018973" y="1836717"/>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56" name="직선 화살표 연결선 55"/>
            <p:cNvCxnSpPr/>
            <p:nvPr/>
          </p:nvCxnSpPr>
          <p:spPr bwMode="auto">
            <a:xfrm>
              <a:off x="551219"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57" name="TextBox 56"/>
            <p:cNvSpPr txBox="1"/>
            <p:nvPr/>
          </p:nvSpPr>
          <p:spPr>
            <a:xfrm>
              <a:off x="2688447" y="1996216"/>
              <a:ext cx="143776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Capillary Tube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58" name="직선 화살표 연결선 57"/>
            <p:cNvCxnSpPr/>
            <p:nvPr/>
          </p:nvCxnSpPr>
          <p:spPr bwMode="auto">
            <a:xfrm>
              <a:off x="1764696" y="2424658"/>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59" name="TextBox 58"/>
            <p:cNvSpPr txBox="1"/>
            <p:nvPr/>
          </p:nvSpPr>
          <p:spPr>
            <a:xfrm>
              <a:off x="4298214" y="1996215"/>
              <a:ext cx="1507144"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Freezer Evaporator</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60" name="TextBox 59"/>
            <p:cNvSpPr txBox="1"/>
            <p:nvPr/>
          </p:nvSpPr>
          <p:spPr>
            <a:xfrm>
              <a:off x="747772" y="2288130"/>
              <a:ext cx="104547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61" name="TextBox 60"/>
            <p:cNvSpPr txBox="1"/>
            <p:nvPr/>
          </p:nvSpPr>
          <p:spPr>
            <a:xfrm>
              <a:off x="1980827" y="2295026"/>
              <a:ext cx="165942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Connect 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62" name="TextBox 61"/>
            <p:cNvSpPr txBox="1"/>
            <p:nvPr/>
          </p:nvSpPr>
          <p:spPr>
            <a:xfrm>
              <a:off x="3874824" y="229502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63" name="직선 화살표 연결선 62"/>
            <p:cNvCxnSpPr/>
            <p:nvPr/>
          </p:nvCxnSpPr>
          <p:spPr bwMode="auto">
            <a:xfrm>
              <a:off x="567844" y="2431553"/>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64" name="직선 화살표 연결선 63"/>
            <p:cNvCxnSpPr/>
            <p:nvPr/>
          </p:nvCxnSpPr>
          <p:spPr bwMode="auto">
            <a:xfrm>
              <a:off x="4082083" y="2131742"/>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65" name="직선 화살표 연결선 64"/>
            <p:cNvCxnSpPr/>
            <p:nvPr/>
          </p:nvCxnSpPr>
          <p:spPr bwMode="auto">
            <a:xfrm>
              <a:off x="3599157" y="245417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66" name="TextBox 65"/>
            <p:cNvSpPr txBox="1"/>
            <p:nvPr/>
          </p:nvSpPr>
          <p:spPr>
            <a:xfrm>
              <a:off x="3015253" y="169821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Cluster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67" name="TextBox 66"/>
            <p:cNvSpPr txBox="1"/>
            <p:nvPr/>
          </p:nvSpPr>
          <p:spPr>
            <a:xfrm>
              <a:off x="773506" y="2014826"/>
              <a:ext cx="5597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Dryer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68" name="직선 화살표 연결선 67"/>
            <p:cNvCxnSpPr/>
            <p:nvPr/>
          </p:nvCxnSpPr>
          <p:spPr bwMode="auto">
            <a:xfrm>
              <a:off x="1323331" y="2134716"/>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69" name="TextBox 68"/>
            <p:cNvSpPr txBox="1"/>
            <p:nvPr/>
          </p:nvSpPr>
          <p:spPr>
            <a:xfrm>
              <a:off x="1545618" y="2014826"/>
              <a:ext cx="915443"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Step Valve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70" name="직선 화살표 연결선 69"/>
            <p:cNvCxnSpPr/>
            <p:nvPr/>
          </p:nvCxnSpPr>
          <p:spPr bwMode="auto">
            <a:xfrm>
              <a:off x="2487615" y="2134716"/>
              <a:ext cx="216131" cy="0"/>
            </a:xfrm>
            <a:prstGeom prst="straightConnector1">
              <a:avLst/>
            </a:prstGeom>
            <a:noFill/>
            <a:ln w="9525" cap="flat" cmpd="sng" algn="ctr">
              <a:solidFill>
                <a:schemeClr val="tx1"/>
              </a:solidFill>
              <a:prstDash val="solid"/>
              <a:round/>
              <a:headEnd type="none" w="med" len="med"/>
              <a:tailEnd type="triangle"/>
            </a:ln>
            <a:effectLst/>
          </p:spPr>
        </p:cxnSp>
      </p:grpSp>
      <p:grpSp>
        <p:nvGrpSpPr>
          <p:cNvPr id="71" name="그룹 70"/>
          <p:cNvGrpSpPr/>
          <p:nvPr/>
        </p:nvGrpSpPr>
        <p:grpSpPr>
          <a:xfrm>
            <a:off x="6410965" y="1305723"/>
            <a:ext cx="1563522" cy="2393813"/>
            <a:chOff x="2519617" y="1169574"/>
            <a:chExt cx="1994567" cy="4176698"/>
          </a:xfrm>
        </p:grpSpPr>
        <p:pic>
          <p:nvPicPr>
            <p:cNvPr id="72" name="그림 71"/>
            <p:cNvPicPr>
              <a:picLocks noChangeAspect="1"/>
            </p:cNvPicPr>
            <p:nvPr/>
          </p:nvPicPr>
          <p:blipFill>
            <a:blip r:embed="rId4"/>
            <a:stretch>
              <a:fillRect/>
            </a:stretch>
          </p:blipFill>
          <p:spPr>
            <a:xfrm>
              <a:off x="2519617" y="1176400"/>
              <a:ext cx="1991169" cy="4169872"/>
            </a:xfrm>
            <a:prstGeom prst="rect">
              <a:avLst/>
            </a:prstGeom>
          </p:spPr>
        </p:pic>
        <p:sp>
          <p:nvSpPr>
            <p:cNvPr id="73" name="직사각형 72"/>
            <p:cNvSpPr/>
            <p:nvPr/>
          </p:nvSpPr>
          <p:spPr bwMode="auto">
            <a:xfrm>
              <a:off x="4184881" y="1463945"/>
              <a:ext cx="324000" cy="144000"/>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74" name="직사각형 73"/>
            <p:cNvSpPr/>
            <p:nvPr/>
          </p:nvSpPr>
          <p:spPr bwMode="auto">
            <a:xfrm>
              <a:off x="4300676" y="2011213"/>
              <a:ext cx="213508" cy="253771"/>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75" name="직사각형 74"/>
            <p:cNvSpPr/>
            <p:nvPr/>
          </p:nvSpPr>
          <p:spPr bwMode="auto">
            <a:xfrm>
              <a:off x="2930219" y="1169574"/>
              <a:ext cx="213508" cy="253771"/>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76" name="직사각형 75"/>
            <p:cNvSpPr/>
            <p:nvPr/>
          </p:nvSpPr>
          <p:spPr bwMode="auto">
            <a:xfrm>
              <a:off x="4138676" y="1174262"/>
              <a:ext cx="162000" cy="360000"/>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77" name="그룹 76"/>
          <p:cNvGrpSpPr/>
          <p:nvPr/>
        </p:nvGrpSpPr>
        <p:grpSpPr>
          <a:xfrm>
            <a:off x="395521" y="4390029"/>
            <a:ext cx="5587352" cy="1188000"/>
            <a:chOff x="395521" y="4589533"/>
            <a:chExt cx="5587352" cy="1188000"/>
          </a:xfrm>
        </p:grpSpPr>
        <p:sp>
          <p:nvSpPr>
            <p:cNvPr id="78" name="직사각형 77"/>
            <p:cNvSpPr/>
            <p:nvPr/>
          </p:nvSpPr>
          <p:spPr bwMode="auto">
            <a:xfrm>
              <a:off x="395521" y="4589533"/>
              <a:ext cx="5587352" cy="1188000"/>
            </a:xfrm>
            <a:prstGeom prst="rect">
              <a:avLst/>
            </a:prstGeom>
            <a:solidFill>
              <a:schemeClr val="accent6">
                <a:lumMod val="40000"/>
                <a:lumOff val="60000"/>
              </a:schemeClr>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1" hangingPunct="1">
                <a:lnSpc>
                  <a:spcPct val="100000"/>
                </a:lnSpc>
                <a:spcBef>
                  <a:spcPct val="50000"/>
                </a:spcBef>
                <a:spcAft>
                  <a:spcPct val="0"/>
                </a:spcAft>
                <a:buClrTx/>
                <a:buSzTx/>
                <a:buFontTx/>
                <a:buNone/>
                <a:tabLst/>
              </a:pPr>
              <a:endParaRPr kumimoji="1" lang="ko-KR" altLang="en-US" sz="1200" b="1" i="0" u="none" strike="noStrike" cap="none" normalizeH="0" baseline="0" dirty="0" smtClean="0">
                <a:ln>
                  <a:noFill/>
                </a:ln>
                <a:solidFill>
                  <a:srgbClr val="000000"/>
                </a:solidFill>
                <a:effectLst/>
                <a:latin typeface="굴림" pitchFamily="50" charset="-127"/>
                <a:ea typeface="굴림" pitchFamily="50" charset="-127"/>
              </a:endParaRPr>
            </a:p>
          </p:txBody>
        </p:sp>
        <p:sp>
          <p:nvSpPr>
            <p:cNvPr id="79" name="TextBox 78"/>
            <p:cNvSpPr txBox="1"/>
            <p:nvPr/>
          </p:nvSpPr>
          <p:spPr>
            <a:xfrm>
              <a:off x="447953" y="472373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0" name="직선 화살표 연결선 79"/>
            <p:cNvCxnSpPr/>
            <p:nvPr/>
          </p:nvCxnSpPr>
          <p:spPr bwMode="auto">
            <a:xfrm>
              <a:off x="1467784" y="486223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1" name="TextBox 80"/>
            <p:cNvSpPr txBox="1"/>
            <p:nvPr/>
          </p:nvSpPr>
          <p:spPr>
            <a:xfrm>
              <a:off x="1770477" y="4723736"/>
              <a:ext cx="1233030" cy="276999"/>
            </a:xfrm>
            <a:prstGeom prst="rect">
              <a:avLst/>
            </a:prstGeom>
            <a:noFill/>
          </p:spPr>
          <p:txBody>
            <a:bodyPr wrap="none" rtlCol="0">
              <a:spAutoFit/>
            </a:bodyPr>
            <a:lstStyle/>
            <a:p>
              <a:r>
                <a:rPr lang="en-US" altLang="ko-KR" sz="1200" dirty="0" smtClean="0">
                  <a:solidFill>
                    <a:schemeClr val="tx1"/>
                  </a:solidFill>
                  <a:latin typeface="Arial" panose="020B0604020202020204" pitchFamily="34" charset="0"/>
                  <a:cs typeface="Arial" panose="020B0604020202020204" pitchFamily="34" charset="0"/>
                </a:rPr>
                <a:t>Immersion pipe</a:t>
              </a:r>
              <a:endParaRPr lang="en-US" altLang="ko-KR" sz="1200" dirty="0">
                <a:solidFill>
                  <a:schemeClr val="tx1"/>
                </a:solidFill>
                <a:latin typeface="Arial" panose="020B0604020202020204" pitchFamily="34" charset="0"/>
                <a:cs typeface="Arial" panose="020B0604020202020204" pitchFamily="34" charset="0"/>
              </a:endParaRPr>
            </a:p>
          </p:txBody>
        </p:sp>
        <p:cxnSp>
          <p:nvCxnSpPr>
            <p:cNvPr id="82" name="직선 화살표 연결선 81"/>
            <p:cNvCxnSpPr/>
            <p:nvPr/>
          </p:nvCxnSpPr>
          <p:spPr bwMode="auto">
            <a:xfrm>
              <a:off x="2969753" y="4862235"/>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3" name="TextBox 82"/>
            <p:cNvSpPr txBox="1"/>
            <p:nvPr/>
          </p:nvSpPr>
          <p:spPr>
            <a:xfrm>
              <a:off x="4555258" y="4723736"/>
              <a:ext cx="7729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Hot Pipe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4" name="직선 화살표 연결선 83"/>
            <p:cNvCxnSpPr/>
            <p:nvPr/>
          </p:nvCxnSpPr>
          <p:spPr bwMode="auto">
            <a:xfrm>
              <a:off x="4284980" y="4862235"/>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85" name="직선 화살표 연결선 84"/>
            <p:cNvCxnSpPr/>
            <p:nvPr/>
          </p:nvCxnSpPr>
          <p:spPr bwMode="auto">
            <a:xfrm>
              <a:off x="551219" y="5176858"/>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6" name="TextBox 85"/>
            <p:cNvSpPr txBox="1"/>
            <p:nvPr/>
          </p:nvSpPr>
          <p:spPr>
            <a:xfrm>
              <a:off x="1599479" y="5038358"/>
              <a:ext cx="1437766"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 Capillary Tube</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87" name="직선 화살표 연결선 86"/>
            <p:cNvCxnSpPr/>
            <p:nvPr/>
          </p:nvCxnSpPr>
          <p:spPr bwMode="auto">
            <a:xfrm>
              <a:off x="1764696" y="5466800"/>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88" name="TextBox 87"/>
            <p:cNvSpPr txBox="1"/>
            <p:nvPr/>
          </p:nvSpPr>
          <p:spPr>
            <a:xfrm>
              <a:off x="3209246" y="5038357"/>
              <a:ext cx="1507144"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Freezer Evaporator</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89" name="TextBox 88"/>
            <p:cNvSpPr txBox="1"/>
            <p:nvPr/>
          </p:nvSpPr>
          <p:spPr>
            <a:xfrm>
              <a:off x="747772" y="5330272"/>
              <a:ext cx="104547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90" name="TextBox 89"/>
            <p:cNvSpPr txBox="1"/>
            <p:nvPr/>
          </p:nvSpPr>
          <p:spPr>
            <a:xfrm>
              <a:off x="1980827" y="5337168"/>
              <a:ext cx="165942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Connect Suction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91" name="TextBox 90"/>
            <p:cNvSpPr txBox="1"/>
            <p:nvPr/>
          </p:nvSpPr>
          <p:spPr>
            <a:xfrm>
              <a:off x="3874824" y="5337168"/>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Compressor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92" name="직선 화살표 연결선 91"/>
            <p:cNvCxnSpPr/>
            <p:nvPr/>
          </p:nvCxnSpPr>
          <p:spPr bwMode="auto">
            <a:xfrm>
              <a:off x="567844" y="5473695"/>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93" name="직선 화살표 연결선 92"/>
            <p:cNvCxnSpPr/>
            <p:nvPr/>
          </p:nvCxnSpPr>
          <p:spPr bwMode="auto">
            <a:xfrm>
              <a:off x="2993115" y="5173884"/>
              <a:ext cx="216131" cy="0"/>
            </a:xfrm>
            <a:prstGeom prst="straightConnector1">
              <a:avLst/>
            </a:prstGeom>
            <a:noFill/>
            <a:ln w="9525" cap="flat" cmpd="sng" algn="ctr">
              <a:solidFill>
                <a:schemeClr val="tx1"/>
              </a:solidFill>
              <a:prstDash val="solid"/>
              <a:round/>
              <a:headEnd type="none" w="med" len="med"/>
              <a:tailEnd type="triangle"/>
            </a:ln>
            <a:effectLst/>
          </p:spPr>
        </p:cxnSp>
        <p:cxnSp>
          <p:nvCxnSpPr>
            <p:cNvPr id="94" name="직선 화살표 연결선 93"/>
            <p:cNvCxnSpPr/>
            <p:nvPr/>
          </p:nvCxnSpPr>
          <p:spPr bwMode="auto">
            <a:xfrm>
              <a:off x="3599157" y="5496317"/>
              <a:ext cx="216131" cy="0"/>
            </a:xfrm>
            <a:prstGeom prst="straightConnector1">
              <a:avLst/>
            </a:prstGeom>
            <a:noFill/>
            <a:ln w="9525" cap="flat" cmpd="sng" algn="ctr">
              <a:solidFill>
                <a:schemeClr val="tx1"/>
              </a:solidFill>
              <a:prstDash val="solid"/>
              <a:round/>
              <a:headEnd type="none" w="med" len="med"/>
              <a:tailEnd type="triangle"/>
            </a:ln>
            <a:effectLst/>
          </p:spPr>
        </p:cxnSp>
        <p:sp>
          <p:nvSpPr>
            <p:cNvPr id="95" name="TextBox 94"/>
            <p:cNvSpPr txBox="1"/>
            <p:nvPr/>
          </p:nvSpPr>
          <p:spPr>
            <a:xfrm>
              <a:off x="3281260" y="4723736"/>
              <a:ext cx="1019831"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Cluster Pipe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96" name="TextBox 95"/>
            <p:cNvSpPr txBox="1"/>
            <p:nvPr/>
          </p:nvSpPr>
          <p:spPr>
            <a:xfrm>
              <a:off x="773506" y="5056968"/>
              <a:ext cx="559769"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Dryer</a:t>
              </a:r>
              <a:endParaRPr lang="ko-KR" altLang="en-US" sz="1200" b="0" dirty="0">
                <a:solidFill>
                  <a:schemeClr val="tx1"/>
                </a:solidFill>
                <a:latin typeface="Arial" panose="020B0604020202020204" pitchFamily="34" charset="0"/>
                <a:cs typeface="Arial" panose="020B0604020202020204" pitchFamily="34" charset="0"/>
              </a:endParaRPr>
            </a:p>
          </p:txBody>
        </p:sp>
        <p:cxnSp>
          <p:nvCxnSpPr>
            <p:cNvPr id="97" name="직선 화살표 연결선 96"/>
            <p:cNvCxnSpPr/>
            <p:nvPr/>
          </p:nvCxnSpPr>
          <p:spPr bwMode="auto">
            <a:xfrm>
              <a:off x="1398647" y="5176858"/>
              <a:ext cx="216131" cy="0"/>
            </a:xfrm>
            <a:prstGeom prst="straightConnector1">
              <a:avLst/>
            </a:prstGeom>
            <a:noFill/>
            <a:ln w="9525" cap="flat" cmpd="sng" algn="ctr">
              <a:solidFill>
                <a:schemeClr val="tx1"/>
              </a:solidFill>
              <a:prstDash val="solid"/>
              <a:round/>
              <a:headEnd type="none" w="med" len="med"/>
              <a:tailEnd type="triangle"/>
            </a:ln>
            <a:effectLst/>
          </p:spPr>
        </p:cxnSp>
      </p:grpSp>
      <p:sp>
        <p:nvSpPr>
          <p:cNvPr id="98" name="TextBox 97"/>
          <p:cNvSpPr txBox="1"/>
          <p:nvPr/>
        </p:nvSpPr>
        <p:spPr>
          <a:xfrm>
            <a:off x="2516577" y="2937043"/>
            <a:ext cx="1345240"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[Energy C grade]</a:t>
            </a:r>
            <a:endParaRPr lang="ko-KR" altLang="en-US" sz="1200" b="0" dirty="0">
              <a:solidFill>
                <a:schemeClr val="tx1"/>
              </a:solidFill>
              <a:latin typeface="Arial" panose="020B0604020202020204" pitchFamily="34" charset="0"/>
              <a:cs typeface="Arial" panose="020B0604020202020204" pitchFamily="34" charset="0"/>
            </a:endParaRPr>
          </a:p>
        </p:txBody>
      </p:sp>
      <p:sp>
        <p:nvSpPr>
          <p:cNvPr id="99" name="TextBox 98"/>
          <p:cNvSpPr txBox="1"/>
          <p:nvPr/>
        </p:nvSpPr>
        <p:spPr>
          <a:xfrm>
            <a:off x="2254999" y="5812768"/>
            <a:ext cx="1868397" cy="276999"/>
          </a:xfrm>
          <a:prstGeom prst="rect">
            <a:avLst/>
          </a:prstGeom>
          <a:noFill/>
        </p:spPr>
        <p:txBody>
          <a:bodyPr wrap="none" rtlCol="0">
            <a:spAutoFit/>
          </a:bodyPr>
          <a:lstStyle/>
          <a:p>
            <a:r>
              <a:rPr lang="en-US" altLang="ko-KR" sz="1200" b="0" dirty="0" smtClean="0">
                <a:solidFill>
                  <a:schemeClr val="tx1"/>
                </a:solidFill>
                <a:latin typeface="Arial" panose="020B0604020202020204" pitchFamily="34" charset="0"/>
                <a:cs typeface="Arial" panose="020B0604020202020204" pitchFamily="34" charset="0"/>
              </a:rPr>
              <a:t>[Energy D,E,F,1,2 grade]</a:t>
            </a:r>
            <a:endParaRPr lang="ko-KR" altLang="en-US" sz="1200" b="0" dirty="0">
              <a:solidFill>
                <a:schemeClr val="tx1"/>
              </a:solidFill>
              <a:latin typeface="Arial" panose="020B0604020202020204" pitchFamily="34" charset="0"/>
              <a:cs typeface="Arial" panose="020B0604020202020204" pitchFamily="34" charset="0"/>
            </a:endParaRPr>
          </a:p>
        </p:txBody>
      </p:sp>
      <p:grpSp>
        <p:nvGrpSpPr>
          <p:cNvPr id="100" name="그룹 99"/>
          <p:cNvGrpSpPr/>
          <p:nvPr/>
        </p:nvGrpSpPr>
        <p:grpSpPr>
          <a:xfrm>
            <a:off x="6497638" y="3877239"/>
            <a:ext cx="1252650" cy="2221658"/>
            <a:chOff x="2924175" y="-67841"/>
            <a:chExt cx="3295650" cy="6987753"/>
          </a:xfrm>
        </p:grpSpPr>
        <p:pic>
          <p:nvPicPr>
            <p:cNvPr id="101" name="그림 100"/>
            <p:cNvPicPr>
              <a:picLocks noChangeAspect="1"/>
            </p:cNvPicPr>
            <p:nvPr/>
          </p:nvPicPr>
          <p:blipFill>
            <a:blip r:embed="rId5"/>
            <a:stretch>
              <a:fillRect/>
            </a:stretch>
          </p:blipFill>
          <p:spPr>
            <a:xfrm>
              <a:off x="2924175" y="-61913"/>
              <a:ext cx="3295650" cy="6981825"/>
            </a:xfrm>
            <a:prstGeom prst="rect">
              <a:avLst/>
            </a:prstGeom>
          </p:spPr>
        </p:pic>
        <p:cxnSp>
          <p:nvCxnSpPr>
            <p:cNvPr id="102" name="직선 연결선 101"/>
            <p:cNvCxnSpPr/>
            <p:nvPr/>
          </p:nvCxnSpPr>
          <p:spPr bwMode="auto">
            <a:xfrm>
              <a:off x="3962818" y="-66614"/>
              <a:ext cx="1944000" cy="707395"/>
            </a:xfrm>
            <a:prstGeom prst="line">
              <a:avLst/>
            </a:prstGeom>
            <a:noFill/>
            <a:ln w="19050" cap="flat" cmpd="sng" algn="ctr">
              <a:solidFill>
                <a:schemeClr val="bg1">
                  <a:lumMod val="65000"/>
                </a:schemeClr>
              </a:solidFill>
              <a:prstDash val="solid"/>
              <a:round/>
              <a:headEnd type="none" w="med" len="med"/>
              <a:tailEnd type="none" w="med" len="med"/>
            </a:ln>
            <a:effectLst/>
          </p:spPr>
        </p:cxnSp>
        <p:sp>
          <p:nvSpPr>
            <p:cNvPr id="103" name="직사각형 102"/>
            <p:cNvSpPr/>
            <p:nvPr/>
          </p:nvSpPr>
          <p:spPr bwMode="auto">
            <a:xfrm>
              <a:off x="5855235" y="-67841"/>
              <a:ext cx="267425" cy="684000"/>
            </a:xfrm>
            <a:prstGeom prst="rect">
              <a:avLst/>
            </a:prstGeom>
            <a:solidFill>
              <a:schemeClr val="bg1"/>
            </a:solid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Tree>
    <p:extLst>
      <p:ext uri="{BB962C8B-B14F-4D97-AF65-F5344CB8AC3E}">
        <p14:creationId xmlns:p14="http://schemas.microsoft.com/office/powerpoint/2010/main" val="3183552291"/>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8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89" name="AutoShape 11">
            <a:hlinkClick r:id="rId3" action="ppaction://hlinksldjump" highlightClick="1"/>
          </p:cNvPr>
          <p:cNvSpPr>
            <a:spLocks noChangeArrowheads="1"/>
          </p:cNvSpPr>
          <p:nvPr/>
        </p:nvSpPr>
        <p:spPr bwMode="auto">
          <a:xfrm>
            <a:off x="8412163" y="207963"/>
            <a:ext cx="304800" cy="304800"/>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0" name="Text Box 12">
            <a:hlinkClick r:id="rId3" action="ppaction://hlinksldjump"/>
          </p:cNvPr>
          <p:cNvSpPr txBox="1">
            <a:spLocks noChangeArrowheads="1"/>
          </p:cNvSpPr>
          <p:nvPr/>
        </p:nvSpPr>
        <p:spPr bwMode="auto">
          <a:xfrm>
            <a:off x="7596188" y="255588"/>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sp>
        <p:nvSpPr>
          <p:cNvPr id="9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C4E0FE5-9AFD-49A6-9527-19C779CDC3C7}" type="slidenum">
              <a:rPr lang="en-US" altLang="ko-KR" sz="1400" b="0"/>
              <a:pPr algn="r" eaLnBrk="1" hangingPunct="1">
                <a:lnSpc>
                  <a:spcPct val="110000"/>
                </a:lnSpc>
                <a:spcBef>
                  <a:spcPct val="0"/>
                </a:spcBef>
                <a:buFont typeface="Wingdings" panose="05000000000000000000" pitchFamily="2" charset="2"/>
                <a:buNone/>
              </a:pPr>
              <a:t>34</a:t>
            </a:fld>
            <a:endParaRPr lang="en-US" altLang="ko-KR" sz="1400" b="0" dirty="0"/>
          </a:p>
        </p:txBody>
      </p:sp>
      <p:pic>
        <p:nvPicPr>
          <p:cNvPr id="64" name="그림 63"/>
          <p:cNvPicPr>
            <a:picLocks noChangeAspect="1"/>
          </p:cNvPicPr>
          <p:nvPr/>
        </p:nvPicPr>
        <p:blipFill>
          <a:blip r:embed="rId4">
            <a:extLst>
              <a:ext uri="{BEBA8EAE-BF5A-486C-A8C5-ECC9F3942E4B}">
                <a14:imgProps xmlns:a14="http://schemas.microsoft.com/office/drawing/2010/main">
                  <a14:imgLayer r:embed="rId5">
                    <a14:imgEffect>
                      <a14:artisticPaintStrokes/>
                    </a14:imgEffect>
                  </a14:imgLayer>
                </a14:imgProps>
              </a:ext>
            </a:extLst>
          </a:blip>
          <a:stretch>
            <a:fillRect/>
          </a:stretch>
        </p:blipFill>
        <p:spPr>
          <a:xfrm>
            <a:off x="6823064" y="2008557"/>
            <a:ext cx="500628" cy="1531209"/>
          </a:xfrm>
          <a:prstGeom prst="rect">
            <a:avLst/>
          </a:prstGeom>
        </p:spPr>
      </p:pic>
      <p:cxnSp>
        <p:nvCxnSpPr>
          <p:cNvPr id="65" name="직선 연결선 64"/>
          <p:cNvCxnSpPr/>
          <p:nvPr/>
        </p:nvCxnSpPr>
        <p:spPr bwMode="auto">
          <a:xfrm flipH="1">
            <a:off x="3018730" y="2297759"/>
            <a:ext cx="1260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66" name="직선 화살표 연결선 65"/>
          <p:cNvCxnSpPr/>
          <p:nvPr/>
        </p:nvCxnSpPr>
        <p:spPr bwMode="auto">
          <a:xfrm rot="5400000">
            <a:off x="1836845" y="3953933"/>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67" name="직선 화살표 연결선 66"/>
          <p:cNvCxnSpPr/>
          <p:nvPr/>
        </p:nvCxnSpPr>
        <p:spPr bwMode="auto">
          <a:xfrm rot="10800000">
            <a:off x="3494401" y="2201025"/>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pic>
        <p:nvPicPr>
          <p:cNvPr id="68" name="그림 67"/>
          <p:cNvPicPr>
            <a:picLocks noChangeAspect="1"/>
          </p:cNvPicPr>
          <p:nvPr/>
        </p:nvPicPr>
        <p:blipFill>
          <a:blip r:embed="rId6">
            <a:extLst/>
          </a:blip>
          <a:stretch>
            <a:fillRect/>
          </a:stretch>
        </p:blipFill>
        <p:spPr>
          <a:xfrm rot="16200000">
            <a:off x="4101333" y="2436875"/>
            <a:ext cx="341504" cy="309669"/>
          </a:xfrm>
          <a:prstGeom prst="rect">
            <a:avLst/>
          </a:prstGeom>
        </p:spPr>
      </p:pic>
      <p:cxnSp>
        <p:nvCxnSpPr>
          <p:cNvPr id="69" name="직선 연결선 68"/>
          <p:cNvCxnSpPr/>
          <p:nvPr/>
        </p:nvCxnSpPr>
        <p:spPr bwMode="auto">
          <a:xfrm flipV="1">
            <a:off x="4274538" y="2295038"/>
            <a:ext cx="0" cy="12591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70" name="직선 화살표 연결선 69"/>
          <p:cNvCxnSpPr/>
          <p:nvPr/>
        </p:nvCxnSpPr>
        <p:spPr bwMode="auto">
          <a:xfrm rot="16200000">
            <a:off x="4248473" y="3081166"/>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71" name="그림 70"/>
          <p:cNvPicPr>
            <a:picLocks noChangeAspect="1"/>
          </p:cNvPicPr>
          <p:nvPr/>
        </p:nvPicPr>
        <p:blipFill>
          <a:blip r:embed="rId7"/>
          <a:stretch>
            <a:fillRect/>
          </a:stretch>
        </p:blipFill>
        <p:spPr>
          <a:xfrm>
            <a:off x="2344395" y="3255418"/>
            <a:ext cx="1133218" cy="934114"/>
          </a:xfrm>
          <a:prstGeom prst="rect">
            <a:avLst/>
          </a:prstGeom>
        </p:spPr>
      </p:pic>
      <p:pic>
        <p:nvPicPr>
          <p:cNvPr id="72" name="그림 71"/>
          <p:cNvPicPr>
            <a:picLocks noChangeAspect="1"/>
          </p:cNvPicPr>
          <p:nvPr/>
        </p:nvPicPr>
        <p:blipFill>
          <a:blip r:embed="rId8"/>
          <a:stretch>
            <a:fillRect/>
          </a:stretch>
        </p:blipFill>
        <p:spPr>
          <a:xfrm>
            <a:off x="649194" y="4517752"/>
            <a:ext cx="1565275" cy="1116797"/>
          </a:xfrm>
          <a:prstGeom prst="rect">
            <a:avLst/>
          </a:prstGeom>
        </p:spPr>
      </p:pic>
      <p:pic>
        <p:nvPicPr>
          <p:cNvPr id="73" name="그림 72"/>
          <p:cNvPicPr>
            <a:picLocks noChangeAspect="1"/>
          </p:cNvPicPr>
          <p:nvPr/>
        </p:nvPicPr>
        <p:blipFill>
          <a:blip r:embed="rId9"/>
          <a:stretch>
            <a:fillRect/>
          </a:stretch>
        </p:blipFill>
        <p:spPr>
          <a:xfrm>
            <a:off x="5168972" y="3960451"/>
            <a:ext cx="2011074" cy="1665785"/>
          </a:xfrm>
          <a:prstGeom prst="rect">
            <a:avLst/>
          </a:prstGeom>
        </p:spPr>
      </p:pic>
      <p:pic>
        <p:nvPicPr>
          <p:cNvPr id="74" name="그림 73"/>
          <p:cNvPicPr>
            <a:picLocks noChangeAspect="1"/>
          </p:cNvPicPr>
          <p:nvPr/>
        </p:nvPicPr>
        <p:blipFill>
          <a:blip r:embed="rId10">
            <a:extLst/>
          </a:blip>
          <a:stretch>
            <a:fillRect/>
          </a:stretch>
        </p:blipFill>
        <p:spPr>
          <a:xfrm rot="1488546">
            <a:off x="7484107" y="3246308"/>
            <a:ext cx="642125" cy="3116884"/>
          </a:xfrm>
          <a:prstGeom prst="rect">
            <a:avLst/>
          </a:prstGeom>
        </p:spPr>
      </p:pic>
      <p:cxnSp>
        <p:nvCxnSpPr>
          <p:cNvPr id="75" name="직선 화살표 연결선 74"/>
          <p:cNvCxnSpPr/>
          <p:nvPr/>
        </p:nvCxnSpPr>
        <p:spPr bwMode="auto">
          <a:xfrm rot="16200000">
            <a:off x="7306873" y="260198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76" name="TextBox 75"/>
          <p:cNvSpPr txBox="1"/>
          <p:nvPr/>
        </p:nvSpPr>
        <p:spPr>
          <a:xfrm>
            <a:off x="5965254" y="5626236"/>
            <a:ext cx="80823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Condenser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77" name="TextBox 76"/>
          <p:cNvSpPr txBox="1"/>
          <p:nvPr/>
        </p:nvSpPr>
        <p:spPr>
          <a:xfrm>
            <a:off x="2063579" y="5547738"/>
            <a:ext cx="881973" cy="246221"/>
          </a:xfrm>
          <a:prstGeom prst="rect">
            <a:avLst/>
          </a:prstGeom>
          <a:solidFill>
            <a:schemeClr val="bg1">
              <a:alpha val="7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Compressor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78" name="TextBox 77"/>
          <p:cNvSpPr txBox="1"/>
          <p:nvPr/>
        </p:nvSpPr>
        <p:spPr>
          <a:xfrm>
            <a:off x="6678088" y="1576684"/>
            <a:ext cx="673582"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Hot Pipe</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79" name="TextBox 78"/>
          <p:cNvSpPr txBox="1"/>
          <p:nvPr/>
        </p:nvSpPr>
        <p:spPr>
          <a:xfrm>
            <a:off x="2368728" y="4194481"/>
            <a:ext cx="702436"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Fre </a:t>
            </a:r>
            <a:r>
              <a:rPr lang="en-US" altLang="ko-KR" sz="1000" b="0" dirty="0" err="1" smtClean="0">
                <a:solidFill>
                  <a:schemeClr val="tx1"/>
                </a:solidFill>
                <a:latin typeface="Arial" panose="020B0604020202020204" pitchFamily="34" charset="0"/>
                <a:cs typeface="Arial" panose="020B0604020202020204" pitchFamily="34" charset="0"/>
              </a:rPr>
              <a:t>Evap</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80" name="직선 연결선 79"/>
          <p:cNvCxnSpPr/>
          <p:nvPr/>
        </p:nvCxnSpPr>
        <p:spPr bwMode="auto">
          <a:xfrm flipH="1" flipV="1">
            <a:off x="2102465" y="5076150"/>
            <a:ext cx="3205803" cy="27071"/>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81" name="직선 연결선 80"/>
          <p:cNvCxnSpPr/>
          <p:nvPr/>
        </p:nvCxnSpPr>
        <p:spPr bwMode="auto">
          <a:xfrm>
            <a:off x="7090321" y="4613018"/>
            <a:ext cx="0" cy="1620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82" name="직선 화살표 연결선 81"/>
          <p:cNvCxnSpPr/>
          <p:nvPr/>
        </p:nvCxnSpPr>
        <p:spPr bwMode="auto">
          <a:xfrm rot="10800000">
            <a:off x="7513046" y="3417647"/>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83" name="직선 화살표 연결선 82"/>
          <p:cNvCxnSpPr/>
          <p:nvPr/>
        </p:nvCxnSpPr>
        <p:spPr bwMode="auto">
          <a:xfrm>
            <a:off x="4351880" y="497877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84" name="직선 연결선 83"/>
          <p:cNvCxnSpPr/>
          <p:nvPr/>
        </p:nvCxnSpPr>
        <p:spPr bwMode="auto">
          <a:xfrm flipH="1">
            <a:off x="6879045" y="4610363"/>
            <a:ext cx="216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85" name="직선 연결선 84"/>
          <p:cNvCxnSpPr/>
          <p:nvPr/>
        </p:nvCxnSpPr>
        <p:spPr bwMode="auto">
          <a:xfrm flipH="1">
            <a:off x="7082008" y="6236222"/>
            <a:ext cx="324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86" name="TextBox 85"/>
          <p:cNvSpPr txBox="1"/>
          <p:nvPr/>
        </p:nvSpPr>
        <p:spPr>
          <a:xfrm>
            <a:off x="7761396" y="4811653"/>
            <a:ext cx="880369" cy="246221"/>
          </a:xfrm>
          <a:prstGeom prst="rect">
            <a:avLst/>
          </a:prstGeom>
          <a:noFill/>
          <a:ln>
            <a:solidFill>
              <a:schemeClr val="tx1"/>
            </a:solidFill>
          </a:ln>
        </p:spPr>
        <p:txBody>
          <a:bodyPr wrap="none" rtlCol="0">
            <a:spAutoFit/>
          </a:bodyPr>
          <a:lstStyle/>
          <a:p>
            <a:r>
              <a:rPr lang="en-US" altLang="ko-KR" dirty="0" smtClean="0">
                <a:solidFill>
                  <a:schemeClr val="tx1"/>
                </a:solidFill>
                <a:latin typeface="Arial" panose="020B0604020202020204" pitchFamily="34" charset="0"/>
                <a:cs typeface="Arial" panose="020B0604020202020204" pitchFamily="34" charset="0"/>
              </a:rPr>
              <a:t>Cluster</a:t>
            </a:r>
            <a:r>
              <a:rPr lang="en-US" altLang="ko-KR" sz="1000" b="0" dirty="0" smtClean="0">
                <a:solidFill>
                  <a:schemeClr val="tx1"/>
                </a:solidFill>
                <a:latin typeface="Arial" panose="020B0604020202020204" pitchFamily="34" charset="0"/>
                <a:cs typeface="Arial" panose="020B0604020202020204" pitchFamily="34" charset="0"/>
              </a:rPr>
              <a:t> Pipe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91" name="직선 화살표 연결선 90"/>
          <p:cNvCxnSpPr/>
          <p:nvPr/>
        </p:nvCxnSpPr>
        <p:spPr bwMode="auto">
          <a:xfrm>
            <a:off x="6875760" y="454036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49" name="직선 화살표 연결선 148"/>
          <p:cNvCxnSpPr/>
          <p:nvPr/>
        </p:nvCxnSpPr>
        <p:spPr bwMode="auto">
          <a:xfrm rot="5400000">
            <a:off x="7034719" y="536993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50" name="직선 화살표 연결선 149"/>
          <p:cNvCxnSpPr/>
          <p:nvPr/>
        </p:nvCxnSpPr>
        <p:spPr bwMode="auto">
          <a:xfrm>
            <a:off x="7134774" y="615614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51" name="직선 화살표 연결선 150"/>
          <p:cNvCxnSpPr/>
          <p:nvPr/>
        </p:nvCxnSpPr>
        <p:spPr bwMode="auto">
          <a:xfrm rot="5400000">
            <a:off x="6567539" y="2613682"/>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grpSp>
        <p:nvGrpSpPr>
          <p:cNvPr id="152" name="그룹 151"/>
          <p:cNvGrpSpPr/>
          <p:nvPr/>
        </p:nvGrpSpPr>
        <p:grpSpPr>
          <a:xfrm rot="9218595">
            <a:off x="4179093" y="2725641"/>
            <a:ext cx="930305" cy="869692"/>
            <a:chOff x="3394087" y="3095379"/>
            <a:chExt cx="930305" cy="869692"/>
          </a:xfrm>
        </p:grpSpPr>
        <p:pic>
          <p:nvPicPr>
            <p:cNvPr id="153" name="그림 152"/>
            <p:cNvPicPr>
              <a:picLocks noChangeAspect="1"/>
            </p:cNvPicPr>
            <p:nvPr/>
          </p:nvPicPr>
          <p:blipFill rotWithShape="1">
            <a:blip r:embed="rId11"/>
            <a:srcRect l="4878" r="41404" b="35255"/>
            <a:stretch/>
          </p:blipFill>
          <p:spPr>
            <a:xfrm>
              <a:off x="3394087" y="3095379"/>
              <a:ext cx="928532" cy="853166"/>
            </a:xfrm>
            <a:prstGeom prst="rect">
              <a:avLst/>
            </a:prstGeom>
          </p:spPr>
        </p:pic>
        <p:sp>
          <p:nvSpPr>
            <p:cNvPr id="154" name="직사각형 153"/>
            <p:cNvSpPr/>
            <p:nvPr/>
          </p:nvSpPr>
          <p:spPr bwMode="auto">
            <a:xfrm>
              <a:off x="4114878" y="3568781"/>
              <a:ext cx="209514" cy="396290"/>
            </a:xfrm>
            <a:prstGeom prst="rect">
              <a:avLst/>
            </a:prstGeom>
            <a:solidFill>
              <a:schemeClr val="bg1"/>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cxnSp>
        <p:nvCxnSpPr>
          <p:cNvPr id="155" name="직선 연결선 154"/>
          <p:cNvCxnSpPr/>
          <p:nvPr/>
        </p:nvCxnSpPr>
        <p:spPr bwMode="auto">
          <a:xfrm flipV="1">
            <a:off x="4280124" y="2739297"/>
            <a:ext cx="0" cy="684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pic>
        <p:nvPicPr>
          <p:cNvPr id="156" name="그림 155"/>
          <p:cNvPicPr>
            <a:picLocks noChangeAspect="1"/>
          </p:cNvPicPr>
          <p:nvPr/>
        </p:nvPicPr>
        <p:blipFill>
          <a:blip r:embed="rId12"/>
          <a:stretch>
            <a:fillRect/>
          </a:stretch>
        </p:blipFill>
        <p:spPr>
          <a:xfrm>
            <a:off x="5267242" y="3367399"/>
            <a:ext cx="592020" cy="464953"/>
          </a:xfrm>
          <a:prstGeom prst="rect">
            <a:avLst/>
          </a:prstGeom>
        </p:spPr>
      </p:pic>
      <p:cxnSp>
        <p:nvCxnSpPr>
          <p:cNvPr id="157" name="직선 연결선 156"/>
          <p:cNvCxnSpPr/>
          <p:nvPr/>
        </p:nvCxnSpPr>
        <p:spPr bwMode="auto">
          <a:xfrm flipH="1">
            <a:off x="4299253" y="3417647"/>
            <a:ext cx="97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58" name="직선 화살표 연결선 157"/>
          <p:cNvCxnSpPr/>
          <p:nvPr/>
        </p:nvCxnSpPr>
        <p:spPr bwMode="auto">
          <a:xfrm rot="10800000">
            <a:off x="6011787"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59" name="직선 연결선 158"/>
          <p:cNvCxnSpPr/>
          <p:nvPr/>
        </p:nvCxnSpPr>
        <p:spPr bwMode="auto">
          <a:xfrm flipH="1">
            <a:off x="5852721" y="3417647"/>
            <a:ext cx="1023039"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60" name="직선 화살표 연결선 159"/>
          <p:cNvCxnSpPr/>
          <p:nvPr/>
        </p:nvCxnSpPr>
        <p:spPr bwMode="auto">
          <a:xfrm rot="10800000">
            <a:off x="4750665"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61" name="TextBox 160"/>
          <p:cNvSpPr txBox="1"/>
          <p:nvPr/>
        </p:nvSpPr>
        <p:spPr>
          <a:xfrm>
            <a:off x="5315598" y="3085198"/>
            <a:ext cx="49885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Dryer</a:t>
            </a:r>
            <a:endParaRPr lang="ko-KR" altLang="en-US" sz="1000" b="0" dirty="0">
              <a:solidFill>
                <a:schemeClr val="tx1"/>
              </a:solidFill>
              <a:latin typeface="Arial" panose="020B0604020202020204" pitchFamily="34" charset="0"/>
              <a:cs typeface="Arial" panose="020B0604020202020204" pitchFamily="34" charset="0"/>
            </a:endParaRPr>
          </a:p>
        </p:txBody>
      </p:sp>
      <p:pic>
        <p:nvPicPr>
          <p:cNvPr id="162" name="Picture 229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4402" y="1324596"/>
            <a:ext cx="1592162" cy="165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cxnSp>
        <p:nvCxnSpPr>
          <p:cNvPr id="163" name="직선 연결선 162"/>
          <p:cNvCxnSpPr/>
          <p:nvPr/>
        </p:nvCxnSpPr>
        <p:spPr bwMode="auto">
          <a:xfrm flipH="1">
            <a:off x="3257549" y="3320598"/>
            <a:ext cx="288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64" name="직선 연결선 163"/>
          <p:cNvCxnSpPr/>
          <p:nvPr/>
        </p:nvCxnSpPr>
        <p:spPr bwMode="auto">
          <a:xfrm flipV="1">
            <a:off x="2103449" y="3167497"/>
            <a:ext cx="0" cy="1946382"/>
          </a:xfrm>
          <a:prstGeom prst="line">
            <a:avLst/>
          </a:prstGeom>
          <a:solidFill>
            <a:schemeClr val="accent1"/>
          </a:solidFill>
          <a:ln w="19050" cap="flat" cmpd="sng" algn="ctr">
            <a:solidFill>
              <a:srgbClr val="1B1BED"/>
            </a:solidFill>
            <a:prstDash val="solid"/>
            <a:round/>
            <a:headEnd type="none" w="med" len="med"/>
            <a:tailEnd type="none" w="med" len="med"/>
          </a:ln>
          <a:effectLst/>
        </p:spPr>
      </p:cxnSp>
      <p:sp>
        <p:nvSpPr>
          <p:cNvPr id="165" name="TextBox 164"/>
          <p:cNvSpPr txBox="1"/>
          <p:nvPr/>
        </p:nvSpPr>
        <p:spPr>
          <a:xfrm>
            <a:off x="4503329" y="3514093"/>
            <a:ext cx="800219"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Step Valve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66" name="직선 연결선 165"/>
          <p:cNvCxnSpPr/>
          <p:nvPr/>
        </p:nvCxnSpPr>
        <p:spPr bwMode="auto">
          <a:xfrm flipH="1">
            <a:off x="7309765" y="3526123"/>
            <a:ext cx="133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167" name="TextBox 166"/>
          <p:cNvSpPr txBox="1"/>
          <p:nvPr/>
        </p:nvSpPr>
        <p:spPr>
          <a:xfrm>
            <a:off x="4443813" y="2450119"/>
            <a:ext cx="1008609"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Capillary Tube</a:t>
            </a:r>
          </a:p>
        </p:txBody>
      </p:sp>
      <p:cxnSp>
        <p:nvCxnSpPr>
          <p:cNvPr id="168" name="직선 화살표 연결선 167"/>
          <p:cNvCxnSpPr/>
          <p:nvPr/>
        </p:nvCxnSpPr>
        <p:spPr bwMode="auto">
          <a:xfrm rot="10800000">
            <a:off x="6942764" y="195018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169" name="그림 168"/>
          <p:cNvPicPr>
            <a:picLocks noChangeAspect="1"/>
          </p:cNvPicPr>
          <p:nvPr/>
        </p:nvPicPr>
        <p:blipFill>
          <a:blip r:embed="rId14"/>
          <a:stretch>
            <a:fillRect/>
          </a:stretch>
        </p:blipFill>
        <p:spPr>
          <a:xfrm>
            <a:off x="2102465" y="1402976"/>
            <a:ext cx="887630" cy="1461824"/>
          </a:xfrm>
          <a:prstGeom prst="rect">
            <a:avLst/>
          </a:prstGeom>
        </p:spPr>
      </p:pic>
      <p:cxnSp>
        <p:nvCxnSpPr>
          <p:cNvPr id="170" name="직선 연결선 169"/>
          <p:cNvCxnSpPr/>
          <p:nvPr/>
        </p:nvCxnSpPr>
        <p:spPr bwMode="auto">
          <a:xfrm flipH="1">
            <a:off x="2769315" y="2284899"/>
            <a:ext cx="250357" cy="52493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1" name="직선 연결선 170"/>
          <p:cNvCxnSpPr/>
          <p:nvPr/>
        </p:nvCxnSpPr>
        <p:spPr bwMode="auto">
          <a:xfrm flipH="1">
            <a:off x="3541934" y="2303949"/>
            <a:ext cx="736797" cy="1012776"/>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2" name="직선 연결선 171"/>
          <p:cNvCxnSpPr/>
          <p:nvPr/>
        </p:nvCxnSpPr>
        <p:spPr bwMode="auto">
          <a:xfrm flipH="1">
            <a:off x="2098175" y="2694506"/>
            <a:ext cx="613824" cy="49475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3" name="직선 연결선 172"/>
          <p:cNvCxnSpPr/>
          <p:nvPr/>
        </p:nvCxnSpPr>
        <p:spPr bwMode="auto">
          <a:xfrm flipH="1" flipV="1">
            <a:off x="2105213" y="3190364"/>
            <a:ext cx="1072575" cy="11611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4" name="직선 화살표 연결선 173"/>
          <p:cNvCxnSpPr/>
          <p:nvPr/>
        </p:nvCxnSpPr>
        <p:spPr bwMode="auto">
          <a:xfrm flipH="1">
            <a:off x="3869173" y="2924169"/>
            <a:ext cx="166529" cy="211701"/>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75" name="직선 화살표 연결선 174"/>
          <p:cNvCxnSpPr/>
          <p:nvPr/>
        </p:nvCxnSpPr>
        <p:spPr bwMode="auto">
          <a:xfrm flipH="1">
            <a:off x="2159220" y="2821101"/>
            <a:ext cx="219223" cy="17815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76" name="직선 화살표 연결선 175"/>
          <p:cNvCxnSpPr/>
          <p:nvPr/>
        </p:nvCxnSpPr>
        <p:spPr bwMode="auto">
          <a:xfrm flipH="1" flipV="1">
            <a:off x="2591233" y="3151524"/>
            <a:ext cx="268532" cy="1793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sp>
        <p:nvSpPr>
          <p:cNvPr id="177" name="Rectangle 2"/>
          <p:cNvSpPr>
            <a:spLocks noChangeArrowheads="1"/>
          </p:cNvSpPr>
          <p:nvPr/>
        </p:nvSpPr>
        <p:spPr bwMode="auto">
          <a:xfrm>
            <a:off x="762000" y="938213"/>
            <a:ext cx="61863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2-6. </a:t>
            </a:r>
            <a:r>
              <a:rPr lang="en-US" altLang="ko-KR" sz="1800" dirty="0">
                <a:solidFill>
                  <a:srgbClr val="006699"/>
                </a:solidFill>
                <a:latin typeface="Arial Black" panose="020B0A04020102020204" pitchFamily="34" charset="0"/>
                <a:ea typeface="헤드라인" pitchFamily="18" charset="-127"/>
              </a:rPr>
              <a:t>Principle Of Freezer </a:t>
            </a:r>
            <a:r>
              <a:rPr lang="en-US" altLang="ko-KR" sz="1800" dirty="0">
                <a:solidFill>
                  <a:srgbClr val="006699"/>
                </a:solidFill>
                <a:latin typeface="Arial Black" panose="020B0A04020102020204" pitchFamily="34" charset="0"/>
              </a:rPr>
              <a:t>(Twin </a:t>
            </a:r>
            <a:r>
              <a:rPr lang="en-US" altLang="ko-KR" sz="1800" dirty="0" smtClean="0">
                <a:solidFill>
                  <a:srgbClr val="006699"/>
                </a:solidFill>
                <a:latin typeface="Arial Black" panose="020B0A04020102020204" pitchFamily="34" charset="0"/>
              </a:rPr>
              <a:t>Cooling C grade)</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1321309164"/>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8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89" name="AutoShape 11">
            <a:hlinkClick r:id="rId3" action="ppaction://hlinksldjump" highlightClick="1"/>
          </p:cNvPr>
          <p:cNvSpPr>
            <a:spLocks noChangeArrowheads="1"/>
          </p:cNvSpPr>
          <p:nvPr/>
        </p:nvSpPr>
        <p:spPr bwMode="auto">
          <a:xfrm>
            <a:off x="8412163" y="207963"/>
            <a:ext cx="304800" cy="304800"/>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0" name="Text Box 12">
            <a:hlinkClick r:id="rId3" action="ppaction://hlinksldjump"/>
          </p:cNvPr>
          <p:cNvSpPr txBox="1">
            <a:spLocks noChangeArrowheads="1"/>
          </p:cNvSpPr>
          <p:nvPr/>
        </p:nvSpPr>
        <p:spPr bwMode="auto">
          <a:xfrm>
            <a:off x="7596188" y="255588"/>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sp>
        <p:nvSpPr>
          <p:cNvPr id="9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C4E0FE5-9AFD-49A6-9527-19C779CDC3C7}" type="slidenum">
              <a:rPr lang="en-US" altLang="ko-KR" sz="1400" b="0"/>
              <a:pPr algn="r" eaLnBrk="1" hangingPunct="1">
                <a:lnSpc>
                  <a:spcPct val="110000"/>
                </a:lnSpc>
                <a:spcBef>
                  <a:spcPct val="0"/>
                </a:spcBef>
                <a:buFont typeface="Wingdings" panose="05000000000000000000" pitchFamily="2" charset="2"/>
                <a:buNone/>
              </a:pPr>
              <a:t>35</a:t>
            </a:fld>
            <a:endParaRPr lang="en-US" altLang="ko-KR" sz="1400" b="0" dirty="0"/>
          </a:p>
        </p:txBody>
      </p:sp>
      <p:pic>
        <p:nvPicPr>
          <p:cNvPr id="65" name="그림 64"/>
          <p:cNvPicPr>
            <a:picLocks noChangeAspect="1"/>
          </p:cNvPicPr>
          <p:nvPr/>
        </p:nvPicPr>
        <p:blipFill>
          <a:blip r:embed="rId4">
            <a:extLst>
              <a:ext uri="{BEBA8EAE-BF5A-486C-A8C5-ECC9F3942E4B}">
                <a14:imgProps xmlns:a14="http://schemas.microsoft.com/office/drawing/2010/main">
                  <a14:imgLayer r:embed="rId5">
                    <a14:imgEffect>
                      <a14:artisticPaintStrokes/>
                    </a14:imgEffect>
                  </a14:imgLayer>
                </a14:imgProps>
              </a:ext>
            </a:extLst>
          </a:blip>
          <a:stretch>
            <a:fillRect/>
          </a:stretch>
        </p:blipFill>
        <p:spPr>
          <a:xfrm>
            <a:off x="6823064" y="2008557"/>
            <a:ext cx="500628" cy="1531209"/>
          </a:xfrm>
          <a:prstGeom prst="rect">
            <a:avLst/>
          </a:prstGeom>
        </p:spPr>
      </p:pic>
      <p:sp>
        <p:nvSpPr>
          <p:cNvPr id="66" name="Rectangle 2"/>
          <p:cNvSpPr>
            <a:spLocks noChangeArrowheads="1"/>
          </p:cNvSpPr>
          <p:nvPr/>
        </p:nvSpPr>
        <p:spPr bwMode="auto">
          <a:xfrm>
            <a:off x="762000" y="938213"/>
            <a:ext cx="6448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2-6. </a:t>
            </a:r>
            <a:r>
              <a:rPr lang="en-US" altLang="ko-KR" sz="1800" dirty="0">
                <a:solidFill>
                  <a:srgbClr val="006699"/>
                </a:solidFill>
                <a:latin typeface="Arial Black" panose="020B0A04020102020204" pitchFamily="34" charset="0"/>
                <a:ea typeface="헤드라인" pitchFamily="18" charset="-127"/>
              </a:rPr>
              <a:t>Principle Of Freezer </a:t>
            </a:r>
            <a:r>
              <a:rPr lang="en-US" altLang="ko-KR" sz="1800" dirty="0">
                <a:solidFill>
                  <a:srgbClr val="006699"/>
                </a:solidFill>
                <a:latin typeface="Arial Black" panose="020B0A04020102020204" pitchFamily="34" charset="0"/>
              </a:rPr>
              <a:t>(Twin </a:t>
            </a:r>
            <a:r>
              <a:rPr lang="en-US" altLang="ko-KR" sz="1800" dirty="0" smtClean="0">
                <a:solidFill>
                  <a:srgbClr val="006699"/>
                </a:solidFill>
                <a:latin typeface="Arial Black" panose="020B0A04020102020204" pitchFamily="34" charset="0"/>
              </a:rPr>
              <a:t>Cooling B,A grade)</a:t>
            </a:r>
            <a:endParaRPr lang="en-US" altLang="ko-KR" sz="1800" b="0" dirty="0">
              <a:solidFill>
                <a:srgbClr val="006699"/>
              </a:solidFill>
              <a:latin typeface="Arial Black" panose="020B0A04020102020204" pitchFamily="34" charset="0"/>
              <a:ea typeface="헤드라인" pitchFamily="18" charset="-127"/>
            </a:endParaRPr>
          </a:p>
        </p:txBody>
      </p:sp>
      <p:cxnSp>
        <p:nvCxnSpPr>
          <p:cNvPr id="67" name="직선 연결선 66"/>
          <p:cNvCxnSpPr/>
          <p:nvPr/>
        </p:nvCxnSpPr>
        <p:spPr bwMode="auto">
          <a:xfrm flipH="1">
            <a:off x="3018730" y="2297759"/>
            <a:ext cx="1260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68" name="직선 화살표 연결선 67"/>
          <p:cNvCxnSpPr/>
          <p:nvPr/>
        </p:nvCxnSpPr>
        <p:spPr bwMode="auto">
          <a:xfrm rot="5400000">
            <a:off x="1836845" y="3953933"/>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69" name="직선 화살표 연결선 68"/>
          <p:cNvCxnSpPr/>
          <p:nvPr/>
        </p:nvCxnSpPr>
        <p:spPr bwMode="auto">
          <a:xfrm rot="10800000">
            <a:off x="3494401" y="2201025"/>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pic>
        <p:nvPicPr>
          <p:cNvPr id="70" name="그림 69"/>
          <p:cNvPicPr>
            <a:picLocks noChangeAspect="1"/>
          </p:cNvPicPr>
          <p:nvPr/>
        </p:nvPicPr>
        <p:blipFill>
          <a:blip r:embed="rId6">
            <a:extLst/>
          </a:blip>
          <a:stretch>
            <a:fillRect/>
          </a:stretch>
        </p:blipFill>
        <p:spPr>
          <a:xfrm rot="16200000">
            <a:off x="4101333" y="2436875"/>
            <a:ext cx="341504" cy="309669"/>
          </a:xfrm>
          <a:prstGeom prst="rect">
            <a:avLst/>
          </a:prstGeom>
        </p:spPr>
      </p:pic>
      <p:cxnSp>
        <p:nvCxnSpPr>
          <p:cNvPr id="71" name="직선 연결선 70"/>
          <p:cNvCxnSpPr/>
          <p:nvPr/>
        </p:nvCxnSpPr>
        <p:spPr bwMode="auto">
          <a:xfrm flipV="1">
            <a:off x="4274538" y="2295038"/>
            <a:ext cx="0" cy="12591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72" name="직선 화살표 연결선 71"/>
          <p:cNvCxnSpPr/>
          <p:nvPr/>
        </p:nvCxnSpPr>
        <p:spPr bwMode="auto">
          <a:xfrm rot="16200000">
            <a:off x="4248473" y="3081166"/>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73" name="그림 72"/>
          <p:cNvPicPr>
            <a:picLocks noChangeAspect="1"/>
          </p:cNvPicPr>
          <p:nvPr/>
        </p:nvPicPr>
        <p:blipFill>
          <a:blip r:embed="rId7"/>
          <a:stretch>
            <a:fillRect/>
          </a:stretch>
        </p:blipFill>
        <p:spPr>
          <a:xfrm>
            <a:off x="2344395" y="3255418"/>
            <a:ext cx="1133218" cy="934114"/>
          </a:xfrm>
          <a:prstGeom prst="rect">
            <a:avLst/>
          </a:prstGeom>
        </p:spPr>
      </p:pic>
      <p:pic>
        <p:nvPicPr>
          <p:cNvPr id="74" name="그림 73"/>
          <p:cNvPicPr>
            <a:picLocks noChangeAspect="1"/>
          </p:cNvPicPr>
          <p:nvPr/>
        </p:nvPicPr>
        <p:blipFill>
          <a:blip r:embed="rId8"/>
          <a:stretch>
            <a:fillRect/>
          </a:stretch>
        </p:blipFill>
        <p:spPr>
          <a:xfrm>
            <a:off x="649194" y="4517752"/>
            <a:ext cx="1565275" cy="1116797"/>
          </a:xfrm>
          <a:prstGeom prst="rect">
            <a:avLst/>
          </a:prstGeom>
        </p:spPr>
      </p:pic>
      <p:pic>
        <p:nvPicPr>
          <p:cNvPr id="75" name="그림 74"/>
          <p:cNvPicPr>
            <a:picLocks noChangeAspect="1"/>
          </p:cNvPicPr>
          <p:nvPr/>
        </p:nvPicPr>
        <p:blipFill>
          <a:blip r:embed="rId9"/>
          <a:stretch>
            <a:fillRect/>
          </a:stretch>
        </p:blipFill>
        <p:spPr>
          <a:xfrm>
            <a:off x="5168972" y="3960451"/>
            <a:ext cx="2011074" cy="1665785"/>
          </a:xfrm>
          <a:prstGeom prst="rect">
            <a:avLst/>
          </a:prstGeom>
        </p:spPr>
      </p:pic>
      <p:cxnSp>
        <p:nvCxnSpPr>
          <p:cNvPr id="76" name="직선 화살표 연결선 75"/>
          <p:cNvCxnSpPr/>
          <p:nvPr/>
        </p:nvCxnSpPr>
        <p:spPr bwMode="auto">
          <a:xfrm rot="16200000">
            <a:off x="7306873" y="260198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77" name="TextBox 76"/>
          <p:cNvSpPr txBox="1"/>
          <p:nvPr/>
        </p:nvSpPr>
        <p:spPr>
          <a:xfrm>
            <a:off x="5965254" y="5626236"/>
            <a:ext cx="80823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Condenser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78" name="TextBox 77"/>
          <p:cNvSpPr txBox="1"/>
          <p:nvPr/>
        </p:nvSpPr>
        <p:spPr>
          <a:xfrm>
            <a:off x="2063579" y="5547738"/>
            <a:ext cx="881973" cy="246221"/>
          </a:xfrm>
          <a:prstGeom prst="rect">
            <a:avLst/>
          </a:prstGeom>
          <a:solidFill>
            <a:schemeClr val="bg1">
              <a:alpha val="7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Compressor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79" name="TextBox 78"/>
          <p:cNvSpPr txBox="1"/>
          <p:nvPr/>
        </p:nvSpPr>
        <p:spPr>
          <a:xfrm>
            <a:off x="6678088" y="1576684"/>
            <a:ext cx="673582"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Hot Pipe</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80" name="TextBox 79"/>
          <p:cNvSpPr txBox="1"/>
          <p:nvPr/>
        </p:nvSpPr>
        <p:spPr>
          <a:xfrm>
            <a:off x="2368728" y="4194481"/>
            <a:ext cx="702436"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Fre </a:t>
            </a:r>
            <a:r>
              <a:rPr lang="en-US" altLang="ko-KR" sz="1000" b="0" dirty="0" err="1" smtClean="0">
                <a:solidFill>
                  <a:schemeClr val="tx1"/>
                </a:solidFill>
                <a:latin typeface="Arial" panose="020B0604020202020204" pitchFamily="34" charset="0"/>
                <a:cs typeface="Arial" panose="020B0604020202020204" pitchFamily="34" charset="0"/>
              </a:rPr>
              <a:t>Evap</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81" name="직선 연결선 80"/>
          <p:cNvCxnSpPr/>
          <p:nvPr/>
        </p:nvCxnSpPr>
        <p:spPr bwMode="auto">
          <a:xfrm flipH="1" flipV="1">
            <a:off x="2102465" y="5076150"/>
            <a:ext cx="3205803" cy="27071"/>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82" name="직선 화살표 연결선 81"/>
          <p:cNvCxnSpPr/>
          <p:nvPr/>
        </p:nvCxnSpPr>
        <p:spPr bwMode="auto">
          <a:xfrm rot="10800000">
            <a:off x="7513046" y="3417647"/>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83" name="직선 화살표 연결선 82"/>
          <p:cNvCxnSpPr/>
          <p:nvPr/>
        </p:nvCxnSpPr>
        <p:spPr bwMode="auto">
          <a:xfrm>
            <a:off x="4351880" y="497877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84" name="직선 연결선 83"/>
          <p:cNvCxnSpPr/>
          <p:nvPr/>
        </p:nvCxnSpPr>
        <p:spPr bwMode="auto">
          <a:xfrm flipH="1">
            <a:off x="6879045" y="4610363"/>
            <a:ext cx="1026705"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85" name="직선 화살표 연결선 84"/>
          <p:cNvCxnSpPr/>
          <p:nvPr/>
        </p:nvCxnSpPr>
        <p:spPr bwMode="auto">
          <a:xfrm>
            <a:off x="6875760" y="454036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86" name="직선 화살표 연결선 85"/>
          <p:cNvCxnSpPr/>
          <p:nvPr/>
        </p:nvCxnSpPr>
        <p:spPr bwMode="auto">
          <a:xfrm rot="5400000">
            <a:off x="7920544" y="4059813"/>
            <a:ext cx="259438" cy="0"/>
          </a:xfrm>
          <a:prstGeom prst="straightConnector1">
            <a:avLst/>
          </a:prstGeom>
          <a:solidFill>
            <a:schemeClr val="accent1"/>
          </a:solidFill>
          <a:ln w="19050" cap="flat" cmpd="sng" algn="ctr">
            <a:solidFill>
              <a:srgbClr val="FF0000"/>
            </a:solidFill>
            <a:prstDash val="solid"/>
            <a:round/>
            <a:headEnd type="triangle" w="med" len="med"/>
            <a:tailEnd type="none" w="med" len="med"/>
          </a:ln>
          <a:effectLst/>
        </p:spPr>
      </p:cxnSp>
      <p:cxnSp>
        <p:nvCxnSpPr>
          <p:cNvPr id="91" name="직선 화살표 연결선 90"/>
          <p:cNvCxnSpPr/>
          <p:nvPr/>
        </p:nvCxnSpPr>
        <p:spPr bwMode="auto">
          <a:xfrm rot="5400000">
            <a:off x="6567539" y="2613682"/>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grpSp>
        <p:nvGrpSpPr>
          <p:cNvPr id="149" name="그룹 148"/>
          <p:cNvGrpSpPr/>
          <p:nvPr/>
        </p:nvGrpSpPr>
        <p:grpSpPr>
          <a:xfrm rot="9218595">
            <a:off x="4179093" y="2725641"/>
            <a:ext cx="930305" cy="869692"/>
            <a:chOff x="3394087" y="3095379"/>
            <a:chExt cx="930305" cy="869692"/>
          </a:xfrm>
        </p:grpSpPr>
        <p:pic>
          <p:nvPicPr>
            <p:cNvPr id="150" name="그림 149"/>
            <p:cNvPicPr>
              <a:picLocks noChangeAspect="1"/>
            </p:cNvPicPr>
            <p:nvPr/>
          </p:nvPicPr>
          <p:blipFill rotWithShape="1">
            <a:blip r:embed="rId10"/>
            <a:srcRect l="4878" r="41404" b="35255"/>
            <a:stretch/>
          </p:blipFill>
          <p:spPr>
            <a:xfrm>
              <a:off x="3394087" y="3095379"/>
              <a:ext cx="928532" cy="853166"/>
            </a:xfrm>
            <a:prstGeom prst="rect">
              <a:avLst/>
            </a:prstGeom>
          </p:spPr>
        </p:pic>
        <p:sp>
          <p:nvSpPr>
            <p:cNvPr id="151" name="직사각형 150"/>
            <p:cNvSpPr/>
            <p:nvPr/>
          </p:nvSpPr>
          <p:spPr bwMode="auto">
            <a:xfrm>
              <a:off x="4114878" y="3568781"/>
              <a:ext cx="209514" cy="396290"/>
            </a:xfrm>
            <a:prstGeom prst="rect">
              <a:avLst/>
            </a:prstGeom>
            <a:solidFill>
              <a:schemeClr val="bg1"/>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cxnSp>
        <p:nvCxnSpPr>
          <p:cNvPr id="152" name="직선 연결선 151"/>
          <p:cNvCxnSpPr/>
          <p:nvPr/>
        </p:nvCxnSpPr>
        <p:spPr bwMode="auto">
          <a:xfrm flipV="1">
            <a:off x="4280124" y="2739297"/>
            <a:ext cx="0" cy="684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pic>
        <p:nvPicPr>
          <p:cNvPr id="153" name="그림 152"/>
          <p:cNvPicPr>
            <a:picLocks noChangeAspect="1"/>
          </p:cNvPicPr>
          <p:nvPr/>
        </p:nvPicPr>
        <p:blipFill>
          <a:blip r:embed="rId11"/>
          <a:stretch>
            <a:fillRect/>
          </a:stretch>
        </p:blipFill>
        <p:spPr>
          <a:xfrm>
            <a:off x="5267242" y="3367399"/>
            <a:ext cx="592020" cy="464953"/>
          </a:xfrm>
          <a:prstGeom prst="rect">
            <a:avLst/>
          </a:prstGeom>
        </p:spPr>
      </p:pic>
      <p:cxnSp>
        <p:nvCxnSpPr>
          <p:cNvPr id="154" name="직선 연결선 153"/>
          <p:cNvCxnSpPr/>
          <p:nvPr/>
        </p:nvCxnSpPr>
        <p:spPr bwMode="auto">
          <a:xfrm flipH="1">
            <a:off x="4299253" y="3417647"/>
            <a:ext cx="97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55" name="직선 화살표 연결선 154"/>
          <p:cNvCxnSpPr/>
          <p:nvPr/>
        </p:nvCxnSpPr>
        <p:spPr bwMode="auto">
          <a:xfrm rot="10800000">
            <a:off x="6011787"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56" name="직선 연결선 155"/>
          <p:cNvCxnSpPr/>
          <p:nvPr/>
        </p:nvCxnSpPr>
        <p:spPr bwMode="auto">
          <a:xfrm flipH="1">
            <a:off x="5852721" y="3417647"/>
            <a:ext cx="1023039"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57" name="직선 화살표 연결선 156"/>
          <p:cNvCxnSpPr/>
          <p:nvPr/>
        </p:nvCxnSpPr>
        <p:spPr bwMode="auto">
          <a:xfrm rot="10800000">
            <a:off x="4750665"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58" name="TextBox 157"/>
          <p:cNvSpPr txBox="1"/>
          <p:nvPr/>
        </p:nvSpPr>
        <p:spPr>
          <a:xfrm>
            <a:off x="5315598" y="3085198"/>
            <a:ext cx="49885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Dryer</a:t>
            </a:r>
            <a:endParaRPr lang="ko-KR" altLang="en-US" sz="1000" b="0" dirty="0">
              <a:solidFill>
                <a:schemeClr val="tx1"/>
              </a:solidFill>
              <a:latin typeface="Arial" panose="020B0604020202020204" pitchFamily="34" charset="0"/>
              <a:cs typeface="Arial" panose="020B0604020202020204" pitchFamily="34" charset="0"/>
            </a:endParaRPr>
          </a:p>
        </p:txBody>
      </p:sp>
      <p:pic>
        <p:nvPicPr>
          <p:cNvPr id="159" name="Picture 229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4402" y="1324596"/>
            <a:ext cx="1592162" cy="165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cxnSp>
        <p:nvCxnSpPr>
          <p:cNvPr id="160" name="직선 연결선 159"/>
          <p:cNvCxnSpPr/>
          <p:nvPr/>
        </p:nvCxnSpPr>
        <p:spPr bwMode="auto">
          <a:xfrm flipH="1">
            <a:off x="3257549" y="3320598"/>
            <a:ext cx="288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61" name="직선 연결선 160"/>
          <p:cNvCxnSpPr/>
          <p:nvPr/>
        </p:nvCxnSpPr>
        <p:spPr bwMode="auto">
          <a:xfrm flipV="1">
            <a:off x="2103449" y="3167497"/>
            <a:ext cx="0" cy="1946382"/>
          </a:xfrm>
          <a:prstGeom prst="line">
            <a:avLst/>
          </a:prstGeom>
          <a:solidFill>
            <a:schemeClr val="accent1"/>
          </a:solidFill>
          <a:ln w="19050" cap="flat" cmpd="sng" algn="ctr">
            <a:solidFill>
              <a:srgbClr val="1B1BED"/>
            </a:solidFill>
            <a:prstDash val="solid"/>
            <a:round/>
            <a:headEnd type="none" w="med" len="med"/>
            <a:tailEnd type="none" w="med" len="med"/>
          </a:ln>
          <a:effectLst/>
        </p:spPr>
      </p:cxnSp>
      <p:sp>
        <p:nvSpPr>
          <p:cNvPr id="162" name="TextBox 161"/>
          <p:cNvSpPr txBox="1"/>
          <p:nvPr/>
        </p:nvSpPr>
        <p:spPr>
          <a:xfrm>
            <a:off x="4503329" y="3514093"/>
            <a:ext cx="800219"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Step Valve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63" name="직선 연결선 162"/>
          <p:cNvCxnSpPr/>
          <p:nvPr/>
        </p:nvCxnSpPr>
        <p:spPr bwMode="auto">
          <a:xfrm flipH="1">
            <a:off x="7309765" y="3526123"/>
            <a:ext cx="595985"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164" name="TextBox 163"/>
          <p:cNvSpPr txBox="1"/>
          <p:nvPr/>
        </p:nvSpPr>
        <p:spPr>
          <a:xfrm>
            <a:off x="4443813" y="2450119"/>
            <a:ext cx="1008609"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Capillary Tube</a:t>
            </a:r>
          </a:p>
        </p:txBody>
      </p:sp>
      <p:cxnSp>
        <p:nvCxnSpPr>
          <p:cNvPr id="165" name="직선 화살표 연결선 164"/>
          <p:cNvCxnSpPr/>
          <p:nvPr/>
        </p:nvCxnSpPr>
        <p:spPr bwMode="auto">
          <a:xfrm rot="10800000">
            <a:off x="6942764" y="195018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166" name="그림 165"/>
          <p:cNvPicPr>
            <a:picLocks noChangeAspect="1"/>
          </p:cNvPicPr>
          <p:nvPr/>
        </p:nvPicPr>
        <p:blipFill>
          <a:blip r:embed="rId13"/>
          <a:stretch>
            <a:fillRect/>
          </a:stretch>
        </p:blipFill>
        <p:spPr>
          <a:xfrm>
            <a:off x="2102465" y="1402976"/>
            <a:ext cx="887630" cy="1461824"/>
          </a:xfrm>
          <a:prstGeom prst="rect">
            <a:avLst/>
          </a:prstGeom>
        </p:spPr>
      </p:pic>
      <p:cxnSp>
        <p:nvCxnSpPr>
          <p:cNvPr id="167" name="직선 연결선 166"/>
          <p:cNvCxnSpPr/>
          <p:nvPr/>
        </p:nvCxnSpPr>
        <p:spPr bwMode="auto">
          <a:xfrm flipH="1">
            <a:off x="2769315" y="2284899"/>
            <a:ext cx="250357" cy="52493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68" name="직선 연결선 167"/>
          <p:cNvCxnSpPr/>
          <p:nvPr/>
        </p:nvCxnSpPr>
        <p:spPr bwMode="auto">
          <a:xfrm flipH="1">
            <a:off x="3541934" y="2303949"/>
            <a:ext cx="736797" cy="1012776"/>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69" name="직선 연결선 168"/>
          <p:cNvCxnSpPr/>
          <p:nvPr/>
        </p:nvCxnSpPr>
        <p:spPr bwMode="auto">
          <a:xfrm flipH="1">
            <a:off x="2098175" y="2694506"/>
            <a:ext cx="613824" cy="49475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0" name="직선 연결선 169"/>
          <p:cNvCxnSpPr/>
          <p:nvPr/>
        </p:nvCxnSpPr>
        <p:spPr bwMode="auto">
          <a:xfrm flipH="1" flipV="1">
            <a:off x="2105213" y="3190364"/>
            <a:ext cx="1072575" cy="11611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71" name="직선 화살표 연결선 170"/>
          <p:cNvCxnSpPr/>
          <p:nvPr/>
        </p:nvCxnSpPr>
        <p:spPr bwMode="auto">
          <a:xfrm flipH="1">
            <a:off x="3869173" y="2924169"/>
            <a:ext cx="166529" cy="211701"/>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72" name="직선 화살표 연결선 171"/>
          <p:cNvCxnSpPr/>
          <p:nvPr/>
        </p:nvCxnSpPr>
        <p:spPr bwMode="auto">
          <a:xfrm flipH="1">
            <a:off x="2159220" y="2821101"/>
            <a:ext cx="219223" cy="17815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73" name="직선 화살표 연결선 172"/>
          <p:cNvCxnSpPr/>
          <p:nvPr/>
        </p:nvCxnSpPr>
        <p:spPr bwMode="auto">
          <a:xfrm flipH="1" flipV="1">
            <a:off x="2591233" y="3151524"/>
            <a:ext cx="268532" cy="1793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74" name="직선 연결선 173"/>
          <p:cNvCxnSpPr/>
          <p:nvPr/>
        </p:nvCxnSpPr>
        <p:spPr bwMode="auto">
          <a:xfrm>
            <a:off x="7905750" y="3514093"/>
            <a:ext cx="0" cy="109627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Tree>
    <p:extLst>
      <p:ext uri="{BB962C8B-B14F-4D97-AF65-F5344CB8AC3E}">
        <p14:creationId xmlns:p14="http://schemas.microsoft.com/office/powerpoint/2010/main" val="3663997749"/>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8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89" name="AutoShape 11">
            <a:hlinkClick r:id="rId3" action="ppaction://hlinksldjump" highlightClick="1"/>
          </p:cNvPr>
          <p:cNvSpPr>
            <a:spLocks noChangeArrowheads="1"/>
          </p:cNvSpPr>
          <p:nvPr/>
        </p:nvSpPr>
        <p:spPr bwMode="auto">
          <a:xfrm>
            <a:off x="8412163" y="207963"/>
            <a:ext cx="304800" cy="304800"/>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0" name="Text Box 12">
            <a:hlinkClick r:id="rId3" action="ppaction://hlinksldjump"/>
          </p:cNvPr>
          <p:cNvSpPr txBox="1">
            <a:spLocks noChangeArrowheads="1"/>
          </p:cNvSpPr>
          <p:nvPr/>
        </p:nvSpPr>
        <p:spPr bwMode="auto">
          <a:xfrm>
            <a:off x="7596188" y="255588"/>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sp>
        <p:nvSpPr>
          <p:cNvPr id="9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C4E0FE5-9AFD-49A6-9527-19C779CDC3C7}" type="slidenum">
              <a:rPr lang="en-US" altLang="ko-KR" sz="1400" b="0"/>
              <a:pPr algn="r" eaLnBrk="1" hangingPunct="1">
                <a:lnSpc>
                  <a:spcPct val="110000"/>
                </a:lnSpc>
                <a:spcBef>
                  <a:spcPct val="0"/>
                </a:spcBef>
                <a:buFont typeface="Wingdings" panose="05000000000000000000" pitchFamily="2" charset="2"/>
                <a:buNone/>
              </a:pPr>
              <a:t>36</a:t>
            </a:fld>
            <a:endParaRPr lang="en-US" altLang="ko-KR" sz="1400" b="0" dirty="0"/>
          </a:p>
        </p:txBody>
      </p:sp>
      <p:sp>
        <p:nvSpPr>
          <p:cNvPr id="177" name="Rectangle 2"/>
          <p:cNvSpPr>
            <a:spLocks noChangeArrowheads="1"/>
          </p:cNvSpPr>
          <p:nvPr/>
        </p:nvSpPr>
        <p:spPr bwMode="auto">
          <a:xfrm>
            <a:off x="762000" y="938213"/>
            <a:ext cx="61863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2-6. </a:t>
            </a:r>
            <a:r>
              <a:rPr lang="en-US" altLang="ko-KR" sz="1800" dirty="0">
                <a:solidFill>
                  <a:srgbClr val="006699"/>
                </a:solidFill>
                <a:latin typeface="Arial Black" panose="020B0A04020102020204" pitchFamily="34" charset="0"/>
                <a:ea typeface="헤드라인" pitchFamily="18" charset="-127"/>
              </a:rPr>
              <a:t>Principle Of Freezer </a:t>
            </a:r>
            <a:r>
              <a:rPr lang="en-US" altLang="ko-KR" sz="1800" dirty="0">
                <a:solidFill>
                  <a:srgbClr val="006699"/>
                </a:solidFill>
                <a:latin typeface="Arial Black" panose="020B0A04020102020204" pitchFamily="34" charset="0"/>
              </a:rPr>
              <a:t>(Twin </a:t>
            </a:r>
            <a:r>
              <a:rPr lang="en-US" altLang="ko-KR" sz="1800" dirty="0" smtClean="0">
                <a:solidFill>
                  <a:srgbClr val="006699"/>
                </a:solidFill>
                <a:latin typeface="Arial Black" panose="020B0A04020102020204" pitchFamily="34" charset="0"/>
              </a:rPr>
              <a:t>Cooling T grade)</a:t>
            </a:r>
            <a:endParaRPr lang="en-US" altLang="ko-KR" sz="1800" b="0" dirty="0">
              <a:solidFill>
                <a:srgbClr val="006699"/>
              </a:solidFill>
              <a:latin typeface="Arial Black" panose="020B0A04020102020204" pitchFamily="34" charset="0"/>
              <a:ea typeface="헤드라인" pitchFamily="18" charset="-127"/>
            </a:endParaRPr>
          </a:p>
        </p:txBody>
      </p:sp>
      <p:pic>
        <p:nvPicPr>
          <p:cNvPr id="61" name="그림 60"/>
          <p:cNvPicPr>
            <a:picLocks noChangeAspect="1"/>
          </p:cNvPicPr>
          <p:nvPr/>
        </p:nvPicPr>
        <p:blipFill>
          <a:blip r:embed="rId4"/>
          <a:stretch>
            <a:fillRect/>
          </a:stretch>
        </p:blipFill>
        <p:spPr>
          <a:xfrm>
            <a:off x="6618261" y="2662170"/>
            <a:ext cx="730903" cy="929571"/>
          </a:xfrm>
          <a:prstGeom prst="rect">
            <a:avLst/>
          </a:prstGeom>
        </p:spPr>
      </p:pic>
      <p:cxnSp>
        <p:nvCxnSpPr>
          <p:cNvPr id="62" name="직선 연결선 61"/>
          <p:cNvCxnSpPr/>
          <p:nvPr/>
        </p:nvCxnSpPr>
        <p:spPr bwMode="auto">
          <a:xfrm flipH="1">
            <a:off x="3018730" y="2297759"/>
            <a:ext cx="1260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63" name="직선 화살표 연결선 62"/>
          <p:cNvCxnSpPr/>
          <p:nvPr/>
        </p:nvCxnSpPr>
        <p:spPr bwMode="auto">
          <a:xfrm rot="5400000">
            <a:off x="1836845" y="3953933"/>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87" name="직선 화살표 연결선 86"/>
          <p:cNvCxnSpPr/>
          <p:nvPr/>
        </p:nvCxnSpPr>
        <p:spPr bwMode="auto">
          <a:xfrm rot="10800000">
            <a:off x="3494401" y="2201025"/>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pic>
        <p:nvPicPr>
          <p:cNvPr id="93" name="그림 92"/>
          <p:cNvPicPr>
            <a:picLocks noChangeAspect="1"/>
          </p:cNvPicPr>
          <p:nvPr/>
        </p:nvPicPr>
        <p:blipFill>
          <a:blip r:embed="rId5">
            <a:extLst/>
          </a:blip>
          <a:stretch>
            <a:fillRect/>
          </a:stretch>
        </p:blipFill>
        <p:spPr>
          <a:xfrm rot="16200000">
            <a:off x="4101333" y="2436875"/>
            <a:ext cx="341504" cy="309669"/>
          </a:xfrm>
          <a:prstGeom prst="rect">
            <a:avLst/>
          </a:prstGeom>
        </p:spPr>
      </p:pic>
      <p:cxnSp>
        <p:nvCxnSpPr>
          <p:cNvPr id="94" name="직선 연결선 93"/>
          <p:cNvCxnSpPr/>
          <p:nvPr/>
        </p:nvCxnSpPr>
        <p:spPr bwMode="auto">
          <a:xfrm flipV="1">
            <a:off x="4274538" y="2295038"/>
            <a:ext cx="0" cy="12591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95" name="직선 화살표 연결선 94"/>
          <p:cNvCxnSpPr/>
          <p:nvPr/>
        </p:nvCxnSpPr>
        <p:spPr bwMode="auto">
          <a:xfrm rot="16200000">
            <a:off x="4248473" y="3081166"/>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96" name="그림 95"/>
          <p:cNvPicPr>
            <a:picLocks noChangeAspect="1"/>
          </p:cNvPicPr>
          <p:nvPr/>
        </p:nvPicPr>
        <p:blipFill>
          <a:blip r:embed="rId6"/>
          <a:stretch>
            <a:fillRect/>
          </a:stretch>
        </p:blipFill>
        <p:spPr>
          <a:xfrm>
            <a:off x="2344395" y="3255418"/>
            <a:ext cx="1133218" cy="934114"/>
          </a:xfrm>
          <a:prstGeom prst="rect">
            <a:avLst/>
          </a:prstGeom>
        </p:spPr>
      </p:pic>
      <p:pic>
        <p:nvPicPr>
          <p:cNvPr id="97" name="그림 96"/>
          <p:cNvPicPr>
            <a:picLocks noChangeAspect="1"/>
          </p:cNvPicPr>
          <p:nvPr/>
        </p:nvPicPr>
        <p:blipFill>
          <a:blip r:embed="rId7"/>
          <a:stretch>
            <a:fillRect/>
          </a:stretch>
        </p:blipFill>
        <p:spPr>
          <a:xfrm>
            <a:off x="649194" y="4517752"/>
            <a:ext cx="1565275" cy="1116797"/>
          </a:xfrm>
          <a:prstGeom prst="rect">
            <a:avLst/>
          </a:prstGeom>
        </p:spPr>
      </p:pic>
      <p:pic>
        <p:nvPicPr>
          <p:cNvPr id="98" name="그림 97"/>
          <p:cNvPicPr>
            <a:picLocks noChangeAspect="1"/>
          </p:cNvPicPr>
          <p:nvPr/>
        </p:nvPicPr>
        <p:blipFill>
          <a:blip r:embed="rId8"/>
          <a:stretch>
            <a:fillRect/>
          </a:stretch>
        </p:blipFill>
        <p:spPr>
          <a:xfrm>
            <a:off x="5168972" y="3960451"/>
            <a:ext cx="2011074" cy="1665785"/>
          </a:xfrm>
          <a:prstGeom prst="rect">
            <a:avLst/>
          </a:prstGeom>
        </p:spPr>
      </p:pic>
      <p:cxnSp>
        <p:nvCxnSpPr>
          <p:cNvPr id="99" name="직선 화살표 연결선 98"/>
          <p:cNvCxnSpPr/>
          <p:nvPr/>
        </p:nvCxnSpPr>
        <p:spPr bwMode="auto">
          <a:xfrm rot="16200000">
            <a:off x="7276289" y="2824225"/>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00" name="TextBox 99"/>
          <p:cNvSpPr txBox="1"/>
          <p:nvPr/>
        </p:nvSpPr>
        <p:spPr>
          <a:xfrm>
            <a:off x="5965254" y="5626236"/>
            <a:ext cx="80823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Condenser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1" name="TextBox 100"/>
          <p:cNvSpPr txBox="1"/>
          <p:nvPr/>
        </p:nvSpPr>
        <p:spPr>
          <a:xfrm>
            <a:off x="2063579" y="5547738"/>
            <a:ext cx="881973" cy="246221"/>
          </a:xfrm>
          <a:prstGeom prst="rect">
            <a:avLst/>
          </a:prstGeom>
          <a:solidFill>
            <a:schemeClr val="bg1">
              <a:alpha val="7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Compressor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2" name="TextBox 101"/>
          <p:cNvSpPr txBox="1"/>
          <p:nvPr/>
        </p:nvSpPr>
        <p:spPr>
          <a:xfrm>
            <a:off x="6646921" y="2025148"/>
            <a:ext cx="673582"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Hot Pipe</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3" name="TextBox 102"/>
          <p:cNvSpPr txBox="1"/>
          <p:nvPr/>
        </p:nvSpPr>
        <p:spPr>
          <a:xfrm>
            <a:off x="2368728" y="4194481"/>
            <a:ext cx="702436"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Fre </a:t>
            </a:r>
            <a:r>
              <a:rPr lang="en-US" altLang="ko-KR" sz="1000" b="0" dirty="0" err="1" smtClean="0">
                <a:solidFill>
                  <a:schemeClr val="tx1"/>
                </a:solidFill>
                <a:latin typeface="Arial" panose="020B0604020202020204" pitchFamily="34" charset="0"/>
                <a:cs typeface="Arial" panose="020B0604020202020204" pitchFamily="34" charset="0"/>
              </a:rPr>
              <a:t>Evap</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04" name="직선 연결선 103"/>
          <p:cNvCxnSpPr/>
          <p:nvPr/>
        </p:nvCxnSpPr>
        <p:spPr bwMode="auto">
          <a:xfrm flipH="1" flipV="1">
            <a:off x="2102465" y="5076150"/>
            <a:ext cx="3205803" cy="27071"/>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05" name="직선 연결선 104"/>
          <p:cNvCxnSpPr/>
          <p:nvPr/>
        </p:nvCxnSpPr>
        <p:spPr bwMode="auto">
          <a:xfrm>
            <a:off x="7090321" y="4613018"/>
            <a:ext cx="0" cy="1620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06" name="직선 화살표 연결선 105"/>
          <p:cNvCxnSpPr/>
          <p:nvPr/>
        </p:nvCxnSpPr>
        <p:spPr bwMode="auto">
          <a:xfrm rot="10800000">
            <a:off x="7513046" y="3417647"/>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07" name="직선 화살표 연결선 106"/>
          <p:cNvCxnSpPr/>
          <p:nvPr/>
        </p:nvCxnSpPr>
        <p:spPr bwMode="auto">
          <a:xfrm>
            <a:off x="4351880" y="497877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08" name="직선 연결선 107"/>
          <p:cNvCxnSpPr/>
          <p:nvPr/>
        </p:nvCxnSpPr>
        <p:spPr bwMode="auto">
          <a:xfrm flipH="1">
            <a:off x="6879045" y="4610363"/>
            <a:ext cx="216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09" name="직선 연결선 108"/>
          <p:cNvCxnSpPr/>
          <p:nvPr/>
        </p:nvCxnSpPr>
        <p:spPr bwMode="auto">
          <a:xfrm flipH="1">
            <a:off x="7082008" y="6236222"/>
            <a:ext cx="324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10" name="직선 화살표 연결선 109"/>
          <p:cNvCxnSpPr/>
          <p:nvPr/>
        </p:nvCxnSpPr>
        <p:spPr bwMode="auto">
          <a:xfrm>
            <a:off x="6875760" y="454036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1" name="직선 화살표 연결선 110"/>
          <p:cNvCxnSpPr/>
          <p:nvPr/>
        </p:nvCxnSpPr>
        <p:spPr bwMode="auto">
          <a:xfrm rot="5400000">
            <a:off x="7034719" y="536993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2" name="직선 화살표 연결선 111"/>
          <p:cNvCxnSpPr/>
          <p:nvPr/>
        </p:nvCxnSpPr>
        <p:spPr bwMode="auto">
          <a:xfrm>
            <a:off x="7134774" y="615614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3" name="직선 화살표 연결선 112"/>
          <p:cNvCxnSpPr/>
          <p:nvPr/>
        </p:nvCxnSpPr>
        <p:spPr bwMode="auto">
          <a:xfrm rot="5400000">
            <a:off x="6439092" y="2849915"/>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grpSp>
        <p:nvGrpSpPr>
          <p:cNvPr id="114" name="그룹 113"/>
          <p:cNvGrpSpPr/>
          <p:nvPr/>
        </p:nvGrpSpPr>
        <p:grpSpPr>
          <a:xfrm rot="9218595">
            <a:off x="4179093" y="2725641"/>
            <a:ext cx="930305" cy="869692"/>
            <a:chOff x="3394087" y="3095379"/>
            <a:chExt cx="930305" cy="869692"/>
          </a:xfrm>
        </p:grpSpPr>
        <p:pic>
          <p:nvPicPr>
            <p:cNvPr id="115" name="그림 114"/>
            <p:cNvPicPr>
              <a:picLocks noChangeAspect="1"/>
            </p:cNvPicPr>
            <p:nvPr/>
          </p:nvPicPr>
          <p:blipFill rotWithShape="1">
            <a:blip r:embed="rId9"/>
            <a:srcRect l="4878" r="41404" b="35255"/>
            <a:stretch/>
          </p:blipFill>
          <p:spPr>
            <a:xfrm>
              <a:off x="3394087" y="3095379"/>
              <a:ext cx="928532" cy="853166"/>
            </a:xfrm>
            <a:prstGeom prst="rect">
              <a:avLst/>
            </a:prstGeom>
          </p:spPr>
        </p:pic>
        <p:sp>
          <p:nvSpPr>
            <p:cNvPr id="116" name="직사각형 115"/>
            <p:cNvSpPr/>
            <p:nvPr/>
          </p:nvSpPr>
          <p:spPr bwMode="auto">
            <a:xfrm>
              <a:off x="4114878" y="3568781"/>
              <a:ext cx="209514" cy="396290"/>
            </a:xfrm>
            <a:prstGeom prst="rect">
              <a:avLst/>
            </a:prstGeom>
            <a:solidFill>
              <a:schemeClr val="bg1"/>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cxnSp>
        <p:nvCxnSpPr>
          <p:cNvPr id="117" name="직선 연결선 116"/>
          <p:cNvCxnSpPr/>
          <p:nvPr/>
        </p:nvCxnSpPr>
        <p:spPr bwMode="auto">
          <a:xfrm flipV="1">
            <a:off x="4280124" y="2739297"/>
            <a:ext cx="0" cy="684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pic>
        <p:nvPicPr>
          <p:cNvPr id="118" name="그림 117"/>
          <p:cNvPicPr>
            <a:picLocks noChangeAspect="1"/>
          </p:cNvPicPr>
          <p:nvPr/>
        </p:nvPicPr>
        <p:blipFill>
          <a:blip r:embed="rId10"/>
          <a:stretch>
            <a:fillRect/>
          </a:stretch>
        </p:blipFill>
        <p:spPr>
          <a:xfrm>
            <a:off x="5267242" y="3367399"/>
            <a:ext cx="592020" cy="464953"/>
          </a:xfrm>
          <a:prstGeom prst="rect">
            <a:avLst/>
          </a:prstGeom>
        </p:spPr>
      </p:pic>
      <p:cxnSp>
        <p:nvCxnSpPr>
          <p:cNvPr id="119" name="직선 연결선 118"/>
          <p:cNvCxnSpPr/>
          <p:nvPr/>
        </p:nvCxnSpPr>
        <p:spPr bwMode="auto">
          <a:xfrm flipH="1">
            <a:off x="4299253" y="3417647"/>
            <a:ext cx="97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20" name="직선 화살표 연결선 119"/>
          <p:cNvCxnSpPr/>
          <p:nvPr/>
        </p:nvCxnSpPr>
        <p:spPr bwMode="auto">
          <a:xfrm rot="10800000">
            <a:off x="6011787"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1" name="직선 연결선 120"/>
          <p:cNvCxnSpPr/>
          <p:nvPr/>
        </p:nvCxnSpPr>
        <p:spPr bwMode="auto">
          <a:xfrm flipH="1">
            <a:off x="5852721" y="3417647"/>
            <a:ext cx="1023039"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22" name="직선 화살표 연결선 121"/>
          <p:cNvCxnSpPr/>
          <p:nvPr/>
        </p:nvCxnSpPr>
        <p:spPr bwMode="auto">
          <a:xfrm rot="10800000">
            <a:off x="4750665"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23" name="TextBox 122"/>
          <p:cNvSpPr txBox="1"/>
          <p:nvPr/>
        </p:nvSpPr>
        <p:spPr>
          <a:xfrm>
            <a:off x="5315598" y="3085198"/>
            <a:ext cx="49885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Dryer</a:t>
            </a:r>
            <a:endParaRPr lang="ko-KR" altLang="en-US" sz="1000" b="0" dirty="0">
              <a:solidFill>
                <a:schemeClr val="tx1"/>
              </a:solidFill>
              <a:latin typeface="Arial" panose="020B0604020202020204" pitchFamily="34" charset="0"/>
              <a:cs typeface="Arial" panose="020B0604020202020204" pitchFamily="34" charset="0"/>
            </a:endParaRPr>
          </a:p>
        </p:txBody>
      </p:sp>
      <p:pic>
        <p:nvPicPr>
          <p:cNvPr id="124" name="Picture 229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74402" y="1324596"/>
            <a:ext cx="1592162" cy="165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cxnSp>
        <p:nvCxnSpPr>
          <p:cNvPr id="125" name="직선 연결선 124"/>
          <p:cNvCxnSpPr/>
          <p:nvPr/>
        </p:nvCxnSpPr>
        <p:spPr bwMode="auto">
          <a:xfrm flipH="1">
            <a:off x="3257549" y="3320598"/>
            <a:ext cx="288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26" name="직선 연결선 125"/>
          <p:cNvCxnSpPr/>
          <p:nvPr/>
        </p:nvCxnSpPr>
        <p:spPr bwMode="auto">
          <a:xfrm flipV="1">
            <a:off x="2103449" y="3167497"/>
            <a:ext cx="0" cy="1946382"/>
          </a:xfrm>
          <a:prstGeom prst="line">
            <a:avLst/>
          </a:prstGeom>
          <a:solidFill>
            <a:schemeClr val="accent1"/>
          </a:solidFill>
          <a:ln w="19050" cap="flat" cmpd="sng" algn="ctr">
            <a:solidFill>
              <a:srgbClr val="1B1BED"/>
            </a:solidFill>
            <a:prstDash val="solid"/>
            <a:round/>
            <a:headEnd type="none" w="med" len="med"/>
            <a:tailEnd type="none" w="med" len="med"/>
          </a:ln>
          <a:effectLst/>
        </p:spPr>
      </p:cxnSp>
      <p:sp>
        <p:nvSpPr>
          <p:cNvPr id="127" name="TextBox 126"/>
          <p:cNvSpPr txBox="1"/>
          <p:nvPr/>
        </p:nvSpPr>
        <p:spPr>
          <a:xfrm>
            <a:off x="4503329" y="3514093"/>
            <a:ext cx="800219"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Step Valve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28" name="직선 연결선 127"/>
          <p:cNvCxnSpPr/>
          <p:nvPr/>
        </p:nvCxnSpPr>
        <p:spPr bwMode="auto">
          <a:xfrm flipH="1" flipV="1">
            <a:off x="7309765" y="3526123"/>
            <a:ext cx="678766" cy="686899"/>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129" name="TextBox 128"/>
          <p:cNvSpPr txBox="1"/>
          <p:nvPr/>
        </p:nvSpPr>
        <p:spPr>
          <a:xfrm>
            <a:off x="4443813" y="2450119"/>
            <a:ext cx="1008609"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Capillary Tube</a:t>
            </a:r>
          </a:p>
        </p:txBody>
      </p:sp>
      <p:cxnSp>
        <p:nvCxnSpPr>
          <p:cNvPr id="130" name="직선 화살표 연결선 129"/>
          <p:cNvCxnSpPr/>
          <p:nvPr/>
        </p:nvCxnSpPr>
        <p:spPr bwMode="auto">
          <a:xfrm rot="10800000">
            <a:off x="6909078" y="251696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131" name="그림 130"/>
          <p:cNvPicPr>
            <a:picLocks noChangeAspect="1"/>
          </p:cNvPicPr>
          <p:nvPr/>
        </p:nvPicPr>
        <p:blipFill>
          <a:blip r:embed="rId12"/>
          <a:stretch>
            <a:fillRect/>
          </a:stretch>
        </p:blipFill>
        <p:spPr>
          <a:xfrm>
            <a:off x="2102465" y="1402976"/>
            <a:ext cx="887630" cy="1461824"/>
          </a:xfrm>
          <a:prstGeom prst="rect">
            <a:avLst/>
          </a:prstGeom>
        </p:spPr>
      </p:pic>
      <p:cxnSp>
        <p:nvCxnSpPr>
          <p:cNvPr id="132" name="직선 연결선 131"/>
          <p:cNvCxnSpPr/>
          <p:nvPr/>
        </p:nvCxnSpPr>
        <p:spPr bwMode="auto">
          <a:xfrm flipH="1">
            <a:off x="2769315" y="2284899"/>
            <a:ext cx="250357" cy="52493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33" name="직선 연결선 132"/>
          <p:cNvCxnSpPr/>
          <p:nvPr/>
        </p:nvCxnSpPr>
        <p:spPr bwMode="auto">
          <a:xfrm flipH="1">
            <a:off x="3541934" y="2303949"/>
            <a:ext cx="736797" cy="1012776"/>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34" name="직선 연결선 133"/>
          <p:cNvCxnSpPr/>
          <p:nvPr/>
        </p:nvCxnSpPr>
        <p:spPr bwMode="auto">
          <a:xfrm flipH="1">
            <a:off x="2098175" y="2694506"/>
            <a:ext cx="613824" cy="49475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35" name="직선 연결선 134"/>
          <p:cNvCxnSpPr/>
          <p:nvPr/>
        </p:nvCxnSpPr>
        <p:spPr bwMode="auto">
          <a:xfrm flipH="1" flipV="1">
            <a:off x="2105213" y="3190364"/>
            <a:ext cx="1072575" cy="116112"/>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36" name="직선 화살표 연결선 135"/>
          <p:cNvCxnSpPr/>
          <p:nvPr/>
        </p:nvCxnSpPr>
        <p:spPr bwMode="auto">
          <a:xfrm flipH="1">
            <a:off x="3869173" y="2924169"/>
            <a:ext cx="166529" cy="211701"/>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37" name="직선 화살표 연결선 136"/>
          <p:cNvCxnSpPr/>
          <p:nvPr/>
        </p:nvCxnSpPr>
        <p:spPr bwMode="auto">
          <a:xfrm flipH="1">
            <a:off x="2159220" y="2821101"/>
            <a:ext cx="219223" cy="17815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38" name="직선 화살표 연결선 137"/>
          <p:cNvCxnSpPr/>
          <p:nvPr/>
        </p:nvCxnSpPr>
        <p:spPr bwMode="auto">
          <a:xfrm flipH="1" flipV="1">
            <a:off x="2591233" y="3151524"/>
            <a:ext cx="268532" cy="17935"/>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pic>
        <p:nvPicPr>
          <p:cNvPr id="139" name="그림 138"/>
          <p:cNvPicPr>
            <a:picLocks noChangeAspect="1"/>
          </p:cNvPicPr>
          <p:nvPr/>
        </p:nvPicPr>
        <p:blipFill>
          <a:blip r:embed="rId13">
            <a:extLst>
              <a:ext uri="{BEBA8EAE-BF5A-486C-A8C5-ECC9F3942E4B}">
                <a14:imgProps xmlns:a14="http://schemas.microsoft.com/office/drawing/2010/main">
                  <a14:imgLayer r:embed="rId14">
                    <a14:imgEffect>
                      <a14:artisticPaintStrokes/>
                    </a14:imgEffect>
                  </a14:imgLayer>
                </a14:imgProps>
              </a:ext>
            </a:extLst>
          </a:blip>
          <a:stretch>
            <a:fillRect/>
          </a:stretch>
        </p:blipFill>
        <p:spPr>
          <a:xfrm>
            <a:off x="7423650" y="4213022"/>
            <a:ext cx="682492" cy="2032639"/>
          </a:xfrm>
          <a:prstGeom prst="rect">
            <a:avLst/>
          </a:prstGeom>
        </p:spPr>
      </p:pic>
      <p:sp>
        <p:nvSpPr>
          <p:cNvPr id="140" name="TextBox 139"/>
          <p:cNvSpPr txBox="1"/>
          <p:nvPr/>
        </p:nvSpPr>
        <p:spPr>
          <a:xfrm>
            <a:off x="7320503" y="6245661"/>
            <a:ext cx="880369" cy="246221"/>
          </a:xfrm>
          <a:prstGeom prst="rect">
            <a:avLst/>
          </a:prstGeom>
          <a:noFill/>
          <a:ln>
            <a:solidFill>
              <a:schemeClr val="tx1"/>
            </a:solidFill>
          </a:ln>
        </p:spPr>
        <p:txBody>
          <a:bodyPr wrap="none" rtlCol="0">
            <a:spAutoFit/>
          </a:bodyPr>
          <a:lstStyle/>
          <a:p>
            <a:r>
              <a:rPr lang="en-US" altLang="ko-KR" dirty="0" smtClean="0">
                <a:solidFill>
                  <a:schemeClr val="tx1"/>
                </a:solidFill>
                <a:latin typeface="Arial" panose="020B0604020202020204" pitchFamily="34" charset="0"/>
                <a:cs typeface="Arial" panose="020B0604020202020204" pitchFamily="34" charset="0"/>
              </a:rPr>
              <a:t>Cluster</a:t>
            </a:r>
            <a:r>
              <a:rPr lang="en-US" altLang="ko-KR" sz="1000" b="0" dirty="0" smtClean="0">
                <a:solidFill>
                  <a:schemeClr val="tx1"/>
                </a:solidFill>
                <a:latin typeface="Arial" panose="020B0604020202020204" pitchFamily="34" charset="0"/>
                <a:cs typeface="Arial" panose="020B0604020202020204" pitchFamily="34" charset="0"/>
              </a:rPr>
              <a:t> Pipe</a:t>
            </a:r>
            <a:endParaRPr lang="ko-KR" altLang="en-US" sz="1000" b="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24604480"/>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87" name="Rectangle 2"/>
          <p:cNvSpPr>
            <a:spLocks noChangeArrowheads="1"/>
          </p:cNvSpPr>
          <p:nvPr/>
        </p:nvSpPr>
        <p:spPr bwMode="auto">
          <a:xfrm>
            <a:off x="762000" y="938213"/>
            <a:ext cx="51930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2-6. </a:t>
            </a:r>
            <a:r>
              <a:rPr lang="en-US" altLang="ko-KR" sz="1800" b="0" dirty="0">
                <a:solidFill>
                  <a:srgbClr val="006699"/>
                </a:solidFill>
                <a:latin typeface="Arial Black" panose="020B0A04020102020204" pitchFamily="34" charset="0"/>
                <a:ea typeface="헤드라인" pitchFamily="18" charset="-127"/>
              </a:rPr>
              <a:t>Principle Of </a:t>
            </a:r>
            <a:r>
              <a:rPr lang="en-US" altLang="ko-KR" sz="1800" b="0" dirty="0" smtClean="0">
                <a:solidFill>
                  <a:srgbClr val="006699"/>
                </a:solidFill>
                <a:latin typeface="Arial Black" panose="020B0A04020102020204" pitchFamily="34" charset="0"/>
                <a:ea typeface="헤드라인" pitchFamily="18" charset="-127"/>
              </a:rPr>
              <a:t>Freezer (Mono Cooling)</a:t>
            </a:r>
            <a:endParaRPr lang="en-US" altLang="ko-KR" sz="1800" b="0" dirty="0">
              <a:solidFill>
                <a:srgbClr val="006699"/>
              </a:solidFill>
              <a:latin typeface="Arial Black" panose="020B0A04020102020204" pitchFamily="34" charset="0"/>
              <a:ea typeface="헤드라인" pitchFamily="18" charset="-127"/>
            </a:endParaRPr>
          </a:p>
        </p:txBody>
      </p:sp>
      <p:sp>
        <p:nvSpPr>
          <p:cNvPr id="8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89" name="AutoShape 11">
            <a:hlinkClick r:id="rId3" action="ppaction://hlinksldjump" highlightClick="1"/>
          </p:cNvPr>
          <p:cNvSpPr>
            <a:spLocks noChangeArrowheads="1"/>
          </p:cNvSpPr>
          <p:nvPr/>
        </p:nvSpPr>
        <p:spPr bwMode="auto">
          <a:xfrm>
            <a:off x="8412163" y="207963"/>
            <a:ext cx="304800" cy="304800"/>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0" name="Text Box 12">
            <a:hlinkClick r:id="rId3" action="ppaction://hlinksldjump"/>
          </p:cNvPr>
          <p:cNvSpPr txBox="1">
            <a:spLocks noChangeArrowheads="1"/>
          </p:cNvSpPr>
          <p:nvPr/>
        </p:nvSpPr>
        <p:spPr bwMode="auto">
          <a:xfrm>
            <a:off x="7596188" y="255588"/>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sp>
        <p:nvSpPr>
          <p:cNvPr id="9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C4E0FE5-9AFD-49A6-9527-19C779CDC3C7}" type="slidenum">
              <a:rPr lang="en-US" altLang="ko-KR" sz="1400" b="0"/>
              <a:pPr algn="r" eaLnBrk="1" hangingPunct="1">
                <a:lnSpc>
                  <a:spcPct val="110000"/>
                </a:lnSpc>
                <a:spcBef>
                  <a:spcPct val="0"/>
                </a:spcBef>
                <a:buFont typeface="Wingdings" panose="05000000000000000000" pitchFamily="2" charset="2"/>
                <a:buNone/>
              </a:pPr>
              <a:t>37</a:t>
            </a:fld>
            <a:endParaRPr lang="en-US" altLang="ko-KR" sz="1400" b="0" dirty="0"/>
          </a:p>
        </p:txBody>
      </p:sp>
      <p:cxnSp>
        <p:nvCxnSpPr>
          <p:cNvPr id="93" name="직선 연결선 92"/>
          <p:cNvCxnSpPr/>
          <p:nvPr/>
        </p:nvCxnSpPr>
        <p:spPr bwMode="auto">
          <a:xfrm flipH="1">
            <a:off x="3018730" y="2297759"/>
            <a:ext cx="1260000"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94" name="직선 화살표 연결선 93"/>
          <p:cNvCxnSpPr/>
          <p:nvPr/>
        </p:nvCxnSpPr>
        <p:spPr bwMode="auto">
          <a:xfrm rot="5400000">
            <a:off x="2812260" y="2682258"/>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95" name="직선 화살표 연결선 94"/>
          <p:cNvCxnSpPr/>
          <p:nvPr/>
        </p:nvCxnSpPr>
        <p:spPr bwMode="auto">
          <a:xfrm rot="10800000">
            <a:off x="3494401" y="2201025"/>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pic>
        <p:nvPicPr>
          <p:cNvPr id="96" name="그림 95"/>
          <p:cNvPicPr>
            <a:picLocks noChangeAspect="1"/>
          </p:cNvPicPr>
          <p:nvPr/>
        </p:nvPicPr>
        <p:blipFill>
          <a:blip r:embed="rId4">
            <a:extLst/>
          </a:blip>
          <a:stretch>
            <a:fillRect/>
          </a:stretch>
        </p:blipFill>
        <p:spPr>
          <a:xfrm rot="16200000">
            <a:off x="4101333" y="2436875"/>
            <a:ext cx="341504" cy="309669"/>
          </a:xfrm>
          <a:prstGeom prst="rect">
            <a:avLst/>
          </a:prstGeom>
        </p:spPr>
      </p:pic>
      <p:cxnSp>
        <p:nvCxnSpPr>
          <p:cNvPr id="97" name="직선 연결선 96"/>
          <p:cNvCxnSpPr/>
          <p:nvPr/>
        </p:nvCxnSpPr>
        <p:spPr bwMode="auto">
          <a:xfrm flipV="1">
            <a:off x="4274538" y="2295038"/>
            <a:ext cx="0" cy="125919"/>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98" name="직선 화살표 연결선 97"/>
          <p:cNvCxnSpPr/>
          <p:nvPr/>
        </p:nvCxnSpPr>
        <p:spPr bwMode="auto">
          <a:xfrm rot="16200000">
            <a:off x="4248473" y="3081166"/>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pic>
        <p:nvPicPr>
          <p:cNvPr id="99" name="그림 98"/>
          <p:cNvPicPr>
            <a:picLocks noChangeAspect="1"/>
          </p:cNvPicPr>
          <p:nvPr/>
        </p:nvPicPr>
        <p:blipFill>
          <a:blip r:embed="rId5"/>
          <a:stretch>
            <a:fillRect/>
          </a:stretch>
        </p:blipFill>
        <p:spPr>
          <a:xfrm>
            <a:off x="1867987" y="2862714"/>
            <a:ext cx="1609626" cy="1326818"/>
          </a:xfrm>
          <a:prstGeom prst="rect">
            <a:avLst/>
          </a:prstGeom>
        </p:spPr>
      </p:pic>
      <p:pic>
        <p:nvPicPr>
          <p:cNvPr id="100" name="그림 99"/>
          <p:cNvPicPr>
            <a:picLocks noChangeAspect="1"/>
          </p:cNvPicPr>
          <p:nvPr/>
        </p:nvPicPr>
        <p:blipFill>
          <a:blip r:embed="rId6"/>
          <a:stretch>
            <a:fillRect/>
          </a:stretch>
        </p:blipFill>
        <p:spPr>
          <a:xfrm>
            <a:off x="5722300" y="1281885"/>
            <a:ext cx="1843174" cy="2339703"/>
          </a:xfrm>
          <a:prstGeom prst="rect">
            <a:avLst/>
          </a:prstGeom>
        </p:spPr>
      </p:pic>
      <p:pic>
        <p:nvPicPr>
          <p:cNvPr id="101" name="그림 100"/>
          <p:cNvPicPr>
            <a:picLocks noChangeAspect="1"/>
          </p:cNvPicPr>
          <p:nvPr/>
        </p:nvPicPr>
        <p:blipFill>
          <a:blip r:embed="rId7"/>
          <a:stretch>
            <a:fillRect/>
          </a:stretch>
        </p:blipFill>
        <p:spPr>
          <a:xfrm>
            <a:off x="1782669" y="4517752"/>
            <a:ext cx="1565275" cy="1116797"/>
          </a:xfrm>
          <a:prstGeom prst="rect">
            <a:avLst/>
          </a:prstGeom>
        </p:spPr>
      </p:pic>
      <p:pic>
        <p:nvPicPr>
          <p:cNvPr id="102" name="그림 101"/>
          <p:cNvPicPr>
            <a:picLocks noChangeAspect="1"/>
          </p:cNvPicPr>
          <p:nvPr/>
        </p:nvPicPr>
        <p:blipFill>
          <a:blip r:embed="rId8"/>
          <a:stretch>
            <a:fillRect/>
          </a:stretch>
        </p:blipFill>
        <p:spPr>
          <a:xfrm>
            <a:off x="5168972" y="3960451"/>
            <a:ext cx="2011074" cy="1665785"/>
          </a:xfrm>
          <a:prstGeom prst="rect">
            <a:avLst/>
          </a:prstGeom>
        </p:spPr>
      </p:pic>
      <p:pic>
        <p:nvPicPr>
          <p:cNvPr id="103" name="그림 102"/>
          <p:cNvPicPr>
            <a:picLocks noChangeAspect="1"/>
          </p:cNvPicPr>
          <p:nvPr/>
        </p:nvPicPr>
        <p:blipFill>
          <a:blip r:embed="rId9">
            <a:extLst>
              <a:ext uri="{BEBA8EAE-BF5A-486C-A8C5-ECC9F3942E4B}">
                <a14:imgProps xmlns:a14="http://schemas.microsoft.com/office/drawing/2010/main">
                  <a14:imgLayer r:embed="rId10">
                    <a14:imgEffect>
                      <a14:artisticPaintStrokes/>
                    </a14:imgEffect>
                  </a14:imgLayer>
                </a14:imgProps>
              </a:ext>
            </a:extLst>
          </a:blip>
          <a:stretch>
            <a:fillRect/>
          </a:stretch>
        </p:blipFill>
        <p:spPr>
          <a:xfrm rot="1488546">
            <a:off x="7484107" y="3246308"/>
            <a:ext cx="642125" cy="3116884"/>
          </a:xfrm>
          <a:prstGeom prst="rect">
            <a:avLst/>
          </a:prstGeom>
        </p:spPr>
      </p:pic>
      <p:cxnSp>
        <p:nvCxnSpPr>
          <p:cNvPr id="104" name="직선 화살표 연결선 103"/>
          <p:cNvCxnSpPr/>
          <p:nvPr/>
        </p:nvCxnSpPr>
        <p:spPr bwMode="auto">
          <a:xfrm rot="16200000">
            <a:off x="7416090" y="2581455"/>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05" name="TextBox 104"/>
          <p:cNvSpPr txBox="1"/>
          <p:nvPr/>
        </p:nvSpPr>
        <p:spPr>
          <a:xfrm>
            <a:off x="5965254" y="5626236"/>
            <a:ext cx="80823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Condenser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6" name="TextBox 105"/>
          <p:cNvSpPr txBox="1"/>
          <p:nvPr/>
        </p:nvSpPr>
        <p:spPr>
          <a:xfrm>
            <a:off x="2063579" y="5547738"/>
            <a:ext cx="881973" cy="246221"/>
          </a:xfrm>
          <a:prstGeom prst="rect">
            <a:avLst/>
          </a:prstGeom>
          <a:solidFill>
            <a:schemeClr val="bg1">
              <a:alpha val="7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Compressor</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7" name="TextBox 106"/>
          <p:cNvSpPr txBox="1"/>
          <p:nvPr/>
        </p:nvSpPr>
        <p:spPr>
          <a:xfrm>
            <a:off x="6289979" y="1998641"/>
            <a:ext cx="673582"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Hot Pipe</a:t>
            </a:r>
            <a:endParaRPr lang="ko-KR" altLang="en-US" sz="1000" b="0" dirty="0">
              <a:solidFill>
                <a:schemeClr val="tx1"/>
              </a:solidFill>
              <a:latin typeface="Arial" panose="020B0604020202020204" pitchFamily="34" charset="0"/>
              <a:cs typeface="Arial" panose="020B0604020202020204" pitchFamily="34" charset="0"/>
            </a:endParaRPr>
          </a:p>
        </p:txBody>
      </p:sp>
      <p:sp>
        <p:nvSpPr>
          <p:cNvPr id="108" name="TextBox 107"/>
          <p:cNvSpPr txBox="1"/>
          <p:nvPr/>
        </p:nvSpPr>
        <p:spPr>
          <a:xfrm>
            <a:off x="2368728" y="4194481"/>
            <a:ext cx="702436"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Fre </a:t>
            </a:r>
            <a:r>
              <a:rPr lang="en-US" altLang="ko-KR" sz="1000" b="0" dirty="0" err="1" smtClean="0">
                <a:solidFill>
                  <a:schemeClr val="tx1"/>
                </a:solidFill>
                <a:latin typeface="Arial" panose="020B0604020202020204" pitchFamily="34" charset="0"/>
                <a:cs typeface="Arial" panose="020B0604020202020204" pitchFamily="34" charset="0"/>
              </a:rPr>
              <a:t>Evap</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09" name="직선 연결선 108"/>
          <p:cNvCxnSpPr/>
          <p:nvPr/>
        </p:nvCxnSpPr>
        <p:spPr bwMode="auto">
          <a:xfrm flipH="1" flipV="1">
            <a:off x="3273512" y="5065491"/>
            <a:ext cx="2034756" cy="37729"/>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10" name="직선 연결선 109"/>
          <p:cNvCxnSpPr/>
          <p:nvPr/>
        </p:nvCxnSpPr>
        <p:spPr bwMode="auto">
          <a:xfrm>
            <a:off x="7090321" y="4613018"/>
            <a:ext cx="0" cy="1620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11" name="직선 화살표 연결선 110"/>
          <p:cNvCxnSpPr/>
          <p:nvPr/>
        </p:nvCxnSpPr>
        <p:spPr bwMode="auto">
          <a:xfrm rot="10800000">
            <a:off x="7513046" y="3417647"/>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2" name="직선 화살표 연결선 111"/>
          <p:cNvCxnSpPr/>
          <p:nvPr/>
        </p:nvCxnSpPr>
        <p:spPr bwMode="auto">
          <a:xfrm>
            <a:off x="4351880" y="4978779"/>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3" name="직선 연결선 112"/>
          <p:cNvCxnSpPr/>
          <p:nvPr/>
        </p:nvCxnSpPr>
        <p:spPr bwMode="auto">
          <a:xfrm flipH="1">
            <a:off x="6879045" y="4610363"/>
            <a:ext cx="216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14" name="직선 연결선 113"/>
          <p:cNvCxnSpPr/>
          <p:nvPr/>
        </p:nvCxnSpPr>
        <p:spPr bwMode="auto">
          <a:xfrm flipH="1">
            <a:off x="7082008" y="6236222"/>
            <a:ext cx="324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115" name="TextBox 114"/>
          <p:cNvSpPr txBox="1"/>
          <p:nvPr/>
        </p:nvSpPr>
        <p:spPr>
          <a:xfrm>
            <a:off x="7761396" y="4811653"/>
            <a:ext cx="880369" cy="246221"/>
          </a:xfrm>
          <a:prstGeom prst="rect">
            <a:avLst/>
          </a:prstGeom>
          <a:noFill/>
          <a:ln>
            <a:solidFill>
              <a:schemeClr val="tx1"/>
            </a:solidFill>
          </a:ln>
        </p:spPr>
        <p:txBody>
          <a:bodyPr wrap="none" rtlCol="0">
            <a:spAutoFit/>
          </a:bodyPr>
          <a:lstStyle/>
          <a:p>
            <a:r>
              <a:rPr lang="en-US" altLang="ko-KR" dirty="0" smtClean="0">
                <a:solidFill>
                  <a:schemeClr val="tx1"/>
                </a:solidFill>
                <a:latin typeface="Arial" panose="020B0604020202020204" pitchFamily="34" charset="0"/>
                <a:cs typeface="Arial" panose="020B0604020202020204" pitchFamily="34" charset="0"/>
              </a:rPr>
              <a:t>Cluster</a:t>
            </a:r>
            <a:r>
              <a:rPr lang="en-US" altLang="ko-KR" sz="1000" b="0" dirty="0" smtClean="0">
                <a:solidFill>
                  <a:schemeClr val="tx1"/>
                </a:solidFill>
                <a:latin typeface="Arial" panose="020B0604020202020204" pitchFamily="34" charset="0"/>
                <a:cs typeface="Arial" panose="020B0604020202020204" pitchFamily="34" charset="0"/>
              </a:rPr>
              <a:t> Pipe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16" name="직선 연결선 115"/>
          <p:cNvCxnSpPr>
            <a:stCxn id="101" idx="3"/>
          </p:cNvCxnSpPr>
          <p:nvPr/>
        </p:nvCxnSpPr>
        <p:spPr bwMode="auto">
          <a:xfrm flipH="1">
            <a:off x="3210806" y="5076151"/>
            <a:ext cx="137138" cy="37728"/>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17" name="직선 화살표 연결선 116"/>
          <p:cNvCxnSpPr/>
          <p:nvPr/>
        </p:nvCxnSpPr>
        <p:spPr bwMode="auto">
          <a:xfrm>
            <a:off x="6875760" y="454036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8" name="직선 화살표 연결선 117"/>
          <p:cNvCxnSpPr/>
          <p:nvPr/>
        </p:nvCxnSpPr>
        <p:spPr bwMode="auto">
          <a:xfrm rot="5400000">
            <a:off x="7034719" y="536993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19" name="직선 화살표 연결선 118"/>
          <p:cNvCxnSpPr/>
          <p:nvPr/>
        </p:nvCxnSpPr>
        <p:spPr bwMode="auto">
          <a:xfrm>
            <a:off x="7134774" y="6156148"/>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0" name="직선 화살표 연결선 119"/>
          <p:cNvCxnSpPr/>
          <p:nvPr/>
        </p:nvCxnSpPr>
        <p:spPr bwMode="auto">
          <a:xfrm rot="10800000">
            <a:off x="6885615" y="1403122"/>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1" name="직선 화살표 연결선 120"/>
          <p:cNvCxnSpPr/>
          <p:nvPr/>
        </p:nvCxnSpPr>
        <p:spPr bwMode="auto">
          <a:xfrm>
            <a:off x="6885615" y="1671883"/>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2" name="직선 화살표 연결선 121"/>
          <p:cNvCxnSpPr/>
          <p:nvPr/>
        </p:nvCxnSpPr>
        <p:spPr bwMode="auto">
          <a:xfrm rot="5400000">
            <a:off x="7242751" y="2717942"/>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3" name="직선 화살표 연결선 122"/>
          <p:cNvCxnSpPr/>
          <p:nvPr/>
        </p:nvCxnSpPr>
        <p:spPr bwMode="auto">
          <a:xfrm rot="16200000">
            <a:off x="5687043" y="2458504"/>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4" name="직선 화살표 연결선 123"/>
          <p:cNvCxnSpPr/>
          <p:nvPr/>
        </p:nvCxnSpPr>
        <p:spPr bwMode="auto">
          <a:xfrm>
            <a:off x="6030541" y="1403122"/>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5" name="직선 화살표 연결선 124"/>
          <p:cNvCxnSpPr/>
          <p:nvPr/>
        </p:nvCxnSpPr>
        <p:spPr bwMode="auto">
          <a:xfrm rot="10800000">
            <a:off x="6030541" y="1671883"/>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6" name="직선 화살표 연결선 125"/>
          <p:cNvCxnSpPr/>
          <p:nvPr/>
        </p:nvCxnSpPr>
        <p:spPr bwMode="auto">
          <a:xfrm rot="5400000">
            <a:off x="5882068" y="2789646"/>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7" name="직선 화살표 연결선 126"/>
          <p:cNvCxnSpPr/>
          <p:nvPr/>
        </p:nvCxnSpPr>
        <p:spPr bwMode="auto">
          <a:xfrm>
            <a:off x="6289979" y="2848121"/>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28" name="직선 화살표 연결선 127"/>
          <p:cNvCxnSpPr/>
          <p:nvPr/>
        </p:nvCxnSpPr>
        <p:spPr bwMode="auto">
          <a:xfrm rot="5400000">
            <a:off x="6496458" y="3143371"/>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grpSp>
        <p:nvGrpSpPr>
          <p:cNvPr id="129" name="그룹 128"/>
          <p:cNvGrpSpPr/>
          <p:nvPr/>
        </p:nvGrpSpPr>
        <p:grpSpPr>
          <a:xfrm rot="9218595">
            <a:off x="4179093" y="2725641"/>
            <a:ext cx="930305" cy="869692"/>
            <a:chOff x="3394087" y="3095379"/>
            <a:chExt cx="930305" cy="869692"/>
          </a:xfrm>
        </p:grpSpPr>
        <p:pic>
          <p:nvPicPr>
            <p:cNvPr id="130" name="그림 129"/>
            <p:cNvPicPr>
              <a:picLocks noChangeAspect="1"/>
            </p:cNvPicPr>
            <p:nvPr/>
          </p:nvPicPr>
          <p:blipFill rotWithShape="1">
            <a:blip r:embed="rId11"/>
            <a:srcRect l="4878" r="41404" b="35255"/>
            <a:stretch/>
          </p:blipFill>
          <p:spPr>
            <a:xfrm>
              <a:off x="3394087" y="3095379"/>
              <a:ext cx="928532" cy="853166"/>
            </a:xfrm>
            <a:prstGeom prst="rect">
              <a:avLst/>
            </a:prstGeom>
          </p:spPr>
        </p:pic>
        <p:sp>
          <p:nvSpPr>
            <p:cNvPr id="131" name="직사각형 130"/>
            <p:cNvSpPr/>
            <p:nvPr/>
          </p:nvSpPr>
          <p:spPr bwMode="auto">
            <a:xfrm>
              <a:off x="4114878" y="3568781"/>
              <a:ext cx="209514" cy="396290"/>
            </a:xfrm>
            <a:prstGeom prst="rect">
              <a:avLst/>
            </a:prstGeom>
            <a:solidFill>
              <a:schemeClr val="bg1"/>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cxnSp>
        <p:nvCxnSpPr>
          <p:cNvPr id="132" name="직선 연결선 131"/>
          <p:cNvCxnSpPr/>
          <p:nvPr/>
        </p:nvCxnSpPr>
        <p:spPr bwMode="auto">
          <a:xfrm flipV="1">
            <a:off x="4280124" y="2739297"/>
            <a:ext cx="0" cy="684000"/>
          </a:xfrm>
          <a:prstGeom prst="line">
            <a:avLst/>
          </a:prstGeom>
          <a:solidFill>
            <a:schemeClr val="accent1"/>
          </a:solidFill>
          <a:ln w="19050" cap="flat" cmpd="sng" algn="ctr">
            <a:solidFill>
              <a:srgbClr val="FF0000"/>
            </a:solidFill>
            <a:prstDash val="solid"/>
            <a:round/>
            <a:headEnd type="none" w="med" len="med"/>
            <a:tailEnd type="none" w="med" len="med"/>
          </a:ln>
          <a:effectLst/>
        </p:spPr>
      </p:cxnSp>
      <p:pic>
        <p:nvPicPr>
          <p:cNvPr id="133" name="그림 132"/>
          <p:cNvPicPr>
            <a:picLocks noChangeAspect="1"/>
          </p:cNvPicPr>
          <p:nvPr/>
        </p:nvPicPr>
        <p:blipFill>
          <a:blip r:embed="rId12"/>
          <a:stretch>
            <a:fillRect/>
          </a:stretch>
        </p:blipFill>
        <p:spPr>
          <a:xfrm>
            <a:off x="5267242" y="3367399"/>
            <a:ext cx="592020" cy="464953"/>
          </a:xfrm>
          <a:prstGeom prst="rect">
            <a:avLst/>
          </a:prstGeom>
        </p:spPr>
      </p:pic>
      <p:cxnSp>
        <p:nvCxnSpPr>
          <p:cNvPr id="134" name="직선 연결선 133"/>
          <p:cNvCxnSpPr/>
          <p:nvPr/>
        </p:nvCxnSpPr>
        <p:spPr bwMode="auto">
          <a:xfrm flipH="1">
            <a:off x="4299253" y="3417647"/>
            <a:ext cx="97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35" name="직선 화살표 연결선 134"/>
          <p:cNvCxnSpPr/>
          <p:nvPr/>
        </p:nvCxnSpPr>
        <p:spPr bwMode="auto">
          <a:xfrm rot="10800000">
            <a:off x="6011787"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36" name="직선 연결선 135"/>
          <p:cNvCxnSpPr/>
          <p:nvPr/>
        </p:nvCxnSpPr>
        <p:spPr bwMode="auto">
          <a:xfrm flipH="1">
            <a:off x="5852721" y="3417647"/>
            <a:ext cx="666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37" name="직선 화살표 연결선 136"/>
          <p:cNvCxnSpPr/>
          <p:nvPr/>
        </p:nvCxnSpPr>
        <p:spPr bwMode="auto">
          <a:xfrm rot="10800000">
            <a:off x="4750665" y="3326890"/>
            <a:ext cx="259438" cy="0"/>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sp>
        <p:nvSpPr>
          <p:cNvPr id="138" name="TextBox 137"/>
          <p:cNvSpPr txBox="1"/>
          <p:nvPr/>
        </p:nvSpPr>
        <p:spPr>
          <a:xfrm>
            <a:off x="5315598" y="3085198"/>
            <a:ext cx="498855"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Dryer</a:t>
            </a:r>
            <a:endParaRPr lang="ko-KR" altLang="en-US" sz="1000" b="0" dirty="0">
              <a:solidFill>
                <a:schemeClr val="tx1"/>
              </a:solidFill>
              <a:latin typeface="Arial" panose="020B0604020202020204" pitchFamily="34" charset="0"/>
              <a:cs typeface="Arial" panose="020B0604020202020204" pitchFamily="34" charset="0"/>
            </a:endParaRPr>
          </a:p>
        </p:txBody>
      </p:sp>
      <p:pic>
        <p:nvPicPr>
          <p:cNvPr id="139" name="Picture 229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4402" y="1324596"/>
            <a:ext cx="1592162" cy="165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cxnSp>
        <p:nvCxnSpPr>
          <p:cNvPr id="140" name="직선 연결선 139"/>
          <p:cNvCxnSpPr/>
          <p:nvPr/>
        </p:nvCxnSpPr>
        <p:spPr bwMode="auto">
          <a:xfrm flipV="1">
            <a:off x="3027043" y="2292407"/>
            <a:ext cx="0" cy="642551"/>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41" name="직선 연결선 140"/>
          <p:cNvCxnSpPr/>
          <p:nvPr/>
        </p:nvCxnSpPr>
        <p:spPr bwMode="auto">
          <a:xfrm flipH="1">
            <a:off x="3138944" y="2939598"/>
            <a:ext cx="399115" cy="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42" name="직선 연결선 141"/>
          <p:cNvCxnSpPr/>
          <p:nvPr/>
        </p:nvCxnSpPr>
        <p:spPr bwMode="auto">
          <a:xfrm flipV="1">
            <a:off x="3534759" y="2934957"/>
            <a:ext cx="0" cy="2160000"/>
          </a:xfrm>
          <a:prstGeom prst="line">
            <a:avLst/>
          </a:prstGeom>
          <a:solidFill>
            <a:schemeClr val="accent1"/>
          </a:solidFill>
          <a:ln w="19050" cap="flat" cmpd="sng" algn="ctr">
            <a:solidFill>
              <a:srgbClr val="1B1BED"/>
            </a:solidFill>
            <a:prstDash val="solid"/>
            <a:round/>
            <a:headEnd type="none" w="med" len="med"/>
            <a:tailEnd type="none" w="med" len="med"/>
          </a:ln>
          <a:effectLst/>
        </p:spPr>
      </p:cxnSp>
      <p:cxnSp>
        <p:nvCxnSpPr>
          <p:cNvPr id="143" name="직선 화살표 연결선 142"/>
          <p:cNvCxnSpPr/>
          <p:nvPr/>
        </p:nvCxnSpPr>
        <p:spPr bwMode="auto">
          <a:xfrm>
            <a:off x="3219236" y="2880208"/>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44" name="직선 화살표 연결선 143"/>
          <p:cNvCxnSpPr/>
          <p:nvPr/>
        </p:nvCxnSpPr>
        <p:spPr bwMode="auto">
          <a:xfrm rot="5400000">
            <a:off x="3339581" y="4528730"/>
            <a:ext cx="259438" cy="0"/>
          </a:xfrm>
          <a:prstGeom prst="straightConnector1">
            <a:avLst/>
          </a:prstGeom>
          <a:solidFill>
            <a:schemeClr val="accent1"/>
          </a:solidFill>
          <a:ln w="19050" cap="flat" cmpd="sng" algn="ctr">
            <a:solidFill>
              <a:srgbClr val="1B1BED"/>
            </a:solidFill>
            <a:prstDash val="solid"/>
            <a:round/>
            <a:headEnd type="none" w="med" len="med"/>
            <a:tailEnd type="triangle"/>
          </a:ln>
          <a:effectLst/>
        </p:spPr>
      </p:cxnSp>
      <p:cxnSp>
        <p:nvCxnSpPr>
          <p:cNvPr id="145" name="직선 연결선 144"/>
          <p:cNvCxnSpPr>
            <a:endCxn id="101" idx="3"/>
          </p:cNvCxnSpPr>
          <p:nvPr/>
        </p:nvCxnSpPr>
        <p:spPr bwMode="auto">
          <a:xfrm flipH="1" flipV="1">
            <a:off x="3347944" y="5076151"/>
            <a:ext cx="176989" cy="4807"/>
          </a:xfrm>
          <a:prstGeom prst="line">
            <a:avLst/>
          </a:prstGeom>
          <a:solidFill>
            <a:schemeClr val="accent1"/>
          </a:solidFill>
          <a:ln w="19050" cap="flat" cmpd="sng" algn="ctr">
            <a:solidFill>
              <a:srgbClr val="1B1BED"/>
            </a:solidFill>
            <a:prstDash val="solid"/>
            <a:round/>
            <a:headEnd type="none" w="med" len="med"/>
            <a:tailEnd type="none" w="med" len="med"/>
          </a:ln>
          <a:effectLst/>
        </p:spPr>
      </p:cxnSp>
      <p:sp>
        <p:nvSpPr>
          <p:cNvPr id="146" name="TextBox 145"/>
          <p:cNvSpPr txBox="1"/>
          <p:nvPr/>
        </p:nvSpPr>
        <p:spPr>
          <a:xfrm>
            <a:off x="4531381" y="3496154"/>
            <a:ext cx="800219" cy="246221"/>
          </a:xfrm>
          <a:prstGeom prst="rect">
            <a:avLst/>
          </a:prstGeom>
          <a:no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Step Valve</a:t>
            </a:r>
            <a:endParaRPr lang="ko-KR" altLang="en-US" sz="1000" b="0" dirty="0">
              <a:solidFill>
                <a:schemeClr val="tx1"/>
              </a:solidFill>
              <a:latin typeface="Arial" panose="020B0604020202020204" pitchFamily="34" charset="0"/>
              <a:cs typeface="Arial" panose="020B0604020202020204" pitchFamily="34" charset="0"/>
            </a:endParaRPr>
          </a:p>
        </p:txBody>
      </p:sp>
      <p:cxnSp>
        <p:nvCxnSpPr>
          <p:cNvPr id="147" name="직선 연결선 146"/>
          <p:cNvCxnSpPr/>
          <p:nvPr/>
        </p:nvCxnSpPr>
        <p:spPr bwMode="auto">
          <a:xfrm flipH="1">
            <a:off x="7309765" y="3526123"/>
            <a:ext cx="1332000"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
        <p:nvSpPr>
          <p:cNvPr id="148" name="TextBox 147"/>
          <p:cNvSpPr txBox="1"/>
          <p:nvPr/>
        </p:nvSpPr>
        <p:spPr>
          <a:xfrm>
            <a:off x="4443813" y="2450119"/>
            <a:ext cx="1008609" cy="246221"/>
          </a:xfrm>
          <a:prstGeom prst="rect">
            <a:avLst/>
          </a:prstGeom>
          <a:solidFill>
            <a:schemeClr val="bg1">
              <a:alpha val="40000"/>
            </a:schemeClr>
          </a:solidFill>
          <a:ln>
            <a:solidFill>
              <a:schemeClr val="tx1"/>
            </a:solidFill>
          </a:ln>
        </p:spPr>
        <p:txBody>
          <a:bodyPr wrap="none" rtlCol="0">
            <a:spAutoFit/>
          </a:bodyPr>
          <a:lstStyle/>
          <a:p>
            <a:r>
              <a:rPr lang="en-US" altLang="ko-KR" sz="1000" b="0" dirty="0" smtClean="0">
                <a:solidFill>
                  <a:schemeClr val="tx1"/>
                </a:solidFill>
                <a:latin typeface="Arial" panose="020B0604020202020204" pitchFamily="34" charset="0"/>
                <a:cs typeface="Arial" panose="020B0604020202020204" pitchFamily="34" charset="0"/>
              </a:rPr>
              <a:t>Capillary Tube</a:t>
            </a:r>
          </a:p>
        </p:txBody>
      </p:sp>
    </p:spTree>
    <p:extLst>
      <p:ext uri="{BB962C8B-B14F-4D97-AF65-F5344CB8AC3E}">
        <p14:creationId xmlns:p14="http://schemas.microsoft.com/office/powerpoint/2010/main" val="3741632805"/>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84" name="Text Box 5"/>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85" name="Rectangle 2"/>
          <p:cNvSpPr>
            <a:spLocks noChangeArrowheads="1"/>
          </p:cNvSpPr>
          <p:nvPr/>
        </p:nvSpPr>
        <p:spPr bwMode="auto">
          <a:xfrm>
            <a:off x="762000" y="938213"/>
            <a:ext cx="7229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2-7. </a:t>
            </a:r>
            <a:r>
              <a:rPr lang="en-US" altLang="ko-KR" sz="1800" b="0" dirty="0">
                <a:solidFill>
                  <a:srgbClr val="006699"/>
                </a:solidFill>
                <a:latin typeface="Arial Black" panose="020B0A04020102020204" pitchFamily="34" charset="0"/>
                <a:ea typeface="헤드라인" pitchFamily="18" charset="-127"/>
              </a:rPr>
              <a:t>Operation theory of refrigeration cycle components</a:t>
            </a:r>
          </a:p>
        </p:txBody>
      </p:sp>
      <p:grpSp>
        <p:nvGrpSpPr>
          <p:cNvPr id="86" name="Group 10"/>
          <p:cNvGrpSpPr>
            <a:grpSpLocks/>
          </p:cNvGrpSpPr>
          <p:nvPr/>
        </p:nvGrpSpPr>
        <p:grpSpPr bwMode="auto">
          <a:xfrm>
            <a:off x="7596188" y="207963"/>
            <a:ext cx="1120775" cy="304800"/>
            <a:chOff x="4896" y="370"/>
            <a:chExt cx="706" cy="192"/>
          </a:xfrm>
        </p:grpSpPr>
        <p:sp>
          <p:nvSpPr>
            <p:cNvPr id="8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7BC524DE-FAD3-46B6-8C55-B8092CE043D6}" type="slidenum">
              <a:rPr lang="en-US" altLang="ko-KR" sz="1400" b="0"/>
              <a:pPr algn="r" eaLnBrk="1" hangingPunct="1">
                <a:lnSpc>
                  <a:spcPct val="110000"/>
                </a:lnSpc>
                <a:spcBef>
                  <a:spcPct val="0"/>
                </a:spcBef>
                <a:buFont typeface="Wingdings" panose="05000000000000000000" pitchFamily="2" charset="2"/>
                <a:buNone/>
              </a:pPr>
              <a:t>38</a:t>
            </a:fld>
            <a:endParaRPr lang="en-US" altLang="ko-KR" sz="1400" b="0"/>
          </a:p>
        </p:txBody>
      </p:sp>
      <p:sp>
        <p:nvSpPr>
          <p:cNvPr id="91" name="Text Box 3"/>
          <p:cNvSpPr txBox="1">
            <a:spLocks noChangeArrowheads="1"/>
          </p:cNvSpPr>
          <p:nvPr/>
        </p:nvSpPr>
        <p:spPr bwMode="auto">
          <a:xfrm>
            <a:off x="728663" y="1365885"/>
            <a:ext cx="8210550" cy="4837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400" dirty="0">
                <a:latin typeface="Arial" panose="020B0604020202020204" pitchFamily="34" charset="0"/>
                <a:ea typeface="굴림체" panose="020B0609000101010101" pitchFamily="49" charset="-127"/>
                <a:cs typeface="Arial" panose="020B0604020202020204" pitchFamily="34" charset="0"/>
              </a:rPr>
              <a:t>Condenser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Role: A device which radiates heat to the outside (water/air) to make liquid state for the high temperature /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high pressure gas refrigerant discharged from compressor</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2) Types</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 Air-cooling Type : Condense air by circulating naturally or manually.</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Natural Convection Type : Used for the household refrigerator which has small condensing capacity.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2) Manual Convection Type : Circulate air manually by FAN-Motor (Large capacity)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B. Water-cooling Type : Make cooling water pass through the pipe in the condenser (Large capacity)</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 Location</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① CLUSTER heat-radiating type : All Pipes effective for radiating heat are formed in the right/left,</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and front side  of refrigerator with hard urethanes and radiate heat through the whole surfaces of</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cabinet to ambient air.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② Install the condenser on the outside of the product. (An old model)</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③ Make them cluster at the lower part of product and radiate heat manually by fan.</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200" dirty="0" smtClean="0">
                <a:latin typeface="Arial" panose="020B0604020202020204" pitchFamily="34" charset="0"/>
                <a:ea typeface="굴림체" panose="020B0609000101010101" pitchFamily="49" charset="-127"/>
                <a:cs typeface="Arial" panose="020B0604020202020204" pitchFamily="34" charset="0"/>
              </a:rPr>
              <a:t> </a:t>
            </a:r>
            <a:r>
              <a:rPr lang="en-US" altLang="ko-KR" sz="1200" dirty="0">
                <a:latin typeface="Arial" panose="020B0604020202020204" pitchFamily="34" charset="0"/>
                <a:ea typeface="굴림체" panose="020B0609000101010101" pitchFamily="49" charset="-127"/>
                <a:cs typeface="Arial" panose="020B0604020202020204" pitchFamily="34" charset="0"/>
              </a:rPr>
              <a:t>※ Radiate condensed potential heat up to liquefy completely and make change the state without</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changing the gas temperature itself.</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 Pipe thickness</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① </a:t>
            </a:r>
            <a:r>
              <a:rPr lang="en-US" altLang="ko-KR" sz="1200" dirty="0" smtClean="0">
                <a:latin typeface="Arial" panose="020B0604020202020204" pitchFamily="34" charset="0"/>
                <a:ea typeface="굴림체" panose="020B0609000101010101" pitchFamily="49" charset="-127"/>
                <a:cs typeface="Arial" panose="020B0604020202020204" pitchFamily="34" charset="0"/>
              </a:rPr>
              <a:t>Micro-channel tube: 0.34mm      </a:t>
            </a:r>
            <a:r>
              <a:rPr lang="en-US" altLang="ko-KR" sz="1200" dirty="0">
                <a:latin typeface="Arial" panose="020B0604020202020204" pitchFamily="34" charset="0"/>
                <a:ea typeface="굴림체" panose="020B0609000101010101" pitchFamily="49" charset="-127"/>
                <a:cs typeface="Arial" panose="020B0604020202020204" pitchFamily="34" charset="0"/>
              </a:rPr>
              <a:t>② </a:t>
            </a:r>
            <a:r>
              <a:rPr lang="en-US" altLang="ko-KR" sz="1200" dirty="0" smtClean="0">
                <a:latin typeface="Arial" panose="020B0604020202020204" pitchFamily="34" charset="0"/>
                <a:ea typeface="굴림체" panose="020B0609000101010101" pitchFamily="49" charset="-127"/>
                <a:cs typeface="Arial" panose="020B0604020202020204" pitchFamily="34" charset="0"/>
              </a:rPr>
              <a:t>Steel Pipe : 0.5, 0.7mm      </a:t>
            </a:r>
            <a:r>
              <a:rPr lang="en-US" altLang="ko-KR" sz="1200" dirty="0">
                <a:latin typeface="Arial" panose="020B0604020202020204" pitchFamily="34" charset="0"/>
                <a:ea typeface="굴림체" panose="020B0609000101010101" pitchFamily="49" charset="-127"/>
                <a:cs typeface="Arial" panose="020B0604020202020204" pitchFamily="34" charset="0"/>
              </a:rPr>
              <a:t>③ Capillary : About 0.4~0.8mm</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 Condenser length</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① CONDENSER : 0.32m × 14Pcs (Parallel)     ② HOT-PIPE : 6.28m</a:t>
            </a:r>
          </a:p>
        </p:txBody>
      </p:sp>
    </p:spTree>
    <p:extLst>
      <p:ext uri="{BB962C8B-B14F-4D97-AF65-F5344CB8AC3E}">
        <p14:creationId xmlns:p14="http://schemas.microsoft.com/office/powerpoint/2010/main" val="2860680346"/>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92" name="Text Box 5"/>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93" name="Rectangle 2"/>
          <p:cNvSpPr>
            <a:spLocks noChangeArrowheads="1"/>
          </p:cNvSpPr>
          <p:nvPr/>
        </p:nvSpPr>
        <p:spPr bwMode="auto">
          <a:xfrm>
            <a:off x="762000" y="938213"/>
            <a:ext cx="7229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2-7. </a:t>
            </a:r>
            <a:r>
              <a:rPr lang="en-US" altLang="ko-KR" sz="1800" b="0" dirty="0">
                <a:solidFill>
                  <a:srgbClr val="006699"/>
                </a:solidFill>
                <a:latin typeface="Arial Black" panose="020B0A04020102020204" pitchFamily="34" charset="0"/>
                <a:ea typeface="헤드라인" pitchFamily="18" charset="-127"/>
              </a:rPr>
              <a:t>Operation theory of refrigeration cycle components</a:t>
            </a:r>
          </a:p>
        </p:txBody>
      </p:sp>
      <p:grpSp>
        <p:nvGrpSpPr>
          <p:cNvPr id="94" name="Group 10"/>
          <p:cNvGrpSpPr>
            <a:grpSpLocks/>
          </p:cNvGrpSpPr>
          <p:nvPr/>
        </p:nvGrpSpPr>
        <p:grpSpPr bwMode="auto">
          <a:xfrm>
            <a:off x="7596188" y="207963"/>
            <a:ext cx="1120775" cy="304800"/>
            <a:chOff x="4896" y="370"/>
            <a:chExt cx="706" cy="192"/>
          </a:xfrm>
        </p:grpSpPr>
        <p:sp>
          <p:nvSpPr>
            <p:cNvPr id="95"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6"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7"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9674A90-E963-43C5-9914-477E703F93B7}" type="slidenum">
              <a:rPr lang="en-US" altLang="ko-KR" sz="1400" b="0"/>
              <a:pPr algn="r" eaLnBrk="1" hangingPunct="1">
                <a:lnSpc>
                  <a:spcPct val="110000"/>
                </a:lnSpc>
                <a:spcBef>
                  <a:spcPct val="0"/>
                </a:spcBef>
                <a:buFont typeface="Wingdings" panose="05000000000000000000" pitchFamily="2" charset="2"/>
                <a:buNone/>
              </a:pPr>
              <a:t>39</a:t>
            </a:fld>
            <a:endParaRPr lang="en-US" altLang="ko-KR" sz="1400" b="0"/>
          </a:p>
        </p:txBody>
      </p:sp>
      <p:sp>
        <p:nvSpPr>
          <p:cNvPr id="99" name="Text Box 3"/>
          <p:cNvSpPr txBox="1">
            <a:spLocks noChangeArrowheads="1"/>
          </p:cNvSpPr>
          <p:nvPr/>
        </p:nvSpPr>
        <p:spPr bwMode="auto">
          <a:xfrm>
            <a:off x="728663" y="1350645"/>
            <a:ext cx="8220075"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400" dirty="0">
                <a:latin typeface="Arial" panose="020B0604020202020204" pitchFamily="34" charset="0"/>
                <a:ea typeface="굴림체" panose="020B0609000101010101" pitchFamily="49" charset="-127"/>
                <a:cs typeface="Arial" panose="020B0604020202020204" pitchFamily="34" charset="0"/>
              </a:rPr>
              <a:t>Capillary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Role: A device which makes low temperature and pressure refrigerant by reducing the pressure the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normal temperature / high pressure liquid refrigerant condensed from condenser, and supply it to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the evaporator.</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 To evaporate more lower temperature in case of evaporation.</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B. It flows to the evaporator without back flowing to condenser, if compressor stops, and the difference of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pressure between high pressure and low pressure is small so it is easy to operate the compressor again.</a:t>
            </a:r>
            <a:endParaRPr lang="en-US" altLang="ko-KR" sz="1200" dirty="0">
              <a:latin typeface="Arial" panose="020B0604020202020204" pitchFamily="34" charset="0"/>
              <a:ea typeface="헤드라인" pitchFamily="18" charset="-127"/>
              <a:cs typeface="Arial" panose="020B0604020202020204" pitchFamily="34" charset="0"/>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rPr>
              <a:t>     2) Outline</a:t>
            </a:r>
            <a:endParaRPr lang="en-US" altLang="ko-KR" sz="1200" dirty="0">
              <a:latin typeface="Arial" panose="020B0604020202020204" pitchFamily="34" charset="0"/>
              <a:ea typeface="헤드라인" pitchFamily="18" charset="-127"/>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rPr>
              <a:t>        A. Thickness : About 0.4~0.8mm</a:t>
            </a:r>
            <a:endParaRPr lang="en-US" altLang="ko-KR" sz="1200" dirty="0">
              <a:latin typeface="Arial" panose="020B0604020202020204" pitchFamily="34" charset="0"/>
              <a:ea typeface="헤드라인" pitchFamily="18" charset="-127"/>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rPr>
              <a:t>        B. Length : It is changeable to low temperature and pressure (10-&gt;5ßΠ/ß≤) depends on the 2M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rPr>
              <a:t>       of thin and long copper pipe wall resistance.</a:t>
            </a:r>
            <a:endParaRPr lang="en-US" altLang="ko-KR" sz="1200" dirty="0">
              <a:latin typeface="Arial" panose="020B0604020202020204" pitchFamily="34" charset="0"/>
              <a:ea typeface="헤드라인" pitchFamily="18" charset="-127"/>
            </a:endParaRPr>
          </a:p>
        </p:txBody>
      </p:sp>
    </p:spTree>
    <p:extLst>
      <p:ext uri="{BB962C8B-B14F-4D97-AF65-F5344CB8AC3E}">
        <p14:creationId xmlns:p14="http://schemas.microsoft.com/office/powerpoint/2010/main" val="2056310269"/>
      </p:ext>
    </p:extLst>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grpSp>
        <p:nvGrpSpPr>
          <p:cNvPr id="24579" name="그룹 162"/>
          <p:cNvGrpSpPr>
            <a:grpSpLocks/>
          </p:cNvGrpSpPr>
          <p:nvPr/>
        </p:nvGrpSpPr>
        <p:grpSpPr bwMode="auto">
          <a:xfrm>
            <a:off x="1360488" y="1239838"/>
            <a:ext cx="6192837" cy="422275"/>
            <a:chOff x="1359694" y="1065213"/>
            <a:chExt cx="6192899" cy="422140"/>
          </a:xfrm>
        </p:grpSpPr>
        <p:sp>
          <p:nvSpPr>
            <p:cNvPr id="24599"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0"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1" name="Text Box 13">
              <a:hlinkClick r:id="rId2" action="ppaction://hlinksldjump"/>
            </p:cNvPr>
            <p:cNvSpPr txBox="1">
              <a:spLocks noChangeArrowheads="1"/>
            </p:cNvSpPr>
            <p:nvPr/>
          </p:nvSpPr>
          <p:spPr bwMode="auto">
            <a:xfrm>
              <a:off x="1370806" y="1071561"/>
              <a:ext cx="412754" cy="396748"/>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dirty="0">
                  <a:solidFill>
                    <a:srgbClr val="FFFFFF"/>
                  </a:solidFill>
                  <a:latin typeface="HY헤드라인M" pitchFamily="18" charset="-127"/>
                  <a:ea typeface="HY헤드라인M" pitchFamily="18" charset="-127"/>
                </a:rPr>
                <a:t>4</a:t>
              </a:r>
            </a:p>
          </p:txBody>
        </p:sp>
        <p:sp>
          <p:nvSpPr>
            <p:cNvPr id="122" name="Text Box 18">
              <a:hlinkClick r:id="rId3" action="ppaction://hlinksldjump"/>
            </p:cNvPr>
            <p:cNvSpPr txBox="1">
              <a:spLocks noChangeArrowheads="1"/>
            </p:cNvSpPr>
            <p:nvPr/>
          </p:nvSpPr>
          <p:spPr bwMode="auto">
            <a:xfrm>
              <a:off x="2032801" y="1081083"/>
              <a:ext cx="5519792" cy="40627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rPr>
                <a:t>Disassembly &amp; Reassembly------- </a:t>
              </a:r>
              <a:r>
                <a:rPr lang="en-US" altLang="ko-KR" sz="2400" b="1" dirty="0" smtClean="0">
                  <a:solidFill>
                    <a:srgbClr val="FFFFFF"/>
                  </a:solidFill>
                  <a:effectLst>
                    <a:outerShdw blurRad="38100" dist="38100" dir="2700000" algn="tl">
                      <a:srgbClr val="C0C0C0"/>
                    </a:outerShdw>
                  </a:effectLst>
                  <a:latin typeface="Arial" pitchFamily="34" charset="0"/>
                </a:rPr>
                <a:t>45</a:t>
              </a:r>
              <a:endParaRPr lang="en-US" altLang="ko-KR" sz="2400" b="1" dirty="0">
                <a:solidFill>
                  <a:srgbClr val="FFFFFF"/>
                </a:solidFill>
                <a:effectLst>
                  <a:outerShdw blurRad="38100" dist="38100" dir="2700000" algn="tl">
                    <a:srgbClr val="C0C0C0"/>
                  </a:outerShdw>
                </a:effectLst>
                <a:latin typeface="Arial" pitchFamily="34" charset="0"/>
              </a:endParaRPr>
            </a:p>
          </p:txBody>
        </p:sp>
      </p:grpSp>
      <p:sp>
        <p:nvSpPr>
          <p:cNvPr id="2458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8503A833-FEE5-451D-B31C-201C0B9F98A2}"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4</a:t>
            </a:fld>
            <a:endParaRPr lang="en-US" altLang="ko-KR" sz="1400" b="1" dirty="0" smtClean="0">
              <a:solidFill>
                <a:srgbClr val="000000"/>
              </a:solidFill>
              <a:latin typeface="+mn-lt"/>
            </a:endParaRPr>
          </a:p>
        </p:txBody>
      </p:sp>
      <p:sp>
        <p:nvSpPr>
          <p:cNvPr id="24584" name="TextBox 41"/>
          <p:cNvSpPr txBox="1">
            <a:spLocks noChangeArrowheads="1"/>
          </p:cNvSpPr>
          <p:nvPr/>
        </p:nvSpPr>
        <p:spPr bwMode="auto">
          <a:xfrm>
            <a:off x="1724025" y="1746454"/>
            <a:ext cx="5734050" cy="5136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E7F1F9"/>
                </a:solidFill>
                <a:latin typeface="Arial" charset="0"/>
                <a:ea typeface="바탕" pitchFamily="18" charset="-127"/>
              </a:rPr>
              <a:t>4-1) Precaution</a:t>
            </a:r>
            <a:r>
              <a:rPr lang="en-US" altLang="ko-KR" sz="1100" b="1" dirty="0" smtClean="0">
                <a:solidFill>
                  <a:srgbClr val="E7F1F9"/>
                </a:solidFill>
                <a:latin typeface="Arial" charset="0"/>
                <a:ea typeface="바탕" pitchFamily="18" charset="-127"/>
              </a:rPr>
              <a:t>.................................................................................................45</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4-2) </a:t>
            </a:r>
            <a:r>
              <a:rPr lang="en-US" altLang="ko-KR" sz="1100" b="1" dirty="0" err="1">
                <a:solidFill>
                  <a:srgbClr val="E7F1F9"/>
                </a:solidFill>
                <a:latin typeface="Arial" charset="0"/>
                <a:ea typeface="바탕" pitchFamily="18" charset="-127"/>
              </a:rPr>
              <a:t>Assy</a:t>
            </a:r>
            <a:r>
              <a:rPr lang="en-US" altLang="ko-KR" sz="1100" b="1" dirty="0">
                <a:solidFill>
                  <a:srgbClr val="E7F1F9"/>
                </a:solidFill>
                <a:latin typeface="Arial" charset="0"/>
                <a:ea typeface="바탕" pitchFamily="18" charset="-127"/>
              </a:rPr>
              <a:t> PCB</a:t>
            </a:r>
            <a:r>
              <a:rPr lang="en-US" altLang="ko-KR" sz="1100" b="1" dirty="0" smtClean="0">
                <a:solidFill>
                  <a:srgbClr val="E7F1F9"/>
                </a:solidFill>
                <a:latin typeface="Arial" charset="0"/>
                <a:ea typeface="바탕" pitchFamily="18" charset="-127"/>
              </a:rPr>
              <a:t>...................................................................................................48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4-3) </a:t>
            </a:r>
            <a:r>
              <a:rPr lang="en-US" altLang="ko-KR" sz="1100" b="1" dirty="0" err="1">
                <a:solidFill>
                  <a:srgbClr val="E7F1F9"/>
                </a:solidFill>
                <a:latin typeface="Arial" charset="0"/>
                <a:ea typeface="바탕" pitchFamily="18" charset="-127"/>
              </a:rPr>
              <a:t>Assy</a:t>
            </a:r>
            <a:r>
              <a:rPr lang="en-US" altLang="ko-KR" sz="1100" b="1" dirty="0">
                <a:solidFill>
                  <a:srgbClr val="E7F1F9"/>
                </a:solidFill>
                <a:latin typeface="Arial" charset="0"/>
                <a:ea typeface="바탕" pitchFamily="18" charset="-127"/>
              </a:rPr>
              <a:t> Top Table</a:t>
            </a:r>
            <a:r>
              <a:rPr lang="en-US" altLang="ko-KR" sz="1100" b="1" dirty="0" smtClean="0">
                <a:solidFill>
                  <a:srgbClr val="E7F1F9"/>
                </a:solidFill>
                <a:latin typeface="Arial" charset="0"/>
                <a:ea typeface="바탕" pitchFamily="18" charset="-127"/>
              </a:rPr>
              <a:t>.........................................................................................50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4-4) Reed Switch</a:t>
            </a:r>
            <a:r>
              <a:rPr lang="en-US" altLang="ko-KR" sz="1100" b="1" dirty="0" smtClean="0">
                <a:solidFill>
                  <a:srgbClr val="E7F1F9"/>
                </a:solidFill>
                <a:latin typeface="Arial" charset="0"/>
                <a:ea typeface="바탕" pitchFamily="18" charset="-127"/>
              </a:rPr>
              <a:t>...............................................................................................52</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4-5) Temp Sensor</a:t>
            </a:r>
            <a:r>
              <a:rPr lang="en-US" altLang="ko-KR" sz="1100" b="1" dirty="0" smtClean="0">
                <a:solidFill>
                  <a:srgbClr val="E7F1F9"/>
                </a:solidFill>
                <a:latin typeface="Arial" charset="0"/>
                <a:ea typeface="바탕" pitchFamily="18" charset="-127"/>
              </a:rPr>
              <a:t>..............................................................................................53</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4-6) Buzzer</a:t>
            </a:r>
            <a:r>
              <a:rPr lang="en-US" altLang="ko-KR" sz="1100" b="1" dirty="0" smtClean="0">
                <a:solidFill>
                  <a:srgbClr val="E7F1F9"/>
                </a:solidFill>
                <a:latin typeface="Arial" charset="0"/>
                <a:ea typeface="바탕" pitchFamily="18" charset="-127"/>
              </a:rPr>
              <a:t>.........................................................................................................54</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4-7) </a:t>
            </a:r>
            <a:r>
              <a:rPr lang="en-US" altLang="ko-KR" sz="1100" b="1" dirty="0" err="1" smtClean="0">
                <a:solidFill>
                  <a:srgbClr val="E7F1F9"/>
                </a:solidFill>
                <a:latin typeface="Arial" charset="0"/>
                <a:ea typeface="바탕" pitchFamily="18" charset="-127"/>
              </a:rPr>
              <a:t>Wi-fi</a:t>
            </a:r>
            <a:r>
              <a:rPr lang="en-US" altLang="ko-KR" sz="1100" b="1" dirty="0" smtClean="0">
                <a:solidFill>
                  <a:srgbClr val="E7F1F9"/>
                </a:solidFill>
                <a:latin typeface="Arial" charset="0"/>
                <a:ea typeface="바탕" pitchFamily="18" charset="-127"/>
              </a:rPr>
              <a:t> </a:t>
            </a:r>
            <a:r>
              <a:rPr lang="en-US" altLang="ko-KR" sz="1100" b="1" dirty="0">
                <a:solidFill>
                  <a:srgbClr val="E7F1F9"/>
                </a:solidFill>
                <a:latin typeface="Arial" charset="0"/>
                <a:ea typeface="바탕" pitchFamily="18" charset="-127"/>
              </a:rPr>
              <a:t>Module</a:t>
            </a:r>
            <a:r>
              <a:rPr lang="en-US" altLang="ko-KR" sz="1100" b="1" dirty="0" smtClean="0">
                <a:solidFill>
                  <a:srgbClr val="E7F1F9"/>
                </a:solidFill>
                <a:latin typeface="Arial" charset="0"/>
                <a:ea typeface="바탕" pitchFamily="18" charset="-127"/>
              </a:rPr>
              <a:t>................................................................................................55</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4-8) Hinge </a:t>
            </a:r>
            <a:r>
              <a:rPr lang="en-US" altLang="ko-KR" sz="1100" b="1" dirty="0" err="1">
                <a:solidFill>
                  <a:srgbClr val="E7F1F9"/>
                </a:solidFill>
                <a:latin typeface="Arial" charset="0"/>
                <a:ea typeface="바탕" pitchFamily="18" charset="-127"/>
              </a:rPr>
              <a:t>Upp</a:t>
            </a:r>
            <a:r>
              <a:rPr lang="en-US" altLang="ko-KR" sz="1100" b="1" dirty="0" smtClean="0">
                <a:solidFill>
                  <a:srgbClr val="E7F1F9"/>
                </a:solidFill>
                <a:latin typeface="Arial" charset="0"/>
                <a:ea typeface="바탕" pitchFamily="18" charset="-127"/>
              </a:rPr>
              <a:t>...................................................................................................56</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4-9) Refrigerator Door</a:t>
            </a:r>
            <a:r>
              <a:rPr lang="en-US" altLang="ko-KR" sz="1100" b="1" dirty="0" smtClean="0">
                <a:solidFill>
                  <a:srgbClr val="E7F1F9"/>
                </a:solidFill>
                <a:latin typeface="Arial" charset="0"/>
                <a:ea typeface="바탕" pitchFamily="18" charset="-127"/>
              </a:rPr>
              <a:t>.......................................................................................57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4-10) Hinge Mid</a:t>
            </a:r>
            <a:r>
              <a:rPr lang="en-US" altLang="ko-KR" sz="1100" b="1" dirty="0" smtClean="0">
                <a:solidFill>
                  <a:srgbClr val="E7F1F9"/>
                </a:solidFill>
                <a:latin typeface="Arial" charset="0"/>
                <a:ea typeface="바탕" pitchFamily="18" charset="-127"/>
              </a:rPr>
              <a:t>.................................................................................................58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4-11) Reed Switch (Non Bespoke</a:t>
            </a:r>
            <a:r>
              <a:rPr lang="en-US" altLang="ko-KR" sz="1100" b="1" dirty="0" smtClean="0">
                <a:solidFill>
                  <a:srgbClr val="E7F1F9"/>
                </a:solidFill>
                <a:latin typeface="Arial" charset="0"/>
                <a:ea typeface="바탕" pitchFamily="18" charset="-127"/>
              </a:rPr>
              <a:t>)..................................................................59</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4-11) Reed Switch (Bespoke</a:t>
            </a:r>
            <a:r>
              <a:rPr lang="en-US" altLang="ko-KR" sz="1100" b="1" dirty="0" smtClean="0">
                <a:solidFill>
                  <a:srgbClr val="E7F1F9"/>
                </a:solidFill>
                <a:latin typeface="Arial" charset="0"/>
                <a:ea typeface="바탕" pitchFamily="18" charset="-127"/>
              </a:rPr>
              <a:t>)..........................................................................60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4-12) Freezer Door</a:t>
            </a:r>
            <a:r>
              <a:rPr lang="en-US" altLang="ko-KR" sz="1100" b="1" dirty="0" smtClean="0">
                <a:solidFill>
                  <a:srgbClr val="E7F1F9"/>
                </a:solidFill>
                <a:latin typeface="Arial" charset="0"/>
                <a:ea typeface="바탕" pitchFamily="18" charset="-127"/>
              </a:rPr>
              <a:t>............................................................................................61</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4-13) Bespoke Panel Door (Ref</a:t>
            </a:r>
            <a:r>
              <a:rPr lang="en-US" altLang="ko-KR" sz="1100" b="1" dirty="0" smtClean="0">
                <a:solidFill>
                  <a:srgbClr val="E7F1F9"/>
                </a:solidFill>
                <a:latin typeface="Arial" charset="0"/>
                <a:ea typeface="바탕" pitchFamily="18" charset="-127"/>
              </a:rPr>
              <a:t>)......................................................................62</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4-14) Bespoke Panel Door(</a:t>
            </a:r>
            <a:r>
              <a:rPr lang="en-US" altLang="ko-KR" sz="1100" b="1" dirty="0" err="1">
                <a:solidFill>
                  <a:srgbClr val="E7F1F9"/>
                </a:solidFill>
                <a:latin typeface="Arial" charset="0"/>
                <a:ea typeface="바탕" pitchFamily="18" charset="-127"/>
              </a:rPr>
              <a:t>Fre</a:t>
            </a:r>
            <a:r>
              <a:rPr lang="en-US" altLang="ko-KR" sz="1100" b="1" dirty="0" smtClean="0">
                <a:solidFill>
                  <a:srgbClr val="E7F1F9"/>
                </a:solidFill>
                <a:latin typeface="Arial" charset="0"/>
                <a:ea typeface="바탕" pitchFamily="18" charset="-127"/>
              </a:rPr>
              <a:t>).......................................................................63</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4-15) Door Gasket</a:t>
            </a:r>
            <a:r>
              <a:rPr lang="en-US" altLang="ko-KR" sz="1100" b="1" dirty="0" smtClean="0">
                <a:solidFill>
                  <a:srgbClr val="E7F1F9"/>
                </a:solidFill>
                <a:latin typeface="Arial" charset="0"/>
                <a:ea typeface="바탕" pitchFamily="18" charset="-127"/>
              </a:rPr>
              <a:t>.............................................................................................64</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4-16) Door Handle (Bar</a:t>
            </a:r>
            <a:r>
              <a:rPr lang="en-US" altLang="ko-KR" sz="1100" b="1" dirty="0" smtClean="0">
                <a:solidFill>
                  <a:srgbClr val="E7F1F9"/>
                </a:solidFill>
                <a:latin typeface="Arial" charset="0"/>
                <a:ea typeface="바탕" pitchFamily="18" charset="-127"/>
              </a:rPr>
              <a:t>)...................................................................................65</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4-17) </a:t>
            </a:r>
            <a:r>
              <a:rPr lang="en-US" altLang="ko-KR" sz="1100" b="1" dirty="0" err="1">
                <a:solidFill>
                  <a:srgbClr val="E7F1F9"/>
                </a:solidFill>
                <a:latin typeface="Arial" charset="0"/>
                <a:ea typeface="바탕" pitchFamily="18" charset="-127"/>
              </a:rPr>
              <a:t>Assy</a:t>
            </a:r>
            <a:r>
              <a:rPr lang="en-US" altLang="ko-KR" sz="1100" b="1" dirty="0">
                <a:solidFill>
                  <a:srgbClr val="E7F1F9"/>
                </a:solidFill>
                <a:latin typeface="Arial" charset="0"/>
                <a:ea typeface="바탕" pitchFamily="18" charset="-127"/>
              </a:rPr>
              <a:t> Case Veg Up</a:t>
            </a:r>
            <a:r>
              <a:rPr lang="en-US" altLang="ko-KR" sz="1100" b="1" dirty="0" smtClean="0">
                <a:solidFill>
                  <a:srgbClr val="E7F1F9"/>
                </a:solidFill>
                <a:latin typeface="Arial" charset="0"/>
                <a:ea typeface="바탕" pitchFamily="18" charset="-127"/>
              </a:rPr>
              <a:t>...................................................................................66</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4-18) Case Veg Low</a:t>
            </a:r>
            <a:r>
              <a:rPr lang="en-US" altLang="ko-KR" sz="1100" b="1" dirty="0" smtClean="0">
                <a:solidFill>
                  <a:srgbClr val="E7F1F9"/>
                </a:solidFill>
                <a:latin typeface="Arial" charset="0"/>
                <a:ea typeface="바탕" pitchFamily="18" charset="-127"/>
              </a:rPr>
              <a:t>..........................................................................................67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4-19) Tray Freezer</a:t>
            </a:r>
            <a:r>
              <a:rPr lang="en-US" altLang="ko-KR" sz="1100" b="1" dirty="0" smtClean="0">
                <a:solidFill>
                  <a:srgbClr val="E7F1F9"/>
                </a:solidFill>
                <a:latin typeface="Arial" charset="0"/>
                <a:ea typeface="바탕" pitchFamily="18" charset="-127"/>
              </a:rPr>
              <a:t>.............................................................................................68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4-20) Shelf Ref</a:t>
            </a:r>
            <a:r>
              <a:rPr lang="en-US" altLang="ko-KR" sz="1100" b="1" dirty="0" smtClean="0">
                <a:solidFill>
                  <a:srgbClr val="E7F1F9"/>
                </a:solidFill>
                <a:latin typeface="Arial" charset="0"/>
                <a:ea typeface="바탕" pitchFamily="18" charset="-127"/>
              </a:rPr>
              <a:t>...................................................................................................69</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4-21) Wine Rack</a:t>
            </a:r>
            <a:r>
              <a:rPr lang="en-US" altLang="ko-KR" sz="1100" b="1" dirty="0" smtClean="0">
                <a:solidFill>
                  <a:srgbClr val="E7F1F9"/>
                </a:solidFill>
                <a:latin typeface="Arial" charset="0"/>
                <a:ea typeface="바탕" pitchFamily="18" charset="-127"/>
              </a:rPr>
              <a:t>................................................................................................70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4-22) Shelf Veg Up</a:t>
            </a:r>
            <a:r>
              <a:rPr lang="en-US" altLang="ko-KR" sz="1100" b="1" dirty="0" smtClean="0">
                <a:solidFill>
                  <a:srgbClr val="E7F1F9"/>
                </a:solidFill>
                <a:latin typeface="Arial" charset="0"/>
                <a:ea typeface="바탕" pitchFamily="18" charset="-127"/>
              </a:rPr>
              <a:t>............................................................................................71</a:t>
            </a:r>
          </a:p>
          <a:p>
            <a:pPr eaLnBrk="1" hangingPunct="1">
              <a:buFont typeface="Wingdings" pitchFamily="2" charset="2"/>
              <a:buNone/>
            </a:pPr>
            <a:r>
              <a:rPr lang="en-US" altLang="ko-KR" sz="1100" b="1" dirty="0" smtClean="0">
                <a:solidFill>
                  <a:srgbClr val="E7F1F9"/>
                </a:solidFill>
                <a:latin typeface="Arial" charset="0"/>
                <a:ea typeface="바탕" pitchFamily="18" charset="-127"/>
              </a:rPr>
              <a:t>4-23</a:t>
            </a:r>
            <a:r>
              <a:rPr lang="en-US" altLang="ko-KR" sz="1100" b="1" dirty="0">
                <a:solidFill>
                  <a:srgbClr val="E7F1F9"/>
                </a:solidFill>
                <a:latin typeface="Arial" charset="0"/>
                <a:ea typeface="바탕" pitchFamily="18" charset="-127"/>
              </a:rPr>
              <a:t>) Shelf Veg Low</a:t>
            </a:r>
            <a:r>
              <a:rPr lang="en-US" altLang="ko-KR" sz="1100" b="1" dirty="0" smtClean="0">
                <a:solidFill>
                  <a:srgbClr val="E7F1F9"/>
                </a:solidFill>
                <a:latin typeface="Arial" charset="0"/>
                <a:ea typeface="바탕" pitchFamily="18" charset="-127"/>
              </a:rPr>
              <a:t>........................................................................................72</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4-24) Cover </a:t>
            </a:r>
            <a:r>
              <a:rPr lang="en-US" altLang="ko-KR" sz="1100" b="1" dirty="0" err="1">
                <a:solidFill>
                  <a:srgbClr val="E7F1F9"/>
                </a:solidFill>
                <a:latin typeface="Arial" charset="0"/>
                <a:ea typeface="바탕" pitchFamily="18" charset="-127"/>
              </a:rPr>
              <a:t>Evap</a:t>
            </a:r>
            <a:r>
              <a:rPr lang="en-US" altLang="ko-KR" sz="1100" b="1" dirty="0">
                <a:solidFill>
                  <a:srgbClr val="E7F1F9"/>
                </a:solidFill>
                <a:latin typeface="Arial" charset="0"/>
                <a:ea typeface="바탕" pitchFamily="18" charset="-127"/>
              </a:rPr>
              <a:t> Ref (Twin Cooling</a:t>
            </a:r>
            <a:r>
              <a:rPr lang="en-US" altLang="ko-KR" sz="1100" b="1" dirty="0" smtClean="0">
                <a:solidFill>
                  <a:srgbClr val="E7F1F9"/>
                </a:solidFill>
                <a:latin typeface="Arial" charset="0"/>
                <a:ea typeface="바탕" pitchFamily="18" charset="-127"/>
              </a:rPr>
              <a:t>)............................................................73</a:t>
            </a:r>
            <a:endParaRPr lang="en-US" altLang="ko-KR" sz="1100" b="1" dirty="0">
              <a:solidFill>
                <a:srgbClr val="E7F1F9"/>
              </a:solidFill>
              <a:latin typeface="Arial" charset="0"/>
              <a:ea typeface="바탕" pitchFamily="18" charset="-127"/>
            </a:endParaRPr>
          </a:p>
        </p:txBody>
      </p:sp>
    </p:spTree>
    <p:extLst>
      <p:ext uri="{BB962C8B-B14F-4D97-AF65-F5344CB8AC3E}">
        <p14:creationId xmlns:p14="http://schemas.microsoft.com/office/powerpoint/2010/main" val="1190860225"/>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0" name="Text Box 8"/>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1" name="Rectangle 2"/>
          <p:cNvSpPr>
            <a:spLocks noChangeArrowheads="1"/>
          </p:cNvSpPr>
          <p:nvPr/>
        </p:nvSpPr>
        <p:spPr bwMode="auto">
          <a:xfrm>
            <a:off x="762000" y="938213"/>
            <a:ext cx="7229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2-7. </a:t>
            </a:r>
            <a:r>
              <a:rPr lang="en-US" altLang="ko-KR" sz="1800" b="0" dirty="0">
                <a:solidFill>
                  <a:srgbClr val="006699"/>
                </a:solidFill>
                <a:latin typeface="Arial Black" panose="020B0A04020102020204" pitchFamily="34" charset="0"/>
                <a:ea typeface="헤드라인" pitchFamily="18" charset="-127"/>
              </a:rPr>
              <a:t>Operation theory of refrigeration cycle components</a:t>
            </a:r>
          </a:p>
        </p:txBody>
      </p:sp>
      <p:grpSp>
        <p:nvGrpSpPr>
          <p:cNvPr id="12" name="Group 10"/>
          <p:cNvGrpSpPr>
            <a:grpSpLocks/>
          </p:cNvGrpSpPr>
          <p:nvPr/>
        </p:nvGrpSpPr>
        <p:grpSpPr bwMode="auto">
          <a:xfrm>
            <a:off x="7596188" y="207963"/>
            <a:ext cx="1120775" cy="304800"/>
            <a:chOff x="4896" y="370"/>
            <a:chExt cx="706" cy="192"/>
          </a:xfrm>
        </p:grpSpPr>
        <p:sp>
          <p:nvSpPr>
            <p:cNvPr id="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54DFD521-872A-4060-8C61-4C9709A673B2}" type="slidenum">
              <a:rPr lang="en-US" altLang="ko-KR" sz="1400" b="0"/>
              <a:pPr algn="r" eaLnBrk="1" hangingPunct="1">
                <a:lnSpc>
                  <a:spcPct val="110000"/>
                </a:lnSpc>
                <a:spcBef>
                  <a:spcPct val="0"/>
                </a:spcBef>
                <a:buFont typeface="Wingdings" panose="05000000000000000000" pitchFamily="2" charset="2"/>
                <a:buNone/>
              </a:pPr>
              <a:t>40</a:t>
            </a:fld>
            <a:endParaRPr lang="en-US" altLang="ko-KR" sz="1400" b="0"/>
          </a:p>
        </p:txBody>
      </p:sp>
      <p:sp>
        <p:nvSpPr>
          <p:cNvPr id="17" name="Text Box 3"/>
          <p:cNvSpPr txBox="1">
            <a:spLocks noChangeArrowheads="1"/>
          </p:cNvSpPr>
          <p:nvPr/>
        </p:nvSpPr>
        <p:spPr bwMode="auto">
          <a:xfrm>
            <a:off x="777875" y="1289050"/>
            <a:ext cx="7958138"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400" dirty="0">
                <a:latin typeface="Arial" panose="020B0604020202020204" pitchFamily="34" charset="0"/>
                <a:ea typeface="굴림체" panose="020B0609000101010101" pitchFamily="49" charset="-127"/>
                <a:cs typeface="Arial" panose="020B0604020202020204" pitchFamily="34" charset="0"/>
              </a:rPr>
              <a:t>Evaporator</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Role: As the low pressure liquid refrigerant flowed from capillary absorbs heat inside of the</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refrigerator, it becomes low pressure gas and refrigerate the foods.</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2) Theory: The low pressure refrigerant flowed to evaporator operates cooling which takes ambient</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evaporated potential heat with maintaining the evaporation up to evaporate completely.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3) Types:</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 ROLL-BOND Evaporator </a:t>
            </a:r>
            <a:r>
              <a:rPr lang="ko-KR" altLang="en-US" sz="1200" dirty="0" smtClean="0">
                <a:latin typeface="Arial" panose="020B0604020202020204" pitchFamily="34" charset="0"/>
                <a:ea typeface="굴림체" panose="020B0609000101010101" pitchFamily="49" charset="-127"/>
                <a:cs typeface="Arial" panose="020B0604020202020204" pitchFamily="34" charset="0"/>
              </a:rPr>
              <a:t>→</a:t>
            </a:r>
            <a:r>
              <a:rPr lang="en-US" altLang="ko-KR" sz="1200" dirty="0" smtClean="0">
                <a:latin typeface="Arial" panose="020B0604020202020204" pitchFamily="34" charset="0"/>
                <a:ea typeface="굴림체" panose="020B0609000101010101" pitchFamily="49" charset="-127"/>
                <a:cs typeface="Arial" panose="020B0604020202020204" pitchFamily="34" charset="0"/>
              </a:rPr>
              <a:t> </a:t>
            </a:r>
            <a:r>
              <a:rPr lang="en-US" altLang="ko-KR" sz="1200" dirty="0">
                <a:latin typeface="Arial" panose="020B0604020202020204" pitchFamily="34" charset="0"/>
                <a:ea typeface="굴림체" panose="020B0609000101010101" pitchFamily="49" charset="-127"/>
                <a:cs typeface="Arial" panose="020B0604020202020204" pitchFamily="34" charset="0"/>
              </a:rPr>
              <a:t>Direct Cooling </a:t>
            </a:r>
            <a:endParaRPr lang="en-US" altLang="ko-KR" sz="1200" dirty="0" smtClean="0">
              <a:latin typeface="Arial" panose="020B0604020202020204" pitchFamily="34" charset="0"/>
              <a:ea typeface="굴림체" panose="020B0609000101010101" pitchFamily="49" charset="-127"/>
              <a:cs typeface="Arial" panose="020B0604020202020204" pitchFamily="34" charset="0"/>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 Rolled and adhere the 2 aluminum plate and then make refrigerant passage.</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B. FIN-PIPE Evaporator </a:t>
            </a:r>
            <a:r>
              <a:rPr lang="ko-KR" altLang="en-US" sz="1200" dirty="0" smtClean="0">
                <a:latin typeface="Arial" panose="020B0604020202020204" pitchFamily="34" charset="0"/>
                <a:ea typeface="굴림체" panose="020B0609000101010101" pitchFamily="49" charset="-127"/>
                <a:cs typeface="Arial" panose="020B0604020202020204" pitchFamily="34" charset="0"/>
              </a:rPr>
              <a:t>→</a:t>
            </a:r>
            <a:r>
              <a:rPr lang="en-US" altLang="ko-KR" sz="1200" dirty="0" smtClean="0">
                <a:latin typeface="Arial" panose="020B0604020202020204" pitchFamily="34" charset="0"/>
                <a:ea typeface="굴림체" panose="020B0609000101010101" pitchFamily="49" charset="-127"/>
                <a:cs typeface="Arial" panose="020B0604020202020204" pitchFamily="34" charset="0"/>
              </a:rPr>
              <a:t> </a:t>
            </a:r>
            <a:r>
              <a:rPr lang="en-US" altLang="ko-KR" sz="1200" dirty="0">
                <a:latin typeface="Arial" panose="020B0604020202020204" pitchFamily="34" charset="0"/>
                <a:ea typeface="굴림체" panose="020B0609000101010101" pitchFamily="49" charset="-127"/>
                <a:cs typeface="Arial" panose="020B0604020202020204" pitchFamily="34" charset="0"/>
              </a:rPr>
              <a:t>Indirect </a:t>
            </a:r>
            <a:r>
              <a:rPr lang="en-US" altLang="ko-KR" sz="1200" dirty="0" smtClean="0">
                <a:latin typeface="Arial" panose="020B0604020202020204" pitchFamily="34" charset="0"/>
                <a:ea typeface="굴림체" panose="020B0609000101010101" pitchFamily="49" charset="-127"/>
                <a:cs typeface="Arial" panose="020B0604020202020204" pitchFamily="34" charset="0"/>
              </a:rPr>
              <a:t>cooling</a:t>
            </a:r>
            <a:endParaRPr lang="en-US" altLang="ko-KR" sz="1200" dirty="0">
              <a:latin typeface="Arial" panose="020B0604020202020204" pitchFamily="34" charset="0"/>
              <a:ea typeface="굴림체" panose="020B0609000101010101" pitchFamily="49" charset="-127"/>
              <a:cs typeface="Arial" panose="020B0604020202020204" pitchFamily="34" charset="0"/>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 A small aluminum plate on the aluminum pipe to increase the cooling effect.</a:t>
            </a:r>
          </a:p>
          <a:p>
            <a:pPr eaLnBrk="1" hangingPunct="1">
              <a:lnSpc>
                <a:spcPts val="1400"/>
              </a:lnSpc>
              <a:spcBef>
                <a:spcPts val="600"/>
              </a:spcBef>
              <a:buFont typeface="Wingdings" panose="05000000000000000000" pitchFamily="2" charset="2"/>
              <a:buNone/>
            </a:pPr>
            <a:endParaRPr lang="en-US" altLang="ko-KR" sz="1200" dirty="0">
              <a:latin typeface="Arial" panose="020B0604020202020204" pitchFamily="34" charset="0"/>
              <a:ea typeface="굴림체" panose="020B0609000101010101" pitchFamily="49" charset="-127"/>
              <a:cs typeface="Arial" panose="020B0604020202020204" pitchFamily="34" charset="0"/>
            </a:endParaRP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400" dirty="0">
                <a:latin typeface="Arial" panose="020B0604020202020204" pitchFamily="34" charset="0"/>
                <a:ea typeface="굴림체" panose="020B0609000101010101" pitchFamily="49" charset="-127"/>
                <a:cs typeface="Arial" panose="020B0604020202020204" pitchFamily="34" charset="0"/>
              </a:rPr>
              <a:t>Compressor</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Role: It operates same as pump which pull out the subterranean water.</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It inhales the low temperature and pressure refrigerant gas (flowed out) from evaporator and make</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high temperature and pressure refrigerant liquid in the compressor and send it to the condenser.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2) Type</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 Back-and-forth motion type: A method that pistol makes back-and-forth motion through shaft and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cylinder of motor rotation and compresses. ※ Used for household refrigerant</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B. Rotary Type: A method that inhales the refrigerant gas through the gap between the outside of</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rotor electric attached on the shaft (rotation axis) and the inside of cylinder and compresses. </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C. Centrifugal Type </a:t>
            </a:r>
            <a:br>
              <a:rPr lang="en-US" altLang="ko-KR" sz="1200" dirty="0">
                <a:latin typeface="Arial" panose="020B0604020202020204" pitchFamily="34" charset="0"/>
                <a:ea typeface="굴림체" panose="020B0609000101010101" pitchFamily="49" charset="-127"/>
                <a:cs typeface="Arial" panose="020B0604020202020204" pitchFamily="34" charset="0"/>
              </a:rPr>
            </a:br>
            <a:endParaRPr lang="en-US" altLang="ko-KR" sz="1200" dirty="0">
              <a:latin typeface="Arial" panose="020B0604020202020204" pitchFamily="34" charset="0"/>
              <a:ea typeface="굴림체" panose="020B0609000101010101" pitchFamily="49" charset="-127"/>
              <a:cs typeface="Arial" panose="020B0604020202020204" pitchFamily="34" charset="0"/>
            </a:endParaRPr>
          </a:p>
        </p:txBody>
      </p:sp>
    </p:spTree>
    <p:extLst>
      <p:ext uri="{BB962C8B-B14F-4D97-AF65-F5344CB8AC3E}">
        <p14:creationId xmlns:p14="http://schemas.microsoft.com/office/powerpoint/2010/main" val="2997092256"/>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8" name="Text Box 8"/>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sp>
        <p:nvSpPr>
          <p:cNvPr id="19" name="Rectangle 2"/>
          <p:cNvSpPr>
            <a:spLocks noChangeArrowheads="1"/>
          </p:cNvSpPr>
          <p:nvPr/>
        </p:nvSpPr>
        <p:spPr bwMode="auto">
          <a:xfrm>
            <a:off x="762000" y="938213"/>
            <a:ext cx="7229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2-7. </a:t>
            </a:r>
            <a:r>
              <a:rPr lang="en-US" altLang="ko-KR" sz="1800" b="0" dirty="0">
                <a:solidFill>
                  <a:srgbClr val="006699"/>
                </a:solidFill>
                <a:latin typeface="Arial Black" panose="020B0A04020102020204" pitchFamily="34" charset="0"/>
                <a:ea typeface="헤드라인" pitchFamily="18" charset="-127"/>
              </a:rPr>
              <a:t>Operation theory of refrigeration cycle components</a:t>
            </a:r>
          </a:p>
        </p:txBody>
      </p:sp>
      <p:grpSp>
        <p:nvGrpSpPr>
          <p:cNvPr id="20" name="Group 10"/>
          <p:cNvGrpSpPr>
            <a:grpSpLocks/>
          </p:cNvGrpSpPr>
          <p:nvPr/>
        </p:nvGrpSpPr>
        <p:grpSpPr bwMode="auto">
          <a:xfrm>
            <a:off x="7596188" y="207963"/>
            <a:ext cx="1120775" cy="304800"/>
            <a:chOff x="4896" y="370"/>
            <a:chExt cx="706" cy="192"/>
          </a:xfrm>
        </p:grpSpPr>
        <p:sp>
          <p:nvSpPr>
            <p:cNvPr id="21"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2"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0A856E48-B5F8-4BE0-9513-E38C1719AC03}" type="slidenum">
              <a:rPr lang="en-US" altLang="ko-KR" sz="1400" b="0"/>
              <a:pPr algn="r" eaLnBrk="1" hangingPunct="1">
                <a:lnSpc>
                  <a:spcPct val="110000"/>
                </a:lnSpc>
                <a:spcBef>
                  <a:spcPct val="0"/>
                </a:spcBef>
                <a:buFont typeface="Wingdings" panose="05000000000000000000" pitchFamily="2" charset="2"/>
                <a:buNone/>
              </a:pPr>
              <a:t>41</a:t>
            </a:fld>
            <a:endParaRPr lang="en-US" altLang="ko-KR" sz="1400" b="0"/>
          </a:p>
        </p:txBody>
      </p:sp>
      <p:sp>
        <p:nvSpPr>
          <p:cNvPr id="25" name="Text Box 3"/>
          <p:cNvSpPr txBox="1">
            <a:spLocks noChangeArrowheads="1"/>
          </p:cNvSpPr>
          <p:nvPr/>
        </p:nvSpPr>
        <p:spPr bwMode="auto">
          <a:xfrm>
            <a:off x="728663" y="1289050"/>
            <a:ext cx="7958137"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a:t>
            </a:r>
            <a:r>
              <a:rPr lang="en-US" altLang="ko-KR" sz="1400" dirty="0">
                <a:latin typeface="Arial" panose="020B0604020202020204" pitchFamily="34" charset="0"/>
                <a:ea typeface="굴림체" panose="020B0609000101010101" pitchFamily="49" charset="-127"/>
                <a:cs typeface="Arial" panose="020B0604020202020204" pitchFamily="34" charset="0"/>
              </a:rPr>
              <a:t>Dryer</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1) Role: Absorb the moisture from the refrigerant that refrigeration cycle circulates and eliminate</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the foreign substance.</a:t>
            </a:r>
          </a:p>
          <a:p>
            <a:pPr eaLnBrk="1" hangingPunct="1">
              <a:lnSpc>
                <a:spcPts val="1400"/>
              </a:lnSpc>
              <a:spcBef>
                <a:spcPts val="600"/>
              </a:spcBef>
              <a:buFont typeface="Wingdings" panose="05000000000000000000" pitchFamily="2" charset="2"/>
              <a:buNone/>
            </a:pPr>
            <a:r>
              <a:rPr lang="en-US" altLang="ko-KR" sz="1200" dirty="0">
                <a:latin typeface="Arial" panose="020B0604020202020204" pitchFamily="34" charset="0"/>
                <a:ea typeface="굴림체" panose="020B0609000101010101" pitchFamily="49" charset="-127"/>
                <a:cs typeface="Arial" panose="020B0604020202020204" pitchFamily="34" charset="0"/>
              </a:rPr>
              <a:t>  2) Structure: If even some moisture is included refrigerant is impossible to circulate by freezing the </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small capillary outlet, so silica gel or molecular sieve is (included and) sealed to absorb the</a:t>
            </a:r>
            <a:br>
              <a:rPr lang="en-US" altLang="ko-KR" sz="1200" dirty="0">
                <a:latin typeface="Arial" panose="020B0604020202020204" pitchFamily="34" charset="0"/>
                <a:ea typeface="굴림체" panose="020B0609000101010101" pitchFamily="49" charset="-127"/>
                <a:cs typeface="Arial" panose="020B0604020202020204" pitchFamily="34" charset="0"/>
              </a:rPr>
            </a:br>
            <a:r>
              <a:rPr lang="en-US" altLang="ko-KR" sz="1200" dirty="0">
                <a:latin typeface="Arial" panose="020B0604020202020204" pitchFamily="34" charset="0"/>
                <a:ea typeface="굴림체" panose="020B0609000101010101" pitchFamily="49" charset="-127"/>
                <a:cs typeface="Arial" panose="020B0604020202020204" pitchFamily="34" charset="0"/>
              </a:rPr>
              <a:t>    internal moisture, and install a minute net to eliminate the foreign substance.</a:t>
            </a:r>
          </a:p>
        </p:txBody>
      </p:sp>
      <p:pic>
        <p:nvPicPr>
          <p:cNvPr id="26" name="Picture 6" descr="C:\DOCUME~1\SGEC\LOCALS~1\Temp\hunclip1\09\huntemp.files\img0001.jpg"/>
          <p:cNvPicPr preferRelativeResize="0">
            <a:picLocks noChangeArrowheads="1"/>
          </p:cNvPicPr>
          <p:nvPr/>
        </p:nvPicPr>
        <p:blipFill rotWithShape="1">
          <a:blip r:embed="rId4" r:link="rId5">
            <a:extLst>
              <a:ext uri="{28A0092B-C50C-407E-A947-70E740481C1C}">
                <a14:useLocalDpi xmlns:a14="http://schemas.microsoft.com/office/drawing/2010/main" val="0"/>
              </a:ext>
            </a:extLst>
          </a:blip>
          <a:srcRect l="70796" t="52543" r="12753"/>
          <a:stretch/>
        </p:blipFill>
        <p:spPr bwMode="auto">
          <a:xfrm>
            <a:off x="2482204" y="2705369"/>
            <a:ext cx="339094" cy="393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그림 2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800000" flipH="1">
            <a:off x="1229573" y="3173814"/>
            <a:ext cx="1873768" cy="127532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C:\DOCUME~1\SGEC\LOCALS~1\Temp\hunclip1\09\huntemp.files\img0001.jpg"/>
          <p:cNvPicPr preferRelativeResize="0">
            <a:picLocks noChangeArrowheads="1"/>
          </p:cNvPicPr>
          <p:nvPr/>
        </p:nvPicPr>
        <p:blipFill rotWithShape="1">
          <a:blip r:embed="rId4" r:link="rId5">
            <a:extLst>
              <a:ext uri="{28A0092B-C50C-407E-A947-70E740481C1C}">
                <a14:useLocalDpi xmlns:a14="http://schemas.microsoft.com/office/drawing/2010/main" val="0"/>
              </a:ext>
            </a:extLst>
          </a:blip>
          <a:srcRect l="10799" t="50394" r="73395"/>
          <a:stretch/>
        </p:blipFill>
        <p:spPr bwMode="auto">
          <a:xfrm>
            <a:off x="1523096" y="2685276"/>
            <a:ext cx="327612" cy="413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6" descr="C:\DOCUME~1\SGEC\LOCALS~1\Temp\hunclip1\09\huntemp.files\img0001.jpg"/>
          <p:cNvPicPr preferRelativeResize="0">
            <a:picLocks noChangeArrowheads="1"/>
          </p:cNvPicPr>
          <p:nvPr/>
        </p:nvPicPr>
        <p:blipFill rotWithShape="1">
          <a:blip r:embed="rId4" r:link="rId5">
            <a:extLst>
              <a:ext uri="{28A0092B-C50C-407E-A947-70E740481C1C}">
                <a14:useLocalDpi xmlns:a14="http://schemas.microsoft.com/office/drawing/2010/main" val="0"/>
              </a:ext>
            </a:extLst>
          </a:blip>
          <a:srcRect l="39713" t="48554" r="43019" b="2509"/>
          <a:stretch/>
        </p:blipFill>
        <p:spPr bwMode="auto">
          <a:xfrm>
            <a:off x="1986087" y="2687616"/>
            <a:ext cx="360738" cy="41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오른쪽 화살표 29"/>
          <p:cNvSpPr/>
          <p:nvPr/>
        </p:nvSpPr>
        <p:spPr bwMode="auto">
          <a:xfrm rot="10800000">
            <a:off x="1993707" y="3275646"/>
            <a:ext cx="304800" cy="98425"/>
          </a:xfrm>
          <a:prstGeom prst="rightArrow">
            <a:avLst/>
          </a:prstGeom>
          <a:solidFill>
            <a:srgbClr val="1B1BED"/>
          </a:solidFill>
          <a:ln w="19050" cap="flat" cmpd="sng" algn="ctr">
            <a:solidFill>
              <a:srgbClr val="1B1BE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1" hangingPunct="1">
              <a:lnSpc>
                <a:spcPct val="110000"/>
              </a:lnSpc>
              <a:spcBef>
                <a:spcPct val="0"/>
              </a:spcBef>
              <a:spcAft>
                <a:spcPct val="0"/>
              </a:spcAft>
              <a:buClrTx/>
              <a:buSzTx/>
              <a:buFont typeface="Wingdings" pitchFamily="2" charset="2"/>
              <a:buNone/>
              <a:tabLst/>
            </a:pPr>
            <a:endParaRPr kumimoji="1" lang="ko-KR" altLang="en-US" sz="1800" b="1" i="0" u="none" strike="noStrike" cap="none" normalizeH="0" baseline="0" smtClean="0">
              <a:ln>
                <a:noFill/>
              </a:ln>
              <a:solidFill>
                <a:srgbClr val="006699"/>
              </a:solidFill>
              <a:effectLst/>
              <a:latin typeface="Arial Black" pitchFamily="34" charset="0"/>
              <a:ea typeface="헤드라인" pitchFamily="18" charset="-127"/>
            </a:endParaRPr>
          </a:p>
        </p:txBody>
      </p:sp>
    </p:spTree>
    <p:extLst>
      <p:ext uri="{BB962C8B-B14F-4D97-AF65-F5344CB8AC3E}">
        <p14:creationId xmlns:p14="http://schemas.microsoft.com/office/powerpoint/2010/main" val="900931676"/>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srcRect/>
          <a:stretch>
            <a:fillRect/>
          </a:stretch>
        </a:blipFill>
        <a:effectLst/>
      </p:bgPr>
    </p:bg>
    <p:spTree>
      <p:nvGrpSpPr>
        <p:cNvPr id="1" name=""/>
        <p:cNvGrpSpPr/>
        <p:nvPr/>
      </p:nvGrpSpPr>
      <p:grpSpPr>
        <a:xfrm>
          <a:off x="0" y="0"/>
          <a:ext cx="0" cy="0"/>
          <a:chOff x="0" y="0"/>
          <a:chExt cx="0" cy="0"/>
        </a:xfrm>
      </p:grpSpPr>
      <p:sp>
        <p:nvSpPr>
          <p:cNvPr id="10" name="Rectangle 2"/>
          <p:cNvSpPr>
            <a:spLocks noChangeArrowheads="1"/>
          </p:cNvSpPr>
          <p:nvPr/>
        </p:nvSpPr>
        <p:spPr bwMode="auto">
          <a:xfrm>
            <a:off x="762000" y="938213"/>
            <a:ext cx="25095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2-8. </a:t>
            </a:r>
            <a:r>
              <a:rPr lang="en-US" altLang="ko-KR" sz="1800" b="0" dirty="0">
                <a:solidFill>
                  <a:srgbClr val="006699"/>
                </a:solidFill>
                <a:latin typeface="Arial Black" panose="020B0A04020102020204" pitchFamily="34" charset="0"/>
              </a:rPr>
              <a:t>Interior Views</a:t>
            </a:r>
          </a:p>
        </p:txBody>
      </p:sp>
      <p:grpSp>
        <p:nvGrpSpPr>
          <p:cNvPr id="14" name="Group 10"/>
          <p:cNvGrpSpPr>
            <a:grpSpLocks/>
          </p:cNvGrpSpPr>
          <p:nvPr/>
        </p:nvGrpSpPr>
        <p:grpSpPr bwMode="auto">
          <a:xfrm>
            <a:off x="7596188" y="207963"/>
            <a:ext cx="1120775" cy="304800"/>
            <a:chOff x="4896" y="370"/>
            <a:chExt cx="706" cy="192"/>
          </a:xfrm>
        </p:grpSpPr>
        <p:sp>
          <p:nvSpPr>
            <p:cNvPr id="15"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6"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7" name="슬라이드 번호 개체 틀 3"/>
          <p:cNvSpPr>
            <a:spLocks noGrp="1"/>
          </p:cNvSpPr>
          <p:nvPr>
            <p:ph type="sldNum" sz="quarter" idx="12"/>
          </p:nvPr>
        </p:nvSpPr>
        <p:spPr>
          <a:xfrm>
            <a:off x="6842125" y="6448425"/>
            <a:ext cx="2133600" cy="260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spcBef>
                <a:spcPct val="0"/>
              </a:spcBef>
              <a:buFontTx/>
              <a:buNone/>
            </a:pPr>
            <a:fld id="{51EB372C-F925-4FFB-9957-86CBD45C015B}" type="slidenum">
              <a:rPr lang="en-US" altLang="ko-KR" sz="1400">
                <a:solidFill>
                  <a:srgbClr val="000000"/>
                </a:solidFill>
              </a:rPr>
              <a:pPr>
                <a:spcBef>
                  <a:spcPct val="0"/>
                </a:spcBef>
                <a:buFontTx/>
                <a:buNone/>
              </a:pPr>
              <a:t>42</a:t>
            </a:fld>
            <a:endParaRPr lang="en-US" altLang="ko-KR" sz="1400">
              <a:solidFill>
                <a:srgbClr val="000000"/>
              </a:solidFill>
            </a:endParaRPr>
          </a:p>
        </p:txBody>
      </p:sp>
      <p:sp>
        <p:nvSpPr>
          <p:cNvPr id="18" name="Text Box 3"/>
          <p:cNvSpPr txBox="1">
            <a:spLocks noChangeArrowheads="1"/>
          </p:cNvSpPr>
          <p:nvPr/>
        </p:nvSpPr>
        <p:spPr bwMode="auto">
          <a:xfrm>
            <a:off x="685800" y="1412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2. </a:t>
            </a:r>
            <a:r>
              <a:rPr lang="en-US" altLang="ko-KR" sz="2400" b="0">
                <a:solidFill>
                  <a:srgbClr val="B2B2B2"/>
                </a:solidFill>
                <a:latin typeface="Arial Black" panose="020B0A04020102020204" pitchFamily="34" charset="0"/>
                <a:ea typeface="HY울릉도L" pitchFamily="18" charset="-127"/>
              </a:rPr>
              <a:t>Product Specifications</a:t>
            </a:r>
          </a:p>
        </p:txBody>
      </p:sp>
      <p:pic>
        <p:nvPicPr>
          <p:cNvPr id="6" name="그림 5"/>
          <p:cNvPicPr>
            <a:picLocks noChangeAspect="1"/>
          </p:cNvPicPr>
          <p:nvPr/>
        </p:nvPicPr>
        <p:blipFill>
          <a:blip r:embed="rId4"/>
          <a:stretch>
            <a:fillRect/>
          </a:stretch>
        </p:blipFill>
        <p:spPr>
          <a:xfrm>
            <a:off x="323216" y="1786492"/>
            <a:ext cx="5936268" cy="3881708"/>
          </a:xfrm>
          <a:prstGeom prst="rect">
            <a:avLst/>
          </a:prstGeom>
        </p:spPr>
      </p:pic>
      <p:pic>
        <p:nvPicPr>
          <p:cNvPr id="2" name="그림 1"/>
          <p:cNvPicPr>
            <a:picLocks noChangeAspect="1"/>
          </p:cNvPicPr>
          <p:nvPr/>
        </p:nvPicPr>
        <p:blipFill>
          <a:blip r:embed="rId5"/>
          <a:stretch>
            <a:fillRect/>
          </a:stretch>
        </p:blipFill>
        <p:spPr>
          <a:xfrm>
            <a:off x="6266191" y="4164677"/>
            <a:ext cx="2693246" cy="1787236"/>
          </a:xfrm>
          <a:prstGeom prst="rect">
            <a:avLst/>
          </a:prstGeom>
        </p:spPr>
      </p:pic>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10"/>
          <p:cNvSpPr>
            <a:spLocks noChangeArrowheads="1"/>
          </p:cNvSpPr>
          <p:nvPr/>
        </p:nvSpPr>
        <p:spPr bwMode="auto">
          <a:xfrm>
            <a:off x="3857625" y="1891016"/>
            <a:ext cx="4964001" cy="846386"/>
          </a:xfrm>
          <a:prstGeom prst="rect">
            <a:avLst/>
          </a:prstGeom>
          <a:solidFill>
            <a:srgbClr val="E7EBF5"/>
          </a:solidFill>
          <a:ln w="9525" algn="ctr">
            <a:noFill/>
            <a:miter lim="800000"/>
            <a:headEnd/>
            <a:tailEnd/>
          </a:ln>
        </p:spPr>
        <p:txBody>
          <a:bodyPr wrap="square" lIns="0" tIns="0" rIns="0" bIns="0" anchor="ctr">
            <a:spAutoFit/>
          </a:bodyPr>
          <a:lstStyle/>
          <a:p>
            <a:pPr fontAlgn="auto" latinLnBrk="0">
              <a:spcBef>
                <a:spcPts val="0"/>
              </a:spcBef>
              <a:spcAft>
                <a:spcPts val="0"/>
              </a:spcAft>
              <a:defRPr/>
            </a:pPr>
            <a:r>
              <a:rPr lang="en-US" altLang="ko-KR" sz="1100">
                <a:solidFill>
                  <a:schemeClr val="tx1"/>
                </a:solidFill>
                <a:latin typeface="Arial" charset="0"/>
              </a:rPr>
              <a:t>Press the ‘ O ’ key to blink the Fridge temperature indicator(1).</a:t>
            </a:r>
          </a:p>
          <a:p>
            <a:pPr fontAlgn="auto" latinLnBrk="0">
              <a:spcBef>
                <a:spcPts val="0"/>
              </a:spcBef>
              <a:spcAft>
                <a:spcPts val="0"/>
              </a:spcAft>
              <a:defRPr/>
            </a:pPr>
            <a:r>
              <a:rPr lang="en-US" altLang="ko-KR" sz="1100">
                <a:solidFill>
                  <a:schemeClr val="tx1"/>
                </a:solidFill>
                <a:latin typeface="Arial" charset="0"/>
              </a:rPr>
              <a:t>When the Fridge temperature indicator blinks, press the 'O' key once to </a:t>
            </a:r>
          </a:p>
          <a:p>
            <a:pPr fontAlgn="auto" latinLnBrk="0">
              <a:spcBef>
                <a:spcPts val="0"/>
              </a:spcBef>
              <a:spcAft>
                <a:spcPts val="0"/>
              </a:spcAft>
              <a:defRPr/>
            </a:pPr>
            <a:r>
              <a:rPr lang="en-US" altLang="ko-KR" sz="1100">
                <a:solidFill>
                  <a:schemeClr val="tx1"/>
                </a:solidFill>
                <a:latin typeface="Arial" charset="0"/>
              </a:rPr>
              <a:t>blink the </a:t>
            </a:r>
            <a:r>
              <a:rPr lang="en-US" altLang="ko-KR" sz="1100" smtClean="0">
                <a:solidFill>
                  <a:schemeClr val="tx1"/>
                </a:solidFill>
                <a:latin typeface="Arial" charset="0"/>
              </a:rPr>
              <a:t>Freezer temperature</a:t>
            </a:r>
            <a:r>
              <a:rPr lang="en-US" altLang="ko-KR" sz="1100">
                <a:solidFill>
                  <a:schemeClr val="tx1"/>
                </a:solidFill>
                <a:latin typeface="Arial" charset="0"/>
              </a:rPr>
              <a:t> indicator(2). In other words, whenever you </a:t>
            </a:r>
            <a:endParaRPr lang="en-US" altLang="ko-KR" sz="1100" smtClean="0">
              <a:solidFill>
                <a:schemeClr val="tx1"/>
              </a:solidFill>
              <a:latin typeface="Arial" charset="0"/>
            </a:endParaRPr>
          </a:p>
          <a:p>
            <a:pPr fontAlgn="auto" latinLnBrk="0">
              <a:spcBef>
                <a:spcPts val="0"/>
              </a:spcBef>
              <a:spcAft>
                <a:spcPts val="0"/>
              </a:spcAft>
              <a:defRPr/>
            </a:pPr>
            <a:r>
              <a:rPr lang="en-US" altLang="ko-KR" sz="1100" smtClean="0">
                <a:solidFill>
                  <a:schemeClr val="tx1"/>
                </a:solidFill>
                <a:latin typeface="Arial" charset="0"/>
              </a:rPr>
              <a:t>press</a:t>
            </a:r>
            <a:r>
              <a:rPr lang="en-US" altLang="ko-KR" sz="1100">
                <a:solidFill>
                  <a:schemeClr val="tx1"/>
                </a:solidFill>
                <a:latin typeface="Arial" charset="0"/>
              </a:rPr>
              <a:t> </a:t>
            </a:r>
            <a:r>
              <a:rPr lang="en-US" altLang="ko-KR" sz="1100" smtClean="0">
                <a:solidFill>
                  <a:schemeClr val="tx1"/>
                </a:solidFill>
                <a:latin typeface="Arial" charset="0"/>
              </a:rPr>
              <a:t>the</a:t>
            </a:r>
            <a:r>
              <a:rPr lang="en-US" altLang="ko-KR" sz="1100">
                <a:solidFill>
                  <a:schemeClr val="tx1"/>
                </a:solidFill>
                <a:latin typeface="Arial" charset="0"/>
              </a:rPr>
              <a:t> 'O' key, the Fridge temperature display unit and the Freezer temperature display unit alternate and flashes</a:t>
            </a:r>
            <a:r>
              <a:rPr lang="en-US" altLang="ko-KR" sz="1100" smtClean="0">
                <a:solidFill>
                  <a:schemeClr val="tx1"/>
                </a:solidFill>
                <a:latin typeface="Arial" charset="0"/>
              </a:rPr>
              <a:t>.</a:t>
            </a:r>
            <a:endParaRPr kumimoji="0" lang="ko-KR" altLang="en-US" sz="1100" kern="0">
              <a:solidFill>
                <a:sysClr val="windowText" lastClr="000000"/>
              </a:solidFill>
              <a:latin typeface="+mj-lt"/>
            </a:endParaRPr>
          </a:p>
        </p:txBody>
      </p:sp>
      <p:sp>
        <p:nvSpPr>
          <p:cNvPr id="26" name="Text Box 5"/>
          <p:cNvSpPr txBox="1">
            <a:spLocks noChangeArrowheads="1"/>
          </p:cNvSpPr>
          <p:nvPr/>
        </p:nvSpPr>
        <p:spPr bwMode="auto">
          <a:xfrm>
            <a:off x="685800" y="139700"/>
            <a:ext cx="5757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3. Functions &amp; Features</a:t>
            </a:r>
          </a:p>
        </p:txBody>
      </p:sp>
      <p:sp>
        <p:nvSpPr>
          <p:cNvPr id="27" name="Rectangle 20"/>
          <p:cNvSpPr>
            <a:spLocks noChangeArrowheads="1"/>
          </p:cNvSpPr>
          <p:nvPr/>
        </p:nvSpPr>
        <p:spPr bwMode="auto">
          <a:xfrm>
            <a:off x="762000" y="938213"/>
            <a:ext cx="265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3-1. Control Display</a:t>
            </a:r>
          </a:p>
        </p:txBody>
      </p:sp>
      <p:sp>
        <p:nvSpPr>
          <p:cNvPr id="28" name="슬라이드 번호 개체 틀 16"/>
          <p:cNvSpPr>
            <a:spLocks noGrp="1"/>
          </p:cNvSpPr>
          <p:nvPr>
            <p:ph type="sldNum" sz="quarter" idx="12"/>
          </p:nvPr>
        </p:nvSpPr>
        <p:spPr>
          <a:xfrm>
            <a:off x="6553200" y="6245225"/>
            <a:ext cx="2133600" cy="476250"/>
          </a:xfrm>
        </p:spPr>
        <p:txBody>
          <a:bodyPr anchor="b"/>
          <a:lstStyle/>
          <a:p>
            <a:pPr>
              <a:defRPr/>
            </a:pPr>
            <a:fld id="{3D41A306-8B9D-4267-A5A4-0FF8453130A6}" type="slidenum">
              <a:rPr lang="en-US" altLang="ko-KR" b="1" smtClean="0"/>
              <a:pPr>
                <a:defRPr/>
              </a:pPr>
              <a:t>43</a:t>
            </a:fld>
            <a:endParaRPr lang="en-US" altLang="ko-KR" b="1" dirty="0"/>
          </a:p>
        </p:txBody>
      </p:sp>
      <p:sp>
        <p:nvSpPr>
          <p:cNvPr id="29" name="Text Box 3"/>
          <p:cNvSpPr txBox="1">
            <a:spLocks noChangeArrowheads="1"/>
          </p:cNvSpPr>
          <p:nvPr/>
        </p:nvSpPr>
        <p:spPr bwMode="auto">
          <a:xfrm>
            <a:off x="3857625" y="1514474"/>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a:solidFill>
                  <a:srgbClr val="FFFFFF"/>
                </a:solidFill>
              </a:rPr>
              <a:t>1</a:t>
            </a:r>
            <a:endParaRPr lang="en-US" altLang="ko-KR" sz="1200" b="1">
              <a:solidFill>
                <a:srgbClr val="FFFFFF"/>
              </a:solidFill>
              <a:latin typeface="Arial" charset="0"/>
            </a:endParaRPr>
          </a:p>
        </p:txBody>
      </p:sp>
      <p:sp>
        <p:nvSpPr>
          <p:cNvPr id="30" name="Text Box 25"/>
          <p:cNvSpPr txBox="1">
            <a:spLocks noChangeArrowheads="1"/>
          </p:cNvSpPr>
          <p:nvPr/>
        </p:nvSpPr>
        <p:spPr bwMode="auto">
          <a:xfrm>
            <a:off x="4048125" y="1507719"/>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‘O’ button</a:t>
            </a:r>
            <a:endParaRPr lang="en-US" altLang="ko-KR" sz="1400">
              <a:solidFill>
                <a:srgbClr val="000000"/>
              </a:solidFill>
              <a:latin typeface="Arial" charset="0"/>
              <a:ea typeface="Arial Unicode MS" pitchFamily="50" charset="-127"/>
              <a:cs typeface="Arial Unicode MS" pitchFamily="50" charset="-127"/>
            </a:endParaRPr>
          </a:p>
        </p:txBody>
      </p:sp>
      <p:sp>
        <p:nvSpPr>
          <p:cNvPr id="31" name="Rectangle 12"/>
          <p:cNvSpPr>
            <a:spLocks noChangeArrowheads="1"/>
          </p:cNvSpPr>
          <p:nvPr/>
        </p:nvSpPr>
        <p:spPr bwMode="auto">
          <a:xfrm>
            <a:off x="303214" y="5043488"/>
            <a:ext cx="3362700" cy="1141181"/>
          </a:xfrm>
          <a:prstGeom prst="rect">
            <a:avLst/>
          </a:prstGeom>
          <a:solidFill>
            <a:schemeClr val="accent6">
              <a:lumMod val="20000"/>
              <a:lumOff val="80000"/>
              <a:alpha val="30196"/>
            </a:schemeClr>
          </a:solidFill>
          <a:ln w="12700">
            <a:solidFill>
              <a:schemeClr val="accent6"/>
            </a:solidFill>
            <a:miter lim="800000"/>
            <a:headEnd/>
            <a:tailEnd/>
          </a:ln>
        </p:spPr>
        <p:txBody>
          <a:bodyPr wrap="none" anchor="ctr"/>
          <a:lstStyle/>
          <a:p>
            <a:pPr>
              <a:defRPr/>
            </a:pPr>
            <a:endParaRPr lang="ko-KR" altLang="en-US">
              <a:solidFill>
                <a:schemeClr val="tx1"/>
              </a:solidFill>
            </a:endParaRPr>
          </a:p>
        </p:txBody>
      </p:sp>
      <p:sp>
        <p:nvSpPr>
          <p:cNvPr id="32" name="Rectangle 13"/>
          <p:cNvSpPr>
            <a:spLocks noChangeArrowheads="1"/>
          </p:cNvSpPr>
          <p:nvPr/>
        </p:nvSpPr>
        <p:spPr bwMode="auto">
          <a:xfrm>
            <a:off x="303213" y="5043488"/>
            <a:ext cx="431800" cy="255587"/>
          </a:xfrm>
          <a:prstGeom prst="rect">
            <a:avLst/>
          </a:prstGeom>
          <a:solidFill>
            <a:schemeClr val="accent6"/>
          </a:solidFill>
          <a:ln w="38100">
            <a:noFill/>
            <a:miter lim="800000"/>
            <a:headEnd/>
            <a:tailEnd/>
          </a:ln>
        </p:spPr>
        <p:txBody>
          <a:bodyPr wrap="none" lIns="54000" tIns="10800" rIns="54000">
            <a:spAutoFit/>
          </a:bodyPr>
          <a:lstStyle/>
          <a:p>
            <a:pPr>
              <a:lnSpc>
                <a:spcPct val="120000"/>
              </a:lnSpc>
              <a:defRPr/>
            </a:pPr>
            <a:r>
              <a:rPr lang="en-US" altLang="ko-KR" sz="1200" dirty="0">
                <a:solidFill>
                  <a:schemeClr val="bg1"/>
                </a:solidFill>
                <a:latin typeface="Verdana" pitchFamily="34" charset="0"/>
                <a:ea typeface="굴림체" pitchFamily="49" charset="-127"/>
              </a:rPr>
              <a:t>Note</a:t>
            </a:r>
          </a:p>
        </p:txBody>
      </p:sp>
      <p:sp>
        <p:nvSpPr>
          <p:cNvPr id="33" name="Rectangle 14"/>
          <p:cNvSpPr>
            <a:spLocks noChangeArrowheads="1"/>
          </p:cNvSpPr>
          <p:nvPr/>
        </p:nvSpPr>
        <p:spPr bwMode="auto">
          <a:xfrm>
            <a:off x="712788" y="5045075"/>
            <a:ext cx="307340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300"/>
              </a:lnSpc>
              <a:spcBef>
                <a:spcPts val="200"/>
              </a:spcBef>
              <a:buFontTx/>
              <a:buNone/>
            </a:pPr>
            <a:r>
              <a:rPr lang="en-US" altLang="ko-KR" sz="1200">
                <a:latin typeface="Arial" charset="0"/>
              </a:rPr>
              <a:t>Each time you press a button on the control panel, you will hear a short beep.</a:t>
            </a:r>
          </a:p>
        </p:txBody>
      </p:sp>
      <p:sp>
        <p:nvSpPr>
          <p:cNvPr id="34" name="Rectangle 14"/>
          <p:cNvSpPr>
            <a:spLocks noChangeArrowheads="1"/>
          </p:cNvSpPr>
          <p:nvPr/>
        </p:nvSpPr>
        <p:spPr bwMode="auto">
          <a:xfrm>
            <a:off x="712788" y="5446713"/>
            <a:ext cx="3144837" cy="592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300"/>
              </a:lnSpc>
              <a:spcBef>
                <a:spcPts val="200"/>
              </a:spcBef>
              <a:buFontTx/>
              <a:buNone/>
            </a:pPr>
            <a:r>
              <a:rPr lang="en-US" altLang="ko-KR" sz="1200">
                <a:latin typeface="Arial" charset="0"/>
              </a:rPr>
              <a:t>When you do not press any button, </a:t>
            </a:r>
            <a:r>
              <a:rPr lang="en-US" altLang="ko-KR" sz="1200" smtClean="0">
                <a:latin typeface="Arial" charset="0"/>
              </a:rPr>
              <a:t>all LEDs become </a:t>
            </a:r>
            <a:r>
              <a:rPr lang="en-US" altLang="ko-KR" sz="1200">
                <a:latin typeface="Arial" charset="0"/>
              </a:rPr>
              <a:t>turned off for the minimum energy consumption. </a:t>
            </a:r>
          </a:p>
        </p:txBody>
      </p:sp>
      <p:sp>
        <p:nvSpPr>
          <p:cNvPr id="41" name="Rectangle 10"/>
          <p:cNvSpPr>
            <a:spLocks noChangeArrowheads="1"/>
          </p:cNvSpPr>
          <p:nvPr/>
        </p:nvSpPr>
        <p:spPr bwMode="auto">
          <a:xfrm>
            <a:off x="3857625" y="3239759"/>
            <a:ext cx="4964002" cy="3551739"/>
          </a:xfrm>
          <a:prstGeom prst="rect">
            <a:avLst/>
          </a:prstGeom>
          <a:solidFill>
            <a:srgbClr val="E7EBF5"/>
          </a:solidFill>
          <a:ln w="9525" algn="ctr">
            <a:noFill/>
            <a:miter lim="800000"/>
            <a:headEnd/>
            <a:tailEnd/>
          </a:ln>
        </p:spPr>
        <p:txBody>
          <a:bodyPr wrap="square" lIns="0" tIns="0" rIns="0" bIns="0" anchor="t">
            <a:noAutofit/>
          </a:bodyPr>
          <a:lstStyle/>
          <a:p>
            <a:pPr fontAlgn="auto" latinLnBrk="0">
              <a:spcBef>
                <a:spcPts val="0"/>
              </a:spcBef>
              <a:spcAft>
                <a:spcPts val="0"/>
              </a:spcAft>
              <a:defRPr/>
            </a:pPr>
            <a:r>
              <a:rPr lang="en-US" altLang="ko-KR" sz="1050" dirty="0">
                <a:solidFill>
                  <a:schemeClr val="tx1"/>
                </a:solidFill>
                <a:latin typeface="Arial" charset="0"/>
              </a:rPr>
              <a:t>When the Fridge temperature indicator blinks, press the '&lt;' key to set it as follows.</a:t>
            </a:r>
            <a:endParaRPr kumimoji="0" lang="en-US" altLang="ko-KR" sz="1050" kern="0" dirty="0">
              <a:solidFill>
                <a:schemeClr val="tx1"/>
              </a:solidFill>
              <a:latin typeface="Arial" charset="0"/>
            </a:endParaRPr>
          </a:p>
          <a:p>
            <a:pPr fontAlgn="auto" latinLnBrk="0">
              <a:spcBef>
                <a:spcPts val="0"/>
              </a:spcBef>
              <a:spcAft>
                <a:spcPts val="0"/>
              </a:spcAft>
              <a:defRPr/>
            </a:pPr>
            <a:r>
              <a:rPr lang="en-US" altLang="ko-KR" sz="1050" dirty="0"/>
              <a:t>Vacation →  7℃ →  6℃ →  5℃ → 4℃ →  3℃ →  2℃ → 1℃ → </a:t>
            </a:r>
            <a:r>
              <a:rPr lang="en-US" altLang="ko-KR" sz="1050" dirty="0" err="1"/>
              <a:t>PowerFridge</a:t>
            </a:r>
            <a:endParaRPr lang="en-US" altLang="ko-KR" sz="1050" dirty="0"/>
          </a:p>
          <a:p>
            <a:pPr fontAlgn="auto" latinLnBrk="0">
              <a:spcBef>
                <a:spcPts val="0"/>
              </a:spcBef>
              <a:spcAft>
                <a:spcPts val="0"/>
              </a:spcAft>
              <a:defRPr/>
            </a:pPr>
            <a:endParaRPr kumimoji="0" lang="en-US" altLang="ko-KR" sz="1050" kern="0" dirty="0">
              <a:solidFill>
                <a:sysClr val="windowText" lastClr="000000"/>
              </a:solidFill>
            </a:endParaRPr>
          </a:p>
          <a:p>
            <a:pPr fontAlgn="auto" latinLnBrk="0">
              <a:spcBef>
                <a:spcPts val="0"/>
              </a:spcBef>
              <a:spcAft>
                <a:spcPts val="0"/>
              </a:spcAft>
              <a:defRPr/>
            </a:pPr>
            <a:r>
              <a:rPr lang="en-US" altLang="ko-KR" sz="1050" dirty="0">
                <a:solidFill>
                  <a:schemeClr val="tx1"/>
                </a:solidFill>
                <a:latin typeface="Arial" charset="0"/>
              </a:rPr>
              <a:t>When the Fridge temperature indicator blinks, press the ‘&gt;' key to set it as follows.</a:t>
            </a:r>
          </a:p>
          <a:p>
            <a:pPr fontAlgn="auto" latinLnBrk="0">
              <a:spcBef>
                <a:spcPts val="0"/>
              </a:spcBef>
              <a:spcAft>
                <a:spcPts val="0"/>
              </a:spcAft>
              <a:defRPr/>
            </a:pPr>
            <a:r>
              <a:rPr lang="en-US" altLang="ko-KR" sz="1050" dirty="0" err="1"/>
              <a:t>PowerFridge</a:t>
            </a:r>
            <a:r>
              <a:rPr lang="ko-KR" altLang="en-US" sz="1050" dirty="0"/>
              <a:t> → </a:t>
            </a:r>
            <a:r>
              <a:rPr lang="en-US" altLang="ko-KR" sz="1050" dirty="0"/>
              <a:t>1℃ →  2℃ →  3℃ → 4℃ →  5℃ →  6℃ → 7℃ → Vacation </a:t>
            </a:r>
          </a:p>
          <a:p>
            <a:pPr fontAlgn="auto" latinLnBrk="0">
              <a:spcBef>
                <a:spcPts val="0"/>
              </a:spcBef>
              <a:spcAft>
                <a:spcPts val="0"/>
              </a:spcAft>
              <a:defRPr/>
            </a:pPr>
            <a:endParaRPr kumimoji="0" lang="en-US" altLang="ko-KR" sz="1050" kern="0" dirty="0">
              <a:solidFill>
                <a:sysClr val="windowText" lastClr="000000"/>
              </a:solidFill>
            </a:endParaRPr>
          </a:p>
          <a:p>
            <a:pPr fontAlgn="auto" latinLnBrk="0">
              <a:spcBef>
                <a:spcPts val="0"/>
              </a:spcBef>
              <a:spcAft>
                <a:spcPts val="0"/>
              </a:spcAft>
              <a:defRPr/>
            </a:pPr>
            <a:r>
              <a:rPr lang="en-US" altLang="ko-KR" sz="1050" dirty="0">
                <a:solidFill>
                  <a:schemeClr val="tx1"/>
                </a:solidFill>
                <a:latin typeface="Arial" charset="0"/>
              </a:rPr>
              <a:t>When the Freezer temperature indicator blinks, press the '&lt;' key to set it as follows.</a:t>
            </a:r>
            <a:endParaRPr kumimoji="0" lang="en-US" altLang="ko-KR" sz="1050" kern="0" dirty="0">
              <a:solidFill>
                <a:schemeClr val="tx1"/>
              </a:solidFill>
              <a:latin typeface="Arial" charset="0"/>
            </a:endParaRPr>
          </a:p>
          <a:p>
            <a:pPr fontAlgn="auto" latinLnBrk="0">
              <a:spcBef>
                <a:spcPts val="0"/>
              </a:spcBef>
              <a:spcAft>
                <a:spcPts val="0"/>
              </a:spcAft>
              <a:defRPr/>
            </a:pPr>
            <a:r>
              <a:rPr lang="en-US" altLang="ko-KR" sz="1050" dirty="0"/>
              <a:t>(1)  -15℃ →  -16℃ →  -17℃ → -18℃ →  -19℃ →  -20℃ → -21℃  →  -22℃ → -23℃ → </a:t>
            </a:r>
            <a:r>
              <a:rPr lang="en-US" altLang="ko-KR" sz="1050" dirty="0" err="1"/>
              <a:t>PowerFreezer</a:t>
            </a:r>
            <a:endParaRPr lang="en-US" altLang="ko-KR" sz="1050" dirty="0"/>
          </a:p>
          <a:p>
            <a:pPr fontAlgn="auto" latinLnBrk="0">
              <a:spcBef>
                <a:spcPts val="0"/>
              </a:spcBef>
              <a:spcAft>
                <a:spcPts val="0"/>
              </a:spcAft>
              <a:defRPr/>
            </a:pPr>
            <a:endParaRPr lang="en-US" altLang="ko-KR" sz="1050" dirty="0"/>
          </a:p>
          <a:p>
            <a:pPr fontAlgn="auto" latinLnBrk="0">
              <a:spcBef>
                <a:spcPts val="0"/>
              </a:spcBef>
              <a:spcAft>
                <a:spcPts val="0"/>
              </a:spcAft>
              <a:defRPr/>
            </a:pPr>
            <a:r>
              <a:rPr lang="en-US" altLang="ko-KR" sz="1050" dirty="0"/>
              <a:t>(2) Fridge → Chill → Soft Freeze → -15℃ →  -16℃ →  -17℃ → -18℃ →  -19℃ →  -20℃ → -21℃  →  -22℃ → -23℃ → </a:t>
            </a:r>
            <a:r>
              <a:rPr lang="en-US" altLang="ko-KR" sz="1050" dirty="0" err="1"/>
              <a:t>PowerFreezer</a:t>
            </a:r>
            <a:r>
              <a:rPr lang="ko-KR" altLang="en-US" sz="1050" dirty="0"/>
              <a:t> </a:t>
            </a:r>
            <a:endParaRPr lang="en-US" altLang="ko-KR" sz="1050" dirty="0"/>
          </a:p>
          <a:p>
            <a:pPr fontAlgn="auto" latinLnBrk="0">
              <a:spcBef>
                <a:spcPts val="0"/>
              </a:spcBef>
              <a:spcAft>
                <a:spcPts val="0"/>
              </a:spcAft>
              <a:defRPr/>
            </a:pPr>
            <a:endParaRPr kumimoji="0" lang="en-US" altLang="ko-KR" sz="1050" kern="0" dirty="0">
              <a:solidFill>
                <a:sysClr val="windowText" lastClr="000000"/>
              </a:solidFill>
            </a:endParaRPr>
          </a:p>
          <a:p>
            <a:pPr fontAlgn="auto" latinLnBrk="0">
              <a:spcBef>
                <a:spcPts val="0"/>
              </a:spcBef>
              <a:spcAft>
                <a:spcPts val="0"/>
              </a:spcAft>
              <a:defRPr/>
            </a:pPr>
            <a:r>
              <a:rPr lang="en-US" altLang="ko-KR" sz="1050" dirty="0">
                <a:solidFill>
                  <a:schemeClr val="tx1"/>
                </a:solidFill>
                <a:latin typeface="Arial" charset="0"/>
              </a:rPr>
              <a:t>When the Freezer temperature indicator blinks, press the ‘&gt;' key to set it as follows.</a:t>
            </a:r>
          </a:p>
          <a:p>
            <a:pPr fontAlgn="auto" latinLnBrk="0">
              <a:spcBef>
                <a:spcPts val="0"/>
              </a:spcBef>
              <a:spcAft>
                <a:spcPts val="0"/>
              </a:spcAft>
              <a:defRPr/>
            </a:pPr>
            <a:r>
              <a:rPr lang="en-US" altLang="ko-KR" sz="1050" dirty="0"/>
              <a:t>(1) </a:t>
            </a:r>
            <a:r>
              <a:rPr lang="en-US" altLang="ko-KR" sz="1050" dirty="0" err="1"/>
              <a:t>PowerFreezer</a:t>
            </a:r>
            <a:r>
              <a:rPr lang="ko-KR" altLang="en-US" sz="1050" dirty="0"/>
              <a:t> → </a:t>
            </a:r>
            <a:r>
              <a:rPr lang="en-US" altLang="ko-KR" sz="1050" dirty="0"/>
              <a:t>-23℃ →  -22℃ → -21℃ → -20℃ → -19℃ → -18℃ →  -17℃ →  -16℃ → -15℃</a:t>
            </a:r>
          </a:p>
          <a:p>
            <a:pPr fontAlgn="auto" latinLnBrk="0">
              <a:spcBef>
                <a:spcPts val="0"/>
              </a:spcBef>
              <a:spcAft>
                <a:spcPts val="0"/>
              </a:spcAft>
              <a:defRPr/>
            </a:pPr>
            <a:endParaRPr lang="en-US" altLang="ko-KR" sz="1050" dirty="0"/>
          </a:p>
          <a:p>
            <a:pPr fontAlgn="auto" latinLnBrk="0">
              <a:spcBef>
                <a:spcPts val="0"/>
              </a:spcBef>
              <a:spcAft>
                <a:spcPts val="0"/>
              </a:spcAft>
              <a:defRPr/>
            </a:pPr>
            <a:r>
              <a:rPr lang="en-US" altLang="ko-KR" sz="1050" dirty="0"/>
              <a:t>(2) </a:t>
            </a:r>
            <a:r>
              <a:rPr lang="en-US" altLang="ko-KR" sz="1050" dirty="0" err="1"/>
              <a:t>PowerFreezer</a:t>
            </a:r>
            <a:r>
              <a:rPr lang="ko-KR" altLang="en-US" sz="1050" dirty="0"/>
              <a:t> → </a:t>
            </a:r>
            <a:r>
              <a:rPr lang="en-US" altLang="ko-KR" sz="1050" dirty="0"/>
              <a:t>-23℃ →  -22℃ → -21℃ → -20℃ → -19℃ → -18℃ →  -17℃ →  -16℃ → -15℃ →  Soft Freeze → Chill → Fridge </a:t>
            </a:r>
          </a:p>
          <a:p>
            <a:pPr fontAlgn="auto" latinLnBrk="0">
              <a:spcBef>
                <a:spcPts val="0"/>
              </a:spcBef>
              <a:spcAft>
                <a:spcPts val="0"/>
              </a:spcAft>
              <a:defRPr/>
            </a:pPr>
            <a:endParaRPr kumimoji="0" lang="en-US" altLang="ko-KR" sz="1050" kern="0" dirty="0">
              <a:solidFill>
                <a:sysClr val="windowText" lastClr="000000"/>
              </a:solidFill>
            </a:endParaRPr>
          </a:p>
          <a:p>
            <a:pPr fontAlgn="auto" latinLnBrk="0">
              <a:spcBef>
                <a:spcPts val="0"/>
              </a:spcBef>
              <a:spcAft>
                <a:spcPts val="0"/>
              </a:spcAft>
              <a:defRPr/>
            </a:pPr>
            <a:r>
              <a:rPr lang="en-US" altLang="ko-KR" sz="1050" dirty="0"/>
              <a:t>After completing the desired temperature setting, press ‘O’ or waiting the blinking stops and the temperature setting ends.</a:t>
            </a:r>
            <a:endParaRPr lang="ko-KR" altLang="en-US" sz="1050" dirty="0"/>
          </a:p>
        </p:txBody>
      </p:sp>
      <p:sp>
        <p:nvSpPr>
          <p:cNvPr id="43" name="Text Box 25"/>
          <p:cNvSpPr txBox="1">
            <a:spLocks noChangeArrowheads="1"/>
          </p:cNvSpPr>
          <p:nvPr/>
        </p:nvSpPr>
        <p:spPr bwMode="auto">
          <a:xfrm>
            <a:off x="4048125" y="2946002"/>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‘&lt;’ ‘&gt;’ button</a:t>
            </a:r>
            <a:endParaRPr lang="en-US" altLang="ko-KR" sz="1400">
              <a:solidFill>
                <a:srgbClr val="000000"/>
              </a:solidFill>
              <a:latin typeface="Arial" charset="0"/>
              <a:ea typeface="Arial Unicode MS" pitchFamily="50" charset="-127"/>
              <a:cs typeface="Arial Unicode MS" pitchFamily="50" charset="-127"/>
            </a:endParaRPr>
          </a:p>
        </p:txBody>
      </p:sp>
      <p:pic>
        <p:nvPicPr>
          <p:cNvPr id="3" name="그림 2"/>
          <p:cNvPicPr>
            <a:picLocks noChangeAspect="1"/>
          </p:cNvPicPr>
          <p:nvPr/>
        </p:nvPicPr>
        <p:blipFill>
          <a:blip r:embed="rId2"/>
          <a:stretch>
            <a:fillRect/>
          </a:stretch>
        </p:blipFill>
        <p:spPr>
          <a:xfrm>
            <a:off x="319582" y="2107408"/>
            <a:ext cx="3466605" cy="1492003"/>
          </a:xfrm>
          <a:prstGeom prst="rect">
            <a:avLst/>
          </a:prstGeom>
        </p:spPr>
      </p:pic>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10"/>
          <p:cNvSpPr>
            <a:spLocks noChangeArrowheads="1"/>
          </p:cNvSpPr>
          <p:nvPr/>
        </p:nvSpPr>
        <p:spPr bwMode="auto">
          <a:xfrm>
            <a:off x="3857625" y="1792288"/>
            <a:ext cx="4964001" cy="1282402"/>
          </a:xfrm>
          <a:prstGeom prst="rect">
            <a:avLst/>
          </a:prstGeom>
          <a:solidFill>
            <a:srgbClr val="E7EBF5"/>
          </a:solidFill>
          <a:ln w="9525" algn="ctr">
            <a:noFill/>
            <a:miter lim="800000"/>
            <a:headEnd/>
            <a:tailEnd/>
          </a:ln>
        </p:spPr>
        <p:txBody>
          <a:bodyPr wrap="square" lIns="0" tIns="0" rIns="0" bIns="0" anchor="ctr">
            <a:spAutoFit/>
          </a:bodyPr>
          <a:lstStyle/>
          <a:p>
            <a:pPr eaLnBrk="1" hangingPunct="1">
              <a:lnSpc>
                <a:spcPts val="1400"/>
              </a:lnSpc>
              <a:spcBef>
                <a:spcPts val="200"/>
              </a:spcBef>
              <a:buFontTx/>
              <a:buNone/>
            </a:pPr>
            <a:r>
              <a:rPr lang="en-US" altLang="ko-KR" sz="1100">
                <a:latin typeface="Arial" charset="0"/>
                <a:ea typeface="Arial Unicode MS" pitchFamily="50" charset="-127"/>
                <a:cs typeface="Arial Unicode MS" pitchFamily="50" charset="-127"/>
              </a:rPr>
              <a:t>While Vacation function is </a:t>
            </a:r>
            <a:r>
              <a:rPr lang="en-US" altLang="ko-KR" sz="1100" smtClean="0">
                <a:latin typeface="Arial" charset="0"/>
                <a:ea typeface="Arial Unicode MS" pitchFamily="50" charset="-127"/>
                <a:cs typeface="Arial Unicode MS" pitchFamily="50" charset="-127"/>
              </a:rPr>
              <a:t>activated, refrigerator </a:t>
            </a:r>
            <a:r>
              <a:rPr lang="en-US" altLang="ko-KR" sz="1100">
                <a:latin typeface="Arial" charset="0"/>
                <a:ea typeface="Arial Unicode MS" pitchFamily="50" charset="-127"/>
                <a:cs typeface="Arial Unicode MS" pitchFamily="50" charset="-127"/>
              </a:rPr>
              <a:t>will set the temperature to 15 °C to minimize the power consumption </a:t>
            </a:r>
            <a:r>
              <a:rPr lang="en-US" altLang="ko-KR" sz="1100" smtClean="0">
                <a:latin typeface="Arial" charset="0"/>
                <a:ea typeface="Arial Unicode MS" pitchFamily="50" charset="-127"/>
                <a:cs typeface="Arial Unicode MS" pitchFamily="50" charset="-127"/>
              </a:rPr>
              <a:t>when you </a:t>
            </a:r>
            <a:r>
              <a:rPr lang="en-US" altLang="ko-KR" sz="1100">
                <a:latin typeface="Arial" charset="0"/>
                <a:ea typeface="Arial Unicode MS" pitchFamily="50" charset="-127"/>
                <a:cs typeface="Arial Unicode MS" pitchFamily="50" charset="-127"/>
              </a:rPr>
              <a:t>are going on a long vacation or business trip or you do not need to use the refrigerator.</a:t>
            </a:r>
          </a:p>
          <a:p>
            <a:pPr eaLnBrk="1" hangingPunct="1">
              <a:lnSpc>
                <a:spcPts val="1400"/>
              </a:lnSpc>
              <a:spcBef>
                <a:spcPts val="200"/>
              </a:spcBef>
              <a:buFontTx/>
              <a:buNone/>
            </a:pPr>
            <a:r>
              <a:rPr lang="en-US" altLang="ko-KR" sz="1100">
                <a:latin typeface="Arial" charset="0"/>
                <a:ea typeface="Arial Unicode MS" pitchFamily="50" charset="-127"/>
                <a:cs typeface="Arial Unicode MS" pitchFamily="50" charset="-127"/>
              </a:rPr>
              <a:t>While Vacation function is activated, freezer compartment remains on. Vacation function will be automatically deactivated if you adjust fridge temperature while Vacation function is on</a:t>
            </a:r>
            <a:r>
              <a:rPr lang="en-US" altLang="ko-KR" sz="1100" smtClean="0">
                <a:latin typeface="Arial" charset="0"/>
                <a:ea typeface="Arial Unicode MS" pitchFamily="50" charset="-127"/>
                <a:cs typeface="Arial Unicode MS" pitchFamily="50" charset="-127"/>
              </a:rPr>
              <a:t>. Make </a:t>
            </a:r>
            <a:r>
              <a:rPr lang="en-US" altLang="ko-KR" sz="1100">
                <a:latin typeface="Arial" charset="0"/>
                <a:ea typeface="Arial Unicode MS" pitchFamily="50" charset="-127"/>
                <a:cs typeface="Arial Unicode MS" pitchFamily="50" charset="-127"/>
              </a:rPr>
              <a:t>sure to remove foods in the fridge compartment before using Vacation function.</a:t>
            </a:r>
          </a:p>
        </p:txBody>
      </p:sp>
      <p:sp>
        <p:nvSpPr>
          <p:cNvPr id="24" name="Text Box 5"/>
          <p:cNvSpPr txBox="1">
            <a:spLocks noChangeArrowheads="1"/>
          </p:cNvSpPr>
          <p:nvPr/>
        </p:nvSpPr>
        <p:spPr bwMode="auto">
          <a:xfrm>
            <a:off x="685800" y="139700"/>
            <a:ext cx="5757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3. Functions &amp; Features</a:t>
            </a:r>
          </a:p>
        </p:txBody>
      </p:sp>
      <p:sp>
        <p:nvSpPr>
          <p:cNvPr id="25" name="Rectangle 20"/>
          <p:cNvSpPr>
            <a:spLocks noChangeArrowheads="1"/>
          </p:cNvSpPr>
          <p:nvPr/>
        </p:nvSpPr>
        <p:spPr bwMode="auto">
          <a:xfrm>
            <a:off x="762000" y="938213"/>
            <a:ext cx="2651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a:solidFill>
                  <a:srgbClr val="006699"/>
                </a:solidFill>
                <a:latin typeface="Arial Black" pitchFamily="34" charset="0"/>
              </a:rPr>
              <a:t>3-1. Control Display</a:t>
            </a:r>
          </a:p>
        </p:txBody>
      </p:sp>
      <p:sp>
        <p:nvSpPr>
          <p:cNvPr id="26" name="슬라이드 번호 개체 틀 16"/>
          <p:cNvSpPr>
            <a:spLocks noGrp="1"/>
          </p:cNvSpPr>
          <p:nvPr>
            <p:ph type="sldNum" sz="quarter" idx="12"/>
          </p:nvPr>
        </p:nvSpPr>
        <p:spPr>
          <a:xfrm>
            <a:off x="6553200" y="6245225"/>
            <a:ext cx="2133600" cy="476250"/>
          </a:xfrm>
        </p:spPr>
        <p:txBody>
          <a:bodyPr anchor="b"/>
          <a:lstStyle/>
          <a:p>
            <a:pPr>
              <a:defRPr/>
            </a:pPr>
            <a:fld id="{3D41A306-8B9D-4267-A5A4-0FF8453130A6}" type="slidenum">
              <a:rPr lang="en-US" altLang="ko-KR" b="1" smtClean="0"/>
              <a:pPr>
                <a:defRPr/>
              </a:pPr>
              <a:t>44</a:t>
            </a:fld>
            <a:endParaRPr lang="en-US" altLang="ko-KR" b="1" dirty="0"/>
          </a:p>
        </p:txBody>
      </p:sp>
      <p:sp>
        <p:nvSpPr>
          <p:cNvPr id="27" name="Text Box 3"/>
          <p:cNvSpPr txBox="1">
            <a:spLocks noChangeArrowheads="1"/>
          </p:cNvSpPr>
          <p:nvPr/>
        </p:nvSpPr>
        <p:spPr bwMode="auto">
          <a:xfrm>
            <a:off x="3857625" y="1514474"/>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a:solidFill>
                  <a:srgbClr val="FFFFFF"/>
                </a:solidFill>
              </a:rPr>
              <a:t>1</a:t>
            </a:r>
            <a:endParaRPr lang="en-US" altLang="ko-KR" sz="1200" b="1">
              <a:solidFill>
                <a:srgbClr val="FFFFFF"/>
              </a:solidFill>
              <a:latin typeface="Arial" charset="0"/>
            </a:endParaRPr>
          </a:p>
        </p:txBody>
      </p:sp>
      <p:sp>
        <p:nvSpPr>
          <p:cNvPr id="28" name="Text Box 25"/>
          <p:cNvSpPr txBox="1">
            <a:spLocks noChangeArrowheads="1"/>
          </p:cNvSpPr>
          <p:nvPr/>
        </p:nvSpPr>
        <p:spPr bwMode="auto">
          <a:xfrm>
            <a:off x="4048125" y="1507719"/>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Vacation</a:t>
            </a:r>
            <a:endParaRPr lang="en-US" altLang="ko-KR" sz="1400">
              <a:solidFill>
                <a:srgbClr val="000000"/>
              </a:solidFill>
              <a:latin typeface="Arial" charset="0"/>
              <a:ea typeface="Arial Unicode MS" pitchFamily="50" charset="-127"/>
              <a:cs typeface="Arial Unicode MS" pitchFamily="50" charset="-127"/>
            </a:endParaRPr>
          </a:p>
        </p:txBody>
      </p:sp>
      <p:sp>
        <p:nvSpPr>
          <p:cNvPr id="31" name="Rectangle 10"/>
          <p:cNvSpPr>
            <a:spLocks noChangeArrowheads="1"/>
          </p:cNvSpPr>
          <p:nvPr/>
        </p:nvSpPr>
        <p:spPr bwMode="auto">
          <a:xfrm>
            <a:off x="3857625" y="3430259"/>
            <a:ext cx="4964002" cy="593101"/>
          </a:xfrm>
          <a:prstGeom prst="rect">
            <a:avLst/>
          </a:prstGeom>
          <a:solidFill>
            <a:srgbClr val="E7EBF5"/>
          </a:solidFill>
          <a:ln w="9525" algn="ctr">
            <a:noFill/>
            <a:miter lim="800000"/>
            <a:headEnd/>
            <a:tailEnd/>
          </a:ln>
        </p:spPr>
        <p:txBody>
          <a:bodyPr wrap="square" lIns="0" tIns="0" rIns="0" bIns="0" anchor="t">
            <a:noAutofit/>
          </a:bodyPr>
          <a:lstStyle/>
          <a:p>
            <a:r>
              <a:rPr lang="en-US" altLang="ko-KR" sz="1100" dirty="0" err="1">
                <a:latin typeface="Arial" charset="0"/>
                <a:ea typeface="Arial Unicode MS" pitchFamily="50" charset="-127"/>
                <a:cs typeface="Arial Unicode MS" pitchFamily="50" charset="-127"/>
              </a:rPr>
              <a:t>PowerFridge</a:t>
            </a:r>
            <a:r>
              <a:rPr lang="en-US" altLang="ko-KR" sz="1100" dirty="0">
                <a:latin typeface="Arial" charset="0"/>
                <a:ea typeface="Arial Unicode MS" pitchFamily="50" charset="-127"/>
                <a:cs typeface="Arial Unicode MS" pitchFamily="50" charset="-127"/>
              </a:rPr>
              <a:t> speeds up the cooling process at maximum fan speed. The fridge keeps running at full speed for two and a half hours and</a:t>
            </a:r>
          </a:p>
          <a:p>
            <a:r>
              <a:rPr lang="en-US" altLang="ko-KR" sz="1100" dirty="0">
                <a:latin typeface="Arial" charset="0"/>
                <a:ea typeface="Arial Unicode MS" pitchFamily="50" charset="-127"/>
                <a:cs typeface="Arial Unicode MS" pitchFamily="50" charset="-127"/>
              </a:rPr>
              <a:t>then returns to the previous temperature</a:t>
            </a:r>
            <a:endParaRPr lang="ko-KR" altLang="en-US" sz="1100" dirty="0">
              <a:latin typeface="Arial" charset="0"/>
              <a:ea typeface="Arial Unicode MS" pitchFamily="50" charset="-127"/>
              <a:cs typeface="Arial Unicode MS" pitchFamily="50" charset="-127"/>
            </a:endParaRPr>
          </a:p>
        </p:txBody>
      </p:sp>
      <p:sp>
        <p:nvSpPr>
          <p:cNvPr id="32" name="Text Box 3"/>
          <p:cNvSpPr txBox="1">
            <a:spLocks noChangeArrowheads="1"/>
          </p:cNvSpPr>
          <p:nvPr/>
        </p:nvSpPr>
        <p:spPr bwMode="auto">
          <a:xfrm>
            <a:off x="3857625" y="3143257"/>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smtClean="0">
                <a:solidFill>
                  <a:srgbClr val="FFFFFF"/>
                </a:solidFill>
                <a:latin typeface="Arial" charset="0"/>
              </a:rPr>
              <a:t>2</a:t>
            </a:r>
            <a:endParaRPr lang="en-US" altLang="ko-KR" sz="1200" b="1">
              <a:solidFill>
                <a:srgbClr val="FFFFFF"/>
              </a:solidFill>
              <a:latin typeface="Arial" charset="0"/>
            </a:endParaRPr>
          </a:p>
        </p:txBody>
      </p:sp>
      <p:pic>
        <p:nvPicPr>
          <p:cNvPr id="33" name="그림 32"/>
          <p:cNvPicPr>
            <a:picLocks noChangeAspect="1"/>
          </p:cNvPicPr>
          <p:nvPr/>
        </p:nvPicPr>
        <p:blipFill>
          <a:blip r:embed="rId2"/>
          <a:stretch>
            <a:fillRect/>
          </a:stretch>
        </p:blipFill>
        <p:spPr>
          <a:xfrm>
            <a:off x="4855676" y="1567098"/>
            <a:ext cx="224324" cy="202960"/>
          </a:xfrm>
          <a:prstGeom prst="rect">
            <a:avLst/>
          </a:prstGeom>
        </p:spPr>
      </p:pic>
      <p:sp>
        <p:nvSpPr>
          <p:cNvPr id="34" name="Text Box 25"/>
          <p:cNvSpPr txBox="1">
            <a:spLocks noChangeArrowheads="1"/>
          </p:cNvSpPr>
          <p:nvPr/>
        </p:nvSpPr>
        <p:spPr bwMode="auto">
          <a:xfrm>
            <a:off x="4048125" y="3138385"/>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PowerFridge</a:t>
            </a:r>
            <a:endParaRPr lang="en-US" altLang="ko-KR" sz="1400">
              <a:solidFill>
                <a:srgbClr val="000000"/>
              </a:solidFill>
              <a:latin typeface="Arial" charset="0"/>
              <a:ea typeface="Arial Unicode MS" pitchFamily="50" charset="-127"/>
              <a:cs typeface="Arial Unicode MS" pitchFamily="50" charset="-127"/>
            </a:endParaRPr>
          </a:p>
        </p:txBody>
      </p:sp>
      <p:pic>
        <p:nvPicPr>
          <p:cNvPr id="35" name="그림 34"/>
          <p:cNvPicPr>
            <a:picLocks noChangeAspect="1"/>
          </p:cNvPicPr>
          <p:nvPr/>
        </p:nvPicPr>
        <p:blipFill>
          <a:blip r:embed="rId3"/>
          <a:stretch>
            <a:fillRect/>
          </a:stretch>
        </p:blipFill>
        <p:spPr>
          <a:xfrm>
            <a:off x="5189482" y="3144736"/>
            <a:ext cx="232702" cy="259552"/>
          </a:xfrm>
          <a:prstGeom prst="rect">
            <a:avLst/>
          </a:prstGeom>
        </p:spPr>
      </p:pic>
      <p:sp>
        <p:nvSpPr>
          <p:cNvPr id="36" name="Rectangle 10"/>
          <p:cNvSpPr>
            <a:spLocks noChangeArrowheads="1"/>
          </p:cNvSpPr>
          <p:nvPr/>
        </p:nvSpPr>
        <p:spPr bwMode="auto">
          <a:xfrm>
            <a:off x="3857624" y="4409552"/>
            <a:ext cx="4964002" cy="593101"/>
          </a:xfrm>
          <a:prstGeom prst="rect">
            <a:avLst/>
          </a:prstGeom>
          <a:solidFill>
            <a:srgbClr val="E7EBF5"/>
          </a:solidFill>
          <a:ln w="9525" algn="ctr">
            <a:noFill/>
            <a:miter lim="800000"/>
            <a:headEnd/>
            <a:tailEnd/>
          </a:ln>
        </p:spPr>
        <p:txBody>
          <a:bodyPr wrap="square" lIns="0" tIns="0" rIns="0" bIns="0" anchor="t">
            <a:noAutofit/>
          </a:bodyPr>
          <a:lstStyle/>
          <a:p>
            <a:r>
              <a:rPr lang="en-US" altLang="ko-KR" sz="1100" dirty="0">
                <a:latin typeface="Arial" charset="0"/>
                <a:ea typeface="Arial Unicode MS" pitchFamily="50" charset="-127"/>
                <a:cs typeface="Arial Unicode MS" pitchFamily="50" charset="-127"/>
              </a:rPr>
              <a:t>Power Freeze speeds up the freezing process at maximum fan</a:t>
            </a:r>
          </a:p>
          <a:p>
            <a:r>
              <a:rPr lang="en-US" altLang="ko-KR" sz="1100" dirty="0">
                <a:latin typeface="Arial" charset="0"/>
                <a:ea typeface="Arial Unicode MS" pitchFamily="50" charset="-127"/>
                <a:cs typeface="Arial Unicode MS" pitchFamily="50" charset="-127"/>
              </a:rPr>
              <a:t>speed. The freezer keeps running at full speed for 50 hours and</a:t>
            </a:r>
          </a:p>
          <a:p>
            <a:r>
              <a:rPr lang="en-US" altLang="ko-KR" sz="1100" dirty="0">
                <a:latin typeface="Arial" charset="0"/>
                <a:ea typeface="Arial Unicode MS" pitchFamily="50" charset="-127"/>
                <a:cs typeface="Arial Unicode MS" pitchFamily="50" charset="-127"/>
              </a:rPr>
              <a:t>then returns to the previous </a:t>
            </a:r>
            <a:r>
              <a:rPr lang="en-US" altLang="ko-KR" sz="1100" dirty="0" smtClean="0">
                <a:latin typeface="Arial" charset="0"/>
                <a:ea typeface="Arial Unicode MS" pitchFamily="50" charset="-127"/>
                <a:cs typeface="Arial Unicode MS" pitchFamily="50" charset="-127"/>
              </a:rPr>
              <a:t>temperature.</a:t>
            </a:r>
            <a:endParaRPr lang="ko-KR" altLang="en-US" sz="1100" dirty="0">
              <a:latin typeface="Arial" charset="0"/>
              <a:ea typeface="Arial Unicode MS" pitchFamily="50" charset="-127"/>
              <a:cs typeface="Arial Unicode MS" pitchFamily="50" charset="-127"/>
            </a:endParaRPr>
          </a:p>
        </p:txBody>
      </p:sp>
      <p:sp>
        <p:nvSpPr>
          <p:cNvPr id="37" name="Text Box 3"/>
          <p:cNvSpPr txBox="1">
            <a:spLocks noChangeArrowheads="1"/>
          </p:cNvSpPr>
          <p:nvPr/>
        </p:nvSpPr>
        <p:spPr bwMode="auto">
          <a:xfrm>
            <a:off x="3857624" y="4122550"/>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smtClean="0">
                <a:solidFill>
                  <a:srgbClr val="FFFFFF"/>
                </a:solidFill>
                <a:latin typeface="Arial" charset="0"/>
              </a:rPr>
              <a:t>3</a:t>
            </a:r>
            <a:endParaRPr lang="en-US" altLang="ko-KR" sz="1200" b="1">
              <a:solidFill>
                <a:srgbClr val="FFFFFF"/>
              </a:solidFill>
              <a:latin typeface="Arial" charset="0"/>
            </a:endParaRPr>
          </a:p>
        </p:txBody>
      </p:sp>
      <p:sp>
        <p:nvSpPr>
          <p:cNvPr id="38" name="Text Box 25"/>
          <p:cNvSpPr txBox="1">
            <a:spLocks noChangeArrowheads="1"/>
          </p:cNvSpPr>
          <p:nvPr/>
        </p:nvSpPr>
        <p:spPr bwMode="auto">
          <a:xfrm>
            <a:off x="4048124" y="4117678"/>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PowerFreezer</a:t>
            </a:r>
            <a:endParaRPr lang="en-US" altLang="ko-KR" sz="1400">
              <a:solidFill>
                <a:srgbClr val="000000"/>
              </a:solidFill>
              <a:latin typeface="Arial" charset="0"/>
              <a:ea typeface="Arial Unicode MS" pitchFamily="50" charset="-127"/>
              <a:cs typeface="Arial Unicode MS" pitchFamily="50" charset="-127"/>
            </a:endParaRPr>
          </a:p>
        </p:txBody>
      </p:sp>
      <p:pic>
        <p:nvPicPr>
          <p:cNvPr id="39" name="그림 38"/>
          <p:cNvPicPr>
            <a:picLocks noChangeAspect="1"/>
          </p:cNvPicPr>
          <p:nvPr/>
        </p:nvPicPr>
        <p:blipFill>
          <a:blip r:embed="rId4"/>
          <a:stretch>
            <a:fillRect/>
          </a:stretch>
        </p:blipFill>
        <p:spPr>
          <a:xfrm>
            <a:off x="5272369" y="4108089"/>
            <a:ext cx="259751" cy="246080"/>
          </a:xfrm>
          <a:prstGeom prst="rect">
            <a:avLst/>
          </a:prstGeom>
        </p:spPr>
      </p:pic>
      <p:sp>
        <p:nvSpPr>
          <p:cNvPr id="40" name="Rectangle 10"/>
          <p:cNvSpPr>
            <a:spLocks noChangeArrowheads="1"/>
          </p:cNvSpPr>
          <p:nvPr/>
        </p:nvSpPr>
        <p:spPr bwMode="auto">
          <a:xfrm>
            <a:off x="3857624" y="5382269"/>
            <a:ext cx="4964002" cy="742306"/>
          </a:xfrm>
          <a:prstGeom prst="rect">
            <a:avLst/>
          </a:prstGeom>
          <a:solidFill>
            <a:srgbClr val="E7EBF5"/>
          </a:solidFill>
          <a:ln w="9525" algn="ctr">
            <a:noFill/>
            <a:miter lim="800000"/>
            <a:headEnd/>
            <a:tailEnd/>
          </a:ln>
        </p:spPr>
        <p:txBody>
          <a:bodyPr wrap="square" lIns="0" tIns="0" rIns="0" bIns="0" anchor="t">
            <a:noAutofit/>
          </a:bodyPr>
          <a:lstStyle/>
          <a:p>
            <a:r>
              <a:rPr lang="en-US" altLang="ko-KR" sz="1100" dirty="0" smtClean="0">
                <a:latin typeface="Arial" charset="0"/>
                <a:ea typeface="Arial Unicode MS" pitchFamily="50" charset="-127"/>
                <a:cs typeface="Arial Unicode MS" pitchFamily="50" charset="-127"/>
              </a:rPr>
              <a:t>Normally, this icon is off. But If </a:t>
            </a:r>
            <a:r>
              <a:rPr lang="en-US" altLang="ko-KR" sz="1100" dirty="0">
                <a:latin typeface="Arial" charset="0"/>
                <a:ea typeface="Arial Unicode MS" pitchFamily="50" charset="-127"/>
                <a:cs typeface="Arial Unicode MS" pitchFamily="50" charset="-127"/>
              </a:rPr>
              <a:t>the door is left open for </a:t>
            </a:r>
            <a:r>
              <a:rPr lang="en-US" altLang="ko-KR" sz="1100" dirty="0" smtClean="0">
                <a:latin typeface="Arial" charset="0"/>
                <a:ea typeface="Arial Unicode MS" pitchFamily="50" charset="-127"/>
                <a:cs typeface="Arial Unicode MS" pitchFamily="50" charset="-127"/>
              </a:rPr>
              <a:t>more than </a:t>
            </a:r>
            <a:r>
              <a:rPr lang="en-US" altLang="ko-KR" sz="1100" dirty="0">
                <a:latin typeface="Arial" charset="0"/>
                <a:ea typeface="Arial Unicode MS" pitchFamily="50" charset="-127"/>
                <a:cs typeface="Arial Unicode MS" pitchFamily="50" charset="-127"/>
              </a:rPr>
              <a:t>2 minutes, the alarm will sound with </a:t>
            </a:r>
            <a:r>
              <a:rPr lang="en-US" altLang="ko-KR" sz="1100" dirty="0" smtClean="0">
                <a:latin typeface="Arial" charset="0"/>
                <a:ea typeface="Arial Unicode MS" pitchFamily="50" charset="-127"/>
                <a:cs typeface="Arial Unicode MS" pitchFamily="50" charset="-127"/>
              </a:rPr>
              <a:t>this Door Alarm icon </a:t>
            </a:r>
            <a:r>
              <a:rPr lang="en-US" altLang="ko-KR" sz="1100" dirty="0">
                <a:latin typeface="Arial" charset="0"/>
                <a:ea typeface="Arial Unicode MS" pitchFamily="50" charset="-127"/>
                <a:cs typeface="Arial Unicode MS" pitchFamily="50" charset="-127"/>
              </a:rPr>
              <a:t>blinking</a:t>
            </a:r>
            <a:r>
              <a:rPr lang="en-US" altLang="ko-KR" sz="1100" dirty="0" smtClean="0">
                <a:latin typeface="Arial" charset="0"/>
                <a:ea typeface="Arial Unicode MS" pitchFamily="50" charset="-127"/>
                <a:cs typeface="Arial Unicode MS" pitchFamily="50" charset="-127"/>
              </a:rPr>
              <a:t>.</a:t>
            </a:r>
          </a:p>
          <a:p>
            <a:r>
              <a:rPr lang="en-US" altLang="ko-KR" sz="1100" dirty="0">
                <a:latin typeface="Arial" charset="0"/>
                <a:ea typeface="Arial Unicode MS" pitchFamily="50" charset="-127"/>
                <a:cs typeface="Arial Unicode MS" pitchFamily="50" charset="-127"/>
              </a:rPr>
              <a:t>If the door is left open for 5 minutes, internal light will blink for 5 minutes and turn off.</a:t>
            </a:r>
            <a:endParaRPr lang="ko-KR" altLang="en-US" sz="1100" dirty="0">
              <a:latin typeface="Arial" charset="0"/>
              <a:ea typeface="Arial Unicode MS" pitchFamily="50" charset="-127"/>
              <a:cs typeface="Arial Unicode MS" pitchFamily="50" charset="-127"/>
            </a:endParaRPr>
          </a:p>
        </p:txBody>
      </p:sp>
      <p:sp>
        <p:nvSpPr>
          <p:cNvPr id="41" name="Text Box 3"/>
          <p:cNvSpPr txBox="1">
            <a:spLocks noChangeArrowheads="1"/>
          </p:cNvSpPr>
          <p:nvPr/>
        </p:nvSpPr>
        <p:spPr bwMode="auto">
          <a:xfrm>
            <a:off x="3857624" y="5095267"/>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smtClean="0">
                <a:solidFill>
                  <a:srgbClr val="FFFFFF"/>
                </a:solidFill>
                <a:latin typeface="Arial" charset="0"/>
              </a:rPr>
              <a:t>4</a:t>
            </a:r>
            <a:endParaRPr lang="en-US" altLang="ko-KR" sz="1200" b="1">
              <a:solidFill>
                <a:srgbClr val="FFFFFF"/>
              </a:solidFill>
              <a:latin typeface="Arial" charset="0"/>
            </a:endParaRPr>
          </a:p>
        </p:txBody>
      </p:sp>
      <p:sp>
        <p:nvSpPr>
          <p:cNvPr id="42" name="Text Box 25"/>
          <p:cNvSpPr txBox="1">
            <a:spLocks noChangeArrowheads="1"/>
          </p:cNvSpPr>
          <p:nvPr/>
        </p:nvSpPr>
        <p:spPr bwMode="auto">
          <a:xfrm>
            <a:off x="4048124" y="5090395"/>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Door Alarm </a:t>
            </a:r>
            <a:endParaRPr lang="en-US" altLang="ko-KR" sz="1400">
              <a:solidFill>
                <a:srgbClr val="000000"/>
              </a:solidFill>
              <a:latin typeface="Arial" charset="0"/>
              <a:ea typeface="Arial Unicode MS" pitchFamily="50" charset="-127"/>
              <a:cs typeface="Arial Unicode MS" pitchFamily="50" charset="-127"/>
            </a:endParaRPr>
          </a:p>
        </p:txBody>
      </p:sp>
      <p:pic>
        <p:nvPicPr>
          <p:cNvPr id="43" name="그림 42"/>
          <p:cNvPicPr>
            <a:picLocks noChangeAspect="1"/>
          </p:cNvPicPr>
          <p:nvPr/>
        </p:nvPicPr>
        <p:blipFill>
          <a:blip r:embed="rId5"/>
          <a:stretch>
            <a:fillRect/>
          </a:stretch>
        </p:blipFill>
        <p:spPr>
          <a:xfrm>
            <a:off x="5075182" y="5096745"/>
            <a:ext cx="228600" cy="285750"/>
          </a:xfrm>
          <a:prstGeom prst="rect">
            <a:avLst/>
          </a:prstGeom>
        </p:spPr>
      </p:pic>
      <p:pic>
        <p:nvPicPr>
          <p:cNvPr id="48" name="그림 47"/>
          <p:cNvPicPr>
            <a:picLocks noChangeAspect="1"/>
          </p:cNvPicPr>
          <p:nvPr/>
        </p:nvPicPr>
        <p:blipFill>
          <a:blip r:embed="rId6"/>
          <a:stretch>
            <a:fillRect/>
          </a:stretch>
        </p:blipFill>
        <p:spPr>
          <a:xfrm>
            <a:off x="319582" y="2107408"/>
            <a:ext cx="3466605" cy="1492003"/>
          </a:xfrm>
          <a:prstGeom prst="rect">
            <a:avLst/>
          </a:prstGeom>
        </p:spPr>
      </p:pic>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5"/>
          <p:cNvSpPr txBox="1">
            <a:spLocks noChangeArrowheads="1"/>
          </p:cNvSpPr>
          <p:nvPr/>
        </p:nvSpPr>
        <p:spPr bwMode="auto">
          <a:xfrm>
            <a:off x="685800" y="139700"/>
            <a:ext cx="5757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B2B2B2"/>
                </a:solidFill>
                <a:latin typeface="Arial Black" pitchFamily="34" charset="0"/>
              </a:rPr>
              <a:t>3. Functions &amp; Features</a:t>
            </a:r>
          </a:p>
        </p:txBody>
      </p:sp>
      <p:sp>
        <p:nvSpPr>
          <p:cNvPr id="25" name="Rectangle 20"/>
          <p:cNvSpPr>
            <a:spLocks noChangeArrowheads="1"/>
          </p:cNvSpPr>
          <p:nvPr/>
        </p:nvSpPr>
        <p:spPr bwMode="auto">
          <a:xfrm>
            <a:off x="762000" y="938213"/>
            <a:ext cx="23812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0"/>
              </a:spcBef>
              <a:buFontTx/>
              <a:buNone/>
            </a:pPr>
            <a:r>
              <a:rPr lang="en-US" altLang="ko-KR" sz="1800" dirty="0" smtClean="0">
                <a:solidFill>
                  <a:srgbClr val="006699"/>
                </a:solidFill>
                <a:latin typeface="Arial Black" pitchFamily="34" charset="0"/>
              </a:rPr>
              <a:t>3-2. Knob Control</a:t>
            </a:r>
            <a:endParaRPr lang="en-US" altLang="ko-KR" sz="1800" dirty="0">
              <a:solidFill>
                <a:srgbClr val="006699"/>
              </a:solidFill>
              <a:latin typeface="Arial Black" pitchFamily="34" charset="0"/>
            </a:endParaRPr>
          </a:p>
        </p:txBody>
      </p:sp>
      <p:sp>
        <p:nvSpPr>
          <p:cNvPr id="26" name="슬라이드 번호 개체 틀 16"/>
          <p:cNvSpPr>
            <a:spLocks noGrp="1"/>
          </p:cNvSpPr>
          <p:nvPr>
            <p:ph type="sldNum" sz="quarter" idx="12"/>
          </p:nvPr>
        </p:nvSpPr>
        <p:spPr>
          <a:xfrm>
            <a:off x="6553200" y="6245225"/>
            <a:ext cx="2133600" cy="476250"/>
          </a:xfrm>
        </p:spPr>
        <p:txBody>
          <a:bodyPr anchor="b"/>
          <a:lstStyle/>
          <a:p>
            <a:pPr>
              <a:defRPr/>
            </a:pPr>
            <a:fld id="{3D41A306-8B9D-4267-A5A4-0FF8453130A6}" type="slidenum">
              <a:rPr lang="en-US" altLang="ko-KR" b="1" smtClean="0"/>
              <a:pPr>
                <a:defRPr/>
              </a:pPr>
              <a:t>45</a:t>
            </a:fld>
            <a:endParaRPr lang="en-US" altLang="ko-KR" b="1" dirty="0"/>
          </a:p>
        </p:txBody>
      </p:sp>
      <p:sp>
        <p:nvSpPr>
          <p:cNvPr id="45" name="Rectangle 10"/>
          <p:cNvSpPr>
            <a:spLocks noChangeArrowheads="1"/>
          </p:cNvSpPr>
          <p:nvPr/>
        </p:nvSpPr>
        <p:spPr bwMode="auto">
          <a:xfrm>
            <a:off x="3858549" y="1861048"/>
            <a:ext cx="4964001" cy="807913"/>
          </a:xfrm>
          <a:prstGeom prst="rect">
            <a:avLst/>
          </a:prstGeom>
          <a:solidFill>
            <a:srgbClr val="E7EBF5"/>
          </a:solidFill>
          <a:ln w="9525" algn="ctr">
            <a:noFill/>
            <a:miter lim="800000"/>
            <a:headEnd/>
            <a:tailEnd/>
          </a:ln>
        </p:spPr>
        <p:txBody>
          <a:bodyPr wrap="square" lIns="0" tIns="0" rIns="0" bIns="0" anchor="ctr">
            <a:spAutoFit/>
          </a:bodyPr>
          <a:lstStyle/>
          <a:p>
            <a:r>
              <a:rPr lang="en-US" altLang="ko-KR" sz="1050" smtClean="0"/>
              <a:t>If </a:t>
            </a:r>
            <a:r>
              <a:rPr lang="en-US" altLang="ko-KR" sz="1050"/>
              <a:t>you are going on vacation or a business trip, or if you do not intend to use the fridge for an extended time, use the Vacation mode. </a:t>
            </a:r>
            <a:endParaRPr lang="en-US" altLang="ko-KR" sz="1050" smtClean="0"/>
          </a:p>
          <a:p>
            <a:r>
              <a:rPr lang="en-US" altLang="ko-KR" sz="1050" smtClean="0"/>
              <a:t>To </a:t>
            </a:r>
            <a:r>
              <a:rPr lang="en-US" altLang="ko-KR" sz="1050"/>
              <a:t>activate the Vacation mode, turn the Fridge/Freezer Control dial to . The fridge temperature will be controlled under 15 °C and the freezer temperature will be controlled under -19 °C. 	</a:t>
            </a:r>
          </a:p>
        </p:txBody>
      </p:sp>
      <p:sp>
        <p:nvSpPr>
          <p:cNvPr id="46" name="Text Box 3"/>
          <p:cNvSpPr txBox="1">
            <a:spLocks noChangeArrowheads="1"/>
          </p:cNvSpPr>
          <p:nvPr/>
        </p:nvSpPr>
        <p:spPr bwMode="auto">
          <a:xfrm>
            <a:off x="3857625" y="1514474"/>
            <a:ext cx="190500" cy="27146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400"/>
              </a:lnSpc>
              <a:spcBef>
                <a:spcPts val="600"/>
              </a:spcBef>
              <a:buFontTx/>
              <a:buNone/>
            </a:pPr>
            <a:r>
              <a:rPr lang="en-US" altLang="ko-KR" sz="1200" b="1">
                <a:solidFill>
                  <a:srgbClr val="FFFFFF"/>
                </a:solidFill>
              </a:rPr>
              <a:t>1</a:t>
            </a:r>
            <a:endParaRPr lang="en-US" altLang="ko-KR" sz="1200" b="1">
              <a:solidFill>
                <a:srgbClr val="FFFFFF"/>
              </a:solidFill>
              <a:latin typeface="Arial" charset="0"/>
            </a:endParaRPr>
          </a:p>
        </p:txBody>
      </p:sp>
      <p:sp>
        <p:nvSpPr>
          <p:cNvPr id="47" name="Text Box 25"/>
          <p:cNvSpPr txBox="1">
            <a:spLocks noChangeArrowheads="1"/>
          </p:cNvSpPr>
          <p:nvPr/>
        </p:nvSpPr>
        <p:spPr bwMode="auto">
          <a:xfrm>
            <a:off x="4048125" y="1507719"/>
            <a:ext cx="22304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lnSpc>
                <a:spcPts val="1600"/>
              </a:lnSpc>
              <a:spcBef>
                <a:spcPct val="0"/>
              </a:spcBef>
              <a:buFontTx/>
              <a:buNone/>
            </a:pPr>
            <a:r>
              <a:rPr lang="en-US" altLang="ko-KR" sz="1400" smtClean="0">
                <a:solidFill>
                  <a:srgbClr val="000000"/>
                </a:solidFill>
                <a:latin typeface="Arial" charset="0"/>
                <a:ea typeface="Arial Unicode MS" pitchFamily="50" charset="-127"/>
                <a:cs typeface="Arial Unicode MS" pitchFamily="50" charset="-127"/>
              </a:rPr>
              <a:t>Vacation</a:t>
            </a:r>
            <a:endParaRPr lang="en-US" altLang="ko-KR" sz="1400">
              <a:solidFill>
                <a:srgbClr val="000000"/>
              </a:solidFill>
              <a:latin typeface="Arial" charset="0"/>
              <a:ea typeface="Arial Unicode MS" pitchFamily="50" charset="-127"/>
              <a:cs typeface="Arial Unicode MS" pitchFamily="50" charset="-127"/>
            </a:endParaRPr>
          </a:p>
        </p:txBody>
      </p:sp>
      <p:pic>
        <p:nvPicPr>
          <p:cNvPr id="50" name="그림 49"/>
          <p:cNvPicPr>
            <a:picLocks noChangeAspect="1"/>
          </p:cNvPicPr>
          <p:nvPr/>
        </p:nvPicPr>
        <p:blipFill>
          <a:blip r:embed="rId2"/>
          <a:stretch>
            <a:fillRect/>
          </a:stretch>
        </p:blipFill>
        <p:spPr>
          <a:xfrm>
            <a:off x="4855676" y="1567098"/>
            <a:ext cx="224324" cy="202960"/>
          </a:xfrm>
          <a:prstGeom prst="rect">
            <a:avLst/>
          </a:prstGeom>
        </p:spPr>
      </p:pic>
      <p:pic>
        <p:nvPicPr>
          <p:cNvPr id="51" name="그림 50"/>
          <p:cNvPicPr>
            <a:picLocks noChangeAspect="1"/>
          </p:cNvPicPr>
          <p:nvPr/>
        </p:nvPicPr>
        <p:blipFill>
          <a:blip r:embed="rId3"/>
          <a:stretch>
            <a:fillRect/>
          </a:stretch>
        </p:blipFill>
        <p:spPr>
          <a:xfrm>
            <a:off x="661020" y="1399249"/>
            <a:ext cx="2903711" cy="2750884"/>
          </a:xfrm>
          <a:prstGeom prst="rect">
            <a:avLst/>
          </a:prstGeom>
        </p:spPr>
      </p:pic>
    </p:spTree>
    <p:extLst>
      <p:ext uri="{BB962C8B-B14F-4D97-AF65-F5344CB8AC3E}">
        <p14:creationId xmlns:p14="http://schemas.microsoft.com/office/powerpoint/2010/main" val="173351462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슬라이드 번호 개체 틀 16"/>
          <p:cNvSpPr>
            <a:spLocks noGrp="1"/>
          </p:cNvSpPr>
          <p:nvPr>
            <p:ph type="sldNum" sz="quarter" idx="12"/>
          </p:nvPr>
        </p:nvSpPr>
        <p:spPr>
          <a:xfrm>
            <a:off x="6553200" y="6245225"/>
            <a:ext cx="2133600" cy="476250"/>
          </a:xfrm>
        </p:spPr>
        <p:txBody>
          <a:bodyPr anchor="b"/>
          <a:lstStyle/>
          <a:p>
            <a:pPr>
              <a:defRPr/>
            </a:pPr>
            <a:fld id="{3D41A306-8B9D-4267-A5A4-0FF8453130A6}" type="slidenum">
              <a:rPr lang="en-US" altLang="ko-KR" b="1" smtClean="0"/>
              <a:pPr>
                <a:defRPr/>
              </a:pPr>
              <a:t>46</a:t>
            </a:fld>
            <a:endParaRPr lang="en-US" altLang="ko-KR" b="1" dirty="0"/>
          </a:p>
        </p:txBody>
      </p:sp>
      <p:pic>
        <p:nvPicPr>
          <p:cNvPr id="2" name="그림 1"/>
          <p:cNvPicPr>
            <a:picLocks noChangeAspect="1"/>
          </p:cNvPicPr>
          <p:nvPr/>
        </p:nvPicPr>
        <p:blipFill rotWithShape="1">
          <a:blip r:embed="rId2"/>
          <a:srcRect t="13661"/>
          <a:stretch/>
        </p:blipFill>
        <p:spPr>
          <a:xfrm>
            <a:off x="685800" y="1308100"/>
            <a:ext cx="5724525" cy="4967200"/>
          </a:xfrm>
          <a:prstGeom prst="rect">
            <a:avLst/>
          </a:prstGeom>
        </p:spPr>
      </p:pic>
      <p:sp>
        <p:nvSpPr>
          <p:cNvPr id="4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46" name="Rectangle 2"/>
          <p:cNvSpPr>
            <a:spLocks noChangeArrowheads="1"/>
          </p:cNvSpPr>
          <p:nvPr/>
        </p:nvSpPr>
        <p:spPr bwMode="auto">
          <a:xfrm>
            <a:off x="762000" y="938213"/>
            <a:ext cx="2098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a:solidFill>
                  <a:srgbClr val="006699"/>
                </a:solidFill>
                <a:latin typeface="Arial Black" panose="020B0A04020102020204" pitchFamily="34" charset="0"/>
              </a:rPr>
              <a:t>4-1. </a:t>
            </a:r>
            <a:r>
              <a:rPr lang="en-US" altLang="ko-KR" sz="1800" b="0" dirty="0">
                <a:solidFill>
                  <a:srgbClr val="006699"/>
                </a:solidFill>
                <a:latin typeface="Arial Black" panose="020B0A04020102020204" pitchFamily="34" charset="0"/>
                <a:ea typeface="헤드라인" pitchFamily="18" charset="-127"/>
              </a:rPr>
              <a:t>Precaution</a:t>
            </a:r>
          </a:p>
        </p:txBody>
      </p:sp>
    </p:spTree>
    <p:extLst>
      <p:ext uri="{BB962C8B-B14F-4D97-AF65-F5344CB8AC3E}">
        <p14:creationId xmlns:p14="http://schemas.microsoft.com/office/powerpoint/2010/main" val="287000316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슬라이드 번호 개체 틀 16"/>
          <p:cNvSpPr>
            <a:spLocks noGrp="1"/>
          </p:cNvSpPr>
          <p:nvPr>
            <p:ph type="sldNum" sz="quarter" idx="12"/>
          </p:nvPr>
        </p:nvSpPr>
        <p:spPr>
          <a:xfrm>
            <a:off x="6553200" y="6245225"/>
            <a:ext cx="2133600" cy="476250"/>
          </a:xfrm>
        </p:spPr>
        <p:txBody>
          <a:bodyPr anchor="b"/>
          <a:lstStyle/>
          <a:p>
            <a:pPr>
              <a:defRPr/>
            </a:pPr>
            <a:fld id="{3D41A306-8B9D-4267-A5A4-0FF8453130A6}" type="slidenum">
              <a:rPr lang="en-US" altLang="ko-KR" b="1" smtClean="0"/>
              <a:pPr>
                <a:defRPr/>
              </a:pPr>
              <a:t>47</a:t>
            </a:fld>
            <a:endParaRPr lang="en-US" altLang="ko-KR" b="1" dirty="0"/>
          </a:p>
        </p:txBody>
      </p:sp>
      <p:pic>
        <p:nvPicPr>
          <p:cNvPr id="3" name="그림 2"/>
          <p:cNvPicPr>
            <a:picLocks noChangeAspect="1"/>
          </p:cNvPicPr>
          <p:nvPr/>
        </p:nvPicPr>
        <p:blipFill>
          <a:blip r:embed="rId2"/>
          <a:stretch>
            <a:fillRect/>
          </a:stretch>
        </p:blipFill>
        <p:spPr>
          <a:xfrm>
            <a:off x="762000" y="1394807"/>
            <a:ext cx="5667375" cy="2705100"/>
          </a:xfrm>
          <a:prstGeom prst="rect">
            <a:avLst/>
          </a:prstGeom>
        </p:spPr>
      </p:pic>
      <p:sp>
        <p:nvSpPr>
          <p:cNvPr id="6"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7" name="Rectangle 2"/>
          <p:cNvSpPr>
            <a:spLocks noChangeArrowheads="1"/>
          </p:cNvSpPr>
          <p:nvPr/>
        </p:nvSpPr>
        <p:spPr bwMode="auto">
          <a:xfrm>
            <a:off x="762000" y="938213"/>
            <a:ext cx="2098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a:solidFill>
                  <a:srgbClr val="006699"/>
                </a:solidFill>
                <a:latin typeface="Arial Black" panose="020B0A04020102020204" pitchFamily="34" charset="0"/>
              </a:rPr>
              <a:t>4-1. </a:t>
            </a:r>
            <a:r>
              <a:rPr lang="en-US" altLang="ko-KR" sz="1800" b="0" dirty="0">
                <a:solidFill>
                  <a:srgbClr val="006699"/>
                </a:solidFill>
                <a:latin typeface="Arial Black" panose="020B0A04020102020204" pitchFamily="34" charset="0"/>
                <a:ea typeface="헤드라인" pitchFamily="18" charset="-127"/>
              </a:rPr>
              <a:t>Precaution</a:t>
            </a:r>
          </a:p>
        </p:txBody>
      </p:sp>
    </p:spTree>
    <p:extLst>
      <p:ext uri="{BB962C8B-B14F-4D97-AF65-F5344CB8AC3E}">
        <p14:creationId xmlns:p14="http://schemas.microsoft.com/office/powerpoint/2010/main" val="132318597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06717" name="Group 61"/>
          <p:cNvGraphicFramePr>
            <a:graphicFrameLocks noGrp="1"/>
          </p:cNvGraphicFramePr>
          <p:nvPr>
            <p:extLst>
              <p:ext uri="{D42A27DB-BD31-4B8C-83A1-F6EECF244321}">
                <p14:modId xmlns:p14="http://schemas.microsoft.com/office/powerpoint/2010/main" val="2815563552"/>
              </p:ext>
            </p:extLst>
          </p:nvPr>
        </p:nvGraphicFramePr>
        <p:xfrm>
          <a:off x="773113" y="1581150"/>
          <a:ext cx="7729536" cy="2625344"/>
        </p:xfrm>
        <a:graphic>
          <a:graphicData uri="http://schemas.openxmlformats.org/drawingml/2006/table">
            <a:tbl>
              <a:tblPr/>
              <a:tblGrid>
                <a:gridCol w="2207002">
                  <a:extLst>
                    <a:ext uri="{9D8B030D-6E8A-4147-A177-3AD203B41FA5}">
                      <a16:colId xmlns:a16="http://schemas.microsoft.com/office/drawing/2014/main" val="20000"/>
                    </a:ext>
                  </a:extLst>
                </a:gridCol>
                <a:gridCol w="2108055">
                  <a:extLst>
                    <a:ext uri="{9D8B030D-6E8A-4147-A177-3AD203B41FA5}">
                      <a16:colId xmlns:a16="http://schemas.microsoft.com/office/drawing/2014/main" val="20001"/>
                    </a:ext>
                  </a:extLst>
                </a:gridCol>
                <a:gridCol w="3414479">
                  <a:extLst>
                    <a:ext uri="{9D8B030D-6E8A-4147-A177-3AD203B41FA5}">
                      <a16:colId xmlns:a16="http://schemas.microsoft.com/office/drawing/2014/main" val="20002"/>
                    </a:ext>
                  </a:extLst>
                </a:gridCol>
              </a:tblGrid>
              <a:tr h="309168">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IMAGE</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ITEM</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pitchFamily="34" charset="0"/>
                          <a:ea typeface="굴림" pitchFamily="50" charset="-127"/>
                          <a:cs typeface="Arial" pitchFamily="34" charset="0"/>
                        </a:rPr>
                        <a:t>USE</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extLst>
                  <a:ext uri="{0D108BD9-81ED-4DB2-BD59-A6C34878D82A}">
                    <a16:rowId xmlns:a16="http://schemas.microsoft.com/office/drawing/2014/main" val="10000"/>
                  </a:ext>
                </a:extLst>
              </a:tr>
              <a:tr h="686182">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2800" b="0" i="0" u="none" strike="noStrike" cap="none" normalizeH="0" baseline="0" dirty="0" smtClean="0">
                        <a:ln>
                          <a:noFill/>
                        </a:ln>
                        <a:solidFill>
                          <a:schemeClr val="tx1"/>
                        </a:solidFill>
                        <a:effectLst/>
                        <a:latin typeface="굴림" pitchFamily="50" charset="-127"/>
                        <a:ea typeface="굴림" pitchFamily="50" charset="-127"/>
                      </a:endParaRP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Phillips Head Driver</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Use for assembling and </a:t>
                      </a:r>
                      <a:b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b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disassembling of screw</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3812">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2800" b="0" i="0" u="none" strike="noStrike" cap="none" normalizeH="0" baseline="0" dirty="0" smtClean="0">
                        <a:ln>
                          <a:noFill/>
                        </a:ln>
                        <a:solidFill>
                          <a:schemeClr val="tx1"/>
                        </a:solidFill>
                        <a:effectLst/>
                        <a:latin typeface="굴림" pitchFamily="50" charset="-127"/>
                        <a:ea typeface="굴림" pitchFamily="50" charset="-127"/>
                      </a:endParaRP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Flat Head Driver</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Use for assembling and disassembling</a:t>
                      </a:r>
                      <a:b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b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of </a:t>
                      </a:r>
                      <a:r>
                        <a:rPr kumimoji="1" lang="en-US" altLang="ko-KR" sz="1300" b="0" i="0" u="none" strike="noStrike" cap="none" normalizeH="0" baseline="0" dirty="0" err="1" smtClean="0">
                          <a:ln>
                            <a:noFill/>
                          </a:ln>
                          <a:solidFill>
                            <a:schemeClr val="tx1"/>
                          </a:solidFill>
                          <a:effectLst/>
                          <a:latin typeface="Arial" pitchFamily="34" charset="0"/>
                          <a:ea typeface="굴림" pitchFamily="50" charset="-127"/>
                          <a:cs typeface="Arial" pitchFamily="34" charset="0"/>
                        </a:rPr>
                        <a:t>HomeBar</a:t>
                      </a: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Dispenser, Deli </a:t>
                      </a:r>
                      <a:r>
                        <a:rPr kumimoji="1" lang="en-US" altLang="ko-KR" sz="1300" b="0" i="0" u="none" strike="noStrike" cap="none" normalizeH="0" baseline="0" dirty="0" err="1" smtClean="0">
                          <a:ln>
                            <a:noFill/>
                          </a:ln>
                          <a:solidFill>
                            <a:schemeClr val="tx1"/>
                          </a:solidFill>
                          <a:effectLst/>
                          <a:latin typeface="Arial" pitchFamily="34" charset="0"/>
                          <a:ea typeface="굴림" pitchFamily="50" charset="-127"/>
                          <a:cs typeface="Arial" pitchFamily="34" charset="0"/>
                        </a:rPr>
                        <a:t>Cartessen</a:t>
                      </a: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
                      </a:r>
                      <a:b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b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Box, Main PBA etc...</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86182">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endParaRPr kumimoji="1" lang="ko-KR" altLang="ko-KR" sz="2800" b="0" i="0" u="none" strike="noStrike" cap="none" normalizeH="0" baseline="0" dirty="0" smtClean="0">
                        <a:ln>
                          <a:noFill/>
                        </a:ln>
                        <a:solidFill>
                          <a:schemeClr val="tx1"/>
                        </a:solidFill>
                        <a:effectLst/>
                        <a:latin typeface="굴림" pitchFamily="50" charset="-127"/>
                        <a:ea typeface="굴림" pitchFamily="50" charset="-127"/>
                      </a:endParaRP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Socket Wrench Ø10mm</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1" hangingPunct="1">
                        <a:lnSpc>
                          <a:spcPct val="10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Use for assembling and </a:t>
                      </a:r>
                      <a:b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br>
                      <a:r>
                        <a:rPr kumimoji="1" lang="en-US" altLang="ko-KR" sz="1300" b="0" i="0" u="none" strike="noStrike" cap="none" normalizeH="0" baseline="0" dirty="0" smtClean="0">
                          <a:ln>
                            <a:noFill/>
                          </a:ln>
                          <a:solidFill>
                            <a:schemeClr val="tx1"/>
                          </a:solidFill>
                          <a:effectLst/>
                          <a:latin typeface="Arial" pitchFamily="34" charset="0"/>
                          <a:ea typeface="굴림" pitchFamily="50" charset="-127"/>
                          <a:cs typeface="Arial" pitchFamily="34" charset="0"/>
                        </a:rPr>
                        <a:t>disassembling of Door Hinge</a:t>
                      </a:r>
                    </a:p>
                  </a:txBody>
                  <a:tcPr marL="91434" marR="91434" marT="45705" marB="4570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1468" name="Rectangle 43"/>
          <p:cNvSpPr>
            <a:spLocks noChangeArrowheads="1"/>
          </p:cNvSpPr>
          <p:nvPr/>
        </p:nvSpPr>
        <p:spPr bwMode="auto">
          <a:xfrm>
            <a:off x="773113" y="1308100"/>
            <a:ext cx="139700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ct val="120000"/>
              </a:lnSpc>
              <a:spcBef>
                <a:spcPct val="0"/>
              </a:spcBef>
              <a:buFont typeface="Wingdings" panose="05000000000000000000" pitchFamily="2" charset="2"/>
              <a:buNone/>
            </a:pPr>
            <a:r>
              <a:rPr lang="en-US" altLang="ko-KR" sz="1400">
                <a:solidFill>
                  <a:srgbClr val="CC0099"/>
                </a:solidFill>
                <a:latin typeface="Arial" panose="020B0604020202020204" pitchFamily="34" charset="0"/>
                <a:cs typeface="Arial" panose="020B0604020202020204" pitchFamily="34" charset="0"/>
              </a:rPr>
              <a:t>- Required Tools</a:t>
            </a:r>
          </a:p>
        </p:txBody>
      </p:sp>
      <p:graphicFrame>
        <p:nvGraphicFramePr>
          <p:cNvPr id="61469" name="Object 48"/>
          <p:cNvGraphicFramePr>
            <a:graphicFrameLocks noChangeAspect="1"/>
          </p:cNvGraphicFramePr>
          <p:nvPr>
            <p:extLst>
              <p:ext uri="{D42A27DB-BD31-4B8C-83A1-F6EECF244321}">
                <p14:modId xmlns:p14="http://schemas.microsoft.com/office/powerpoint/2010/main" val="2358712607"/>
              </p:ext>
            </p:extLst>
          </p:nvPr>
        </p:nvGraphicFramePr>
        <p:xfrm>
          <a:off x="1049338" y="1927225"/>
          <a:ext cx="1657350" cy="614363"/>
        </p:xfrm>
        <a:graphic>
          <a:graphicData uri="http://schemas.openxmlformats.org/presentationml/2006/ole">
            <mc:AlternateContent xmlns:mc="http://schemas.openxmlformats.org/markup-compatibility/2006">
              <mc:Choice xmlns:v="urn:schemas-microsoft-com:vml" Requires="v">
                <p:oleObj spid="_x0000_s179526" name="Image" r:id="rId4" imgW="3314286" imgH="1231746" progId="Photoshop.Image.10">
                  <p:embed/>
                </p:oleObj>
              </mc:Choice>
              <mc:Fallback>
                <p:oleObj name="Image" r:id="rId4" imgW="3314286" imgH="1231746" progId="Photoshop.Image.10">
                  <p:embed/>
                  <p:pic>
                    <p:nvPicPr>
                      <p:cNvPr id="61469" name="Object 4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9338" y="1927225"/>
                        <a:ext cx="1657350"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470" name="Object 49"/>
          <p:cNvGraphicFramePr>
            <a:graphicFrameLocks noChangeAspect="1"/>
          </p:cNvGraphicFramePr>
          <p:nvPr>
            <p:extLst>
              <p:ext uri="{D42A27DB-BD31-4B8C-83A1-F6EECF244321}">
                <p14:modId xmlns:p14="http://schemas.microsoft.com/office/powerpoint/2010/main" val="2553885888"/>
              </p:ext>
            </p:extLst>
          </p:nvPr>
        </p:nvGraphicFramePr>
        <p:xfrm>
          <a:off x="1049338" y="2746375"/>
          <a:ext cx="1657350" cy="617538"/>
        </p:xfrm>
        <a:graphic>
          <a:graphicData uri="http://schemas.openxmlformats.org/presentationml/2006/ole">
            <mc:AlternateContent xmlns:mc="http://schemas.openxmlformats.org/markup-compatibility/2006">
              <mc:Choice xmlns:v="urn:schemas-microsoft-com:vml" Requires="v">
                <p:oleObj spid="_x0000_s179527" name="Image" r:id="rId6" imgW="3314286" imgH="1231746" progId="Photoshop.Image.10">
                  <p:embed/>
                </p:oleObj>
              </mc:Choice>
              <mc:Fallback>
                <p:oleObj name="Image" r:id="rId6" imgW="3314286" imgH="1231746" progId="Photoshop.Image.10">
                  <p:embed/>
                  <p:pic>
                    <p:nvPicPr>
                      <p:cNvPr id="61470" name="Object 4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9338" y="2746375"/>
                        <a:ext cx="165735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472" name="Object 51"/>
          <p:cNvGraphicFramePr>
            <a:graphicFrameLocks noChangeAspect="1"/>
          </p:cNvGraphicFramePr>
          <p:nvPr>
            <p:extLst>
              <p:ext uri="{D42A27DB-BD31-4B8C-83A1-F6EECF244321}">
                <p14:modId xmlns:p14="http://schemas.microsoft.com/office/powerpoint/2010/main" val="781925061"/>
              </p:ext>
            </p:extLst>
          </p:nvPr>
        </p:nvGraphicFramePr>
        <p:xfrm>
          <a:off x="1049338" y="3548063"/>
          <a:ext cx="1657350" cy="615950"/>
        </p:xfrm>
        <a:graphic>
          <a:graphicData uri="http://schemas.openxmlformats.org/presentationml/2006/ole">
            <mc:AlternateContent xmlns:mc="http://schemas.openxmlformats.org/markup-compatibility/2006">
              <mc:Choice xmlns:v="urn:schemas-microsoft-com:vml" Requires="v">
                <p:oleObj spid="_x0000_s179528" name="Image" r:id="rId8" imgW="3314286" imgH="1231746" progId="Photoshop.Image.10">
                  <p:embed/>
                </p:oleObj>
              </mc:Choice>
              <mc:Fallback>
                <p:oleObj name="Image" r:id="rId8" imgW="3314286" imgH="1231746" progId="Photoshop.Image.10">
                  <p:embed/>
                  <p:pic>
                    <p:nvPicPr>
                      <p:cNvPr id="61472" name="Object 5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49338" y="3548063"/>
                        <a:ext cx="16573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474"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61475" name="Rectangle 2"/>
          <p:cNvSpPr>
            <a:spLocks noChangeArrowheads="1"/>
          </p:cNvSpPr>
          <p:nvPr/>
        </p:nvSpPr>
        <p:spPr bwMode="auto">
          <a:xfrm>
            <a:off x="762000" y="938213"/>
            <a:ext cx="2098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a:solidFill>
                  <a:srgbClr val="006699"/>
                </a:solidFill>
                <a:latin typeface="Arial Black" panose="020B0A04020102020204" pitchFamily="34" charset="0"/>
              </a:rPr>
              <a:t>4-1. </a:t>
            </a:r>
            <a:r>
              <a:rPr lang="en-US" altLang="ko-KR" sz="1800" b="0" dirty="0">
                <a:solidFill>
                  <a:srgbClr val="006699"/>
                </a:solidFill>
                <a:latin typeface="Arial Black" panose="020B0A04020102020204" pitchFamily="34" charset="0"/>
                <a:ea typeface="헤드라인" pitchFamily="18" charset="-127"/>
              </a:rPr>
              <a:t>Precaution</a:t>
            </a:r>
          </a:p>
        </p:txBody>
      </p:sp>
      <p:grpSp>
        <p:nvGrpSpPr>
          <p:cNvPr id="61476" name="Group 10"/>
          <p:cNvGrpSpPr>
            <a:grpSpLocks/>
          </p:cNvGrpSpPr>
          <p:nvPr/>
        </p:nvGrpSpPr>
        <p:grpSpPr bwMode="auto">
          <a:xfrm>
            <a:off x="7596188" y="207963"/>
            <a:ext cx="1120775" cy="304800"/>
            <a:chOff x="4896" y="370"/>
            <a:chExt cx="706" cy="192"/>
          </a:xfrm>
        </p:grpSpPr>
        <p:sp>
          <p:nvSpPr>
            <p:cNvPr id="61478" name="AutoShape 11">
              <a:hlinkClick r:id="rId10"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1479" name="Text Box 12">
              <a:hlinkClick r:id="rId10"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1477"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D46FE60-A8A4-4AF8-9726-87EA8740FD75}" type="slidenum">
              <a:rPr lang="en-US" altLang="ko-KR" sz="1400" b="0"/>
              <a:pPr algn="r" eaLnBrk="1" hangingPunct="1">
                <a:lnSpc>
                  <a:spcPct val="110000"/>
                </a:lnSpc>
                <a:spcBef>
                  <a:spcPct val="0"/>
                </a:spcBef>
                <a:buFont typeface="Wingdings" panose="05000000000000000000" pitchFamily="2" charset="2"/>
                <a:buNone/>
              </a:pPr>
              <a:t>48</a:t>
            </a:fld>
            <a:endParaRPr lang="en-US" altLang="ko-KR" sz="1400" b="0"/>
          </a:p>
        </p:txBody>
      </p:sp>
    </p:spTree>
    <p:extLst>
      <p:ext uri="{BB962C8B-B14F-4D97-AF65-F5344CB8AC3E}">
        <p14:creationId xmlns:p14="http://schemas.microsoft.com/office/powerpoint/2010/main" val="279145098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99331" name="Rectangle 2"/>
          <p:cNvSpPr>
            <a:spLocks noChangeArrowheads="1"/>
          </p:cNvSpPr>
          <p:nvPr/>
        </p:nvSpPr>
        <p:spPr bwMode="auto">
          <a:xfrm>
            <a:off x="762000" y="938213"/>
            <a:ext cx="55435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dirty="0" smtClean="0">
                <a:solidFill>
                  <a:srgbClr val="006699"/>
                </a:solidFill>
                <a:latin typeface="Arial Black" panose="020B0A04020102020204" pitchFamily="34" charset="0"/>
                <a:ea typeface="헤드라인" pitchFamily="18" charset="-127"/>
              </a:rPr>
              <a:t>4-2. </a:t>
            </a:r>
            <a:r>
              <a:rPr lang="en-US" altLang="ko-KR" sz="1800" dirty="0" err="1" smtClean="0">
                <a:solidFill>
                  <a:srgbClr val="006699"/>
                </a:solidFill>
                <a:latin typeface="Arial Black" panose="020B0A04020102020204" pitchFamily="34" charset="0"/>
                <a:ea typeface="헤드라인" pitchFamily="18" charset="-127"/>
              </a:rPr>
              <a:t>Assy</a:t>
            </a:r>
            <a:r>
              <a:rPr lang="en-US" altLang="ko-KR" sz="1800" dirty="0" smtClean="0">
                <a:solidFill>
                  <a:srgbClr val="006699"/>
                </a:solidFill>
                <a:latin typeface="Arial Black" panose="020B0A04020102020204" pitchFamily="34" charset="0"/>
                <a:ea typeface="헤드라인" pitchFamily="18" charset="-127"/>
              </a:rPr>
              <a:t> PCB</a:t>
            </a:r>
            <a:endParaRPr lang="en-US" altLang="ko-KR" sz="1800" dirty="0">
              <a:solidFill>
                <a:srgbClr val="006699"/>
              </a:solidFill>
              <a:latin typeface="Arial Black" panose="020B0A04020102020204" pitchFamily="34" charset="0"/>
              <a:ea typeface="헤드라인" pitchFamily="18" charset="-127"/>
            </a:endParaRPr>
          </a:p>
          <a:p>
            <a:pPr eaLnBrk="1" hangingPunct="1">
              <a:spcBef>
                <a:spcPct val="0"/>
              </a:spcBef>
              <a:buFont typeface="Wingdings" panose="05000000000000000000" pitchFamily="2" charset="2"/>
              <a:buNone/>
            </a:pPr>
            <a:endParaRPr lang="en-US" altLang="ko-KR" sz="1800" b="0" dirty="0">
              <a:solidFill>
                <a:srgbClr val="006699"/>
              </a:solidFill>
              <a:latin typeface="Arial Black" panose="020B0A04020102020204" pitchFamily="34" charset="0"/>
              <a:ea typeface="헤드라인" pitchFamily="18" charset="-127"/>
            </a:endParaRP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933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6FBE6E35-9D0B-4CF1-A6C7-E8AC2C02FD5B}" type="slidenum">
              <a:rPr lang="en-US" altLang="ko-KR" sz="1400" b="0"/>
              <a:pPr algn="r" eaLnBrk="1" hangingPunct="1">
                <a:lnSpc>
                  <a:spcPct val="110000"/>
                </a:lnSpc>
                <a:spcBef>
                  <a:spcPct val="0"/>
                </a:spcBef>
                <a:buFont typeface="Wingdings" panose="05000000000000000000" pitchFamily="2" charset="2"/>
                <a:buNone/>
              </a:pPr>
              <a:t>49</a:t>
            </a:fld>
            <a:endParaRPr lang="en-US" altLang="ko-KR" sz="1400" b="0"/>
          </a:p>
        </p:txBody>
      </p:sp>
      <p:graphicFrame>
        <p:nvGraphicFramePr>
          <p:cNvPr id="26" name="Group 32"/>
          <p:cNvGraphicFramePr>
            <a:graphicFrameLocks noGrp="1"/>
          </p:cNvGraphicFramePr>
          <p:nvPr>
            <p:ph/>
            <p:extLst>
              <p:ext uri="{D42A27DB-BD31-4B8C-83A1-F6EECF244321}">
                <p14:modId xmlns:p14="http://schemas.microsoft.com/office/powerpoint/2010/main" val="243443102"/>
              </p:ext>
            </p:extLst>
          </p:nvPr>
        </p:nvGraphicFramePr>
        <p:xfrm>
          <a:off x="773113" y="1316038"/>
          <a:ext cx="7737475" cy="4748071"/>
        </p:xfrm>
        <a:graphic>
          <a:graphicData uri="http://schemas.openxmlformats.org/drawingml/2006/table">
            <a:tbl>
              <a:tblPr/>
              <a:tblGrid>
                <a:gridCol w="1352267">
                  <a:extLst>
                    <a:ext uri="{9D8B030D-6E8A-4147-A177-3AD203B41FA5}">
                      <a16:colId xmlns:a16="http://schemas.microsoft.com/office/drawing/2014/main" val="20000"/>
                    </a:ext>
                  </a:extLst>
                </a:gridCol>
                <a:gridCol w="401053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4807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24000">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Assy</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PCB</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[Disassembly]</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Loosen screw 3ea on Cover PCB with</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the (+) screwdriver and Open</a:t>
                      </a:r>
                    </a:p>
                  </a:txBody>
                  <a:tcPr marL="90000" marR="90000" marT="28799" marB="2879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88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Unsnap connectors of PCB.</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088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Push 1 hooks to upside and pull out PCB outside.</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62" name="그룹 61"/>
          <p:cNvGrpSpPr/>
          <p:nvPr/>
        </p:nvGrpSpPr>
        <p:grpSpPr>
          <a:xfrm>
            <a:off x="6192681" y="2844980"/>
            <a:ext cx="1141946" cy="1079319"/>
            <a:chOff x="8078979" y="1377835"/>
            <a:chExt cx="1213919" cy="1118917"/>
          </a:xfrm>
        </p:grpSpPr>
        <p:pic>
          <p:nvPicPr>
            <p:cNvPr id="64" name="그림 63"/>
            <p:cNvPicPr>
              <a:picLocks noChangeAspect="1"/>
            </p:cNvPicPr>
            <p:nvPr/>
          </p:nvPicPr>
          <p:blipFill>
            <a:blip r:embed="rId3"/>
            <a:stretch>
              <a:fillRect/>
            </a:stretch>
          </p:blipFill>
          <p:spPr>
            <a:xfrm>
              <a:off x="8078979" y="1377835"/>
              <a:ext cx="1213919" cy="1118917"/>
            </a:xfrm>
            <a:prstGeom prst="rect">
              <a:avLst/>
            </a:prstGeom>
          </p:spPr>
        </p:pic>
        <p:sp>
          <p:nvSpPr>
            <p:cNvPr id="65" name="직사각형 64"/>
            <p:cNvSpPr/>
            <p:nvPr/>
          </p:nvSpPr>
          <p:spPr>
            <a:xfrm>
              <a:off x="8425531" y="1539241"/>
              <a:ext cx="265153" cy="178816"/>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sp>
          <p:nvSpPr>
            <p:cNvPr id="66" name="직사각형 65"/>
            <p:cNvSpPr/>
            <p:nvPr/>
          </p:nvSpPr>
          <p:spPr>
            <a:xfrm>
              <a:off x="8233003" y="1928588"/>
              <a:ext cx="811243" cy="144537"/>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sp>
          <p:nvSpPr>
            <p:cNvPr id="67" name="직사각형 66"/>
            <p:cNvSpPr/>
            <p:nvPr/>
          </p:nvSpPr>
          <p:spPr>
            <a:xfrm>
              <a:off x="8712417" y="1758477"/>
              <a:ext cx="265153" cy="178816"/>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pic>
        <p:nvPicPr>
          <p:cNvPr id="68" name="그림 67"/>
          <p:cNvPicPr>
            <a:picLocks noChangeAspect="1"/>
          </p:cNvPicPr>
          <p:nvPr/>
        </p:nvPicPr>
        <p:blipFill>
          <a:blip r:embed="rId4"/>
          <a:stretch>
            <a:fillRect/>
          </a:stretch>
        </p:blipFill>
        <p:spPr>
          <a:xfrm>
            <a:off x="7393254" y="2829740"/>
            <a:ext cx="1060424" cy="1079320"/>
          </a:xfrm>
          <a:prstGeom prst="rect">
            <a:avLst/>
          </a:prstGeom>
        </p:spPr>
      </p:pic>
      <p:grpSp>
        <p:nvGrpSpPr>
          <p:cNvPr id="69" name="그룹 68"/>
          <p:cNvGrpSpPr/>
          <p:nvPr/>
        </p:nvGrpSpPr>
        <p:grpSpPr>
          <a:xfrm rot="10800000">
            <a:off x="6556530" y="1582848"/>
            <a:ext cx="1510474" cy="1169045"/>
            <a:chOff x="6294296" y="1352658"/>
            <a:chExt cx="1357854" cy="1169272"/>
          </a:xfrm>
        </p:grpSpPr>
        <p:pic>
          <p:nvPicPr>
            <p:cNvPr id="70" name="그림 69"/>
            <p:cNvPicPr>
              <a:picLocks noChangeAspect="1"/>
            </p:cNvPicPr>
            <p:nvPr/>
          </p:nvPicPr>
          <p:blipFill>
            <a:blip r:embed="rId5"/>
            <a:stretch>
              <a:fillRect/>
            </a:stretch>
          </p:blipFill>
          <p:spPr>
            <a:xfrm>
              <a:off x="6294296" y="1377835"/>
              <a:ext cx="1357854" cy="1118918"/>
            </a:xfrm>
            <a:prstGeom prst="rect">
              <a:avLst/>
            </a:prstGeom>
          </p:spPr>
        </p:pic>
        <p:sp>
          <p:nvSpPr>
            <p:cNvPr id="71" name="타원 70"/>
            <p:cNvSpPr/>
            <p:nvPr/>
          </p:nvSpPr>
          <p:spPr>
            <a:xfrm>
              <a:off x="6973223" y="1352658"/>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4" name="타원 73"/>
            <p:cNvSpPr/>
            <p:nvPr/>
          </p:nvSpPr>
          <p:spPr>
            <a:xfrm>
              <a:off x="6317363"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5" name="타원 74"/>
            <p:cNvSpPr/>
            <p:nvPr/>
          </p:nvSpPr>
          <p:spPr>
            <a:xfrm>
              <a:off x="6672215"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6" name="그룹 75"/>
          <p:cNvGrpSpPr/>
          <p:nvPr/>
        </p:nvGrpSpPr>
        <p:grpSpPr>
          <a:xfrm>
            <a:off x="7162801" y="4015529"/>
            <a:ext cx="1290878" cy="929852"/>
            <a:chOff x="6550724" y="2654698"/>
            <a:chExt cx="1534658" cy="1128051"/>
          </a:xfrm>
        </p:grpSpPr>
        <p:pic>
          <p:nvPicPr>
            <p:cNvPr id="77" name="그림 76"/>
            <p:cNvPicPr>
              <a:picLocks noChangeAspect="1"/>
            </p:cNvPicPr>
            <p:nvPr/>
          </p:nvPicPr>
          <p:blipFill>
            <a:blip r:embed="rId6"/>
            <a:stretch>
              <a:fillRect/>
            </a:stretch>
          </p:blipFill>
          <p:spPr>
            <a:xfrm>
              <a:off x="6550724" y="2654698"/>
              <a:ext cx="1534658" cy="1128051"/>
            </a:xfrm>
            <a:prstGeom prst="rect">
              <a:avLst/>
            </a:prstGeom>
          </p:spPr>
        </p:pic>
        <p:sp>
          <p:nvSpPr>
            <p:cNvPr id="78" name="직사각형 77"/>
            <p:cNvSpPr/>
            <p:nvPr/>
          </p:nvSpPr>
          <p:spPr>
            <a:xfrm>
              <a:off x="7375666" y="2798086"/>
              <a:ext cx="313110" cy="317024"/>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grpSp>
        <p:nvGrpSpPr>
          <p:cNvPr id="79" name="그룹 78"/>
          <p:cNvGrpSpPr/>
          <p:nvPr/>
        </p:nvGrpSpPr>
        <p:grpSpPr>
          <a:xfrm>
            <a:off x="6194914" y="4012069"/>
            <a:ext cx="905804" cy="932703"/>
            <a:chOff x="5445963" y="2651239"/>
            <a:chExt cx="1062594" cy="1131510"/>
          </a:xfrm>
        </p:grpSpPr>
        <p:pic>
          <p:nvPicPr>
            <p:cNvPr id="80" name="그림 79"/>
            <p:cNvPicPr>
              <a:picLocks noChangeAspect="1"/>
            </p:cNvPicPr>
            <p:nvPr/>
          </p:nvPicPr>
          <p:blipFill>
            <a:blip r:embed="rId7"/>
            <a:stretch>
              <a:fillRect/>
            </a:stretch>
          </p:blipFill>
          <p:spPr>
            <a:xfrm>
              <a:off x="5445963" y="2651239"/>
              <a:ext cx="1062594" cy="1131510"/>
            </a:xfrm>
            <a:prstGeom prst="rect">
              <a:avLst/>
            </a:prstGeom>
          </p:spPr>
        </p:pic>
        <p:sp>
          <p:nvSpPr>
            <p:cNvPr id="81" name="타원 80"/>
            <p:cNvSpPr/>
            <p:nvPr/>
          </p:nvSpPr>
          <p:spPr>
            <a:xfrm>
              <a:off x="5710707" y="2800756"/>
              <a:ext cx="512710" cy="52243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82" name="그룹 81"/>
          <p:cNvGrpSpPr/>
          <p:nvPr/>
        </p:nvGrpSpPr>
        <p:grpSpPr>
          <a:xfrm>
            <a:off x="6670845" y="5018047"/>
            <a:ext cx="1325034" cy="971273"/>
            <a:chOff x="8283837" y="2654698"/>
            <a:chExt cx="1475298" cy="1128051"/>
          </a:xfrm>
        </p:grpSpPr>
        <p:pic>
          <p:nvPicPr>
            <p:cNvPr id="83" name="그림 82"/>
            <p:cNvPicPr>
              <a:picLocks noChangeAspect="1"/>
            </p:cNvPicPr>
            <p:nvPr/>
          </p:nvPicPr>
          <p:blipFill>
            <a:blip r:embed="rId8"/>
            <a:stretch>
              <a:fillRect/>
            </a:stretch>
          </p:blipFill>
          <p:spPr>
            <a:xfrm>
              <a:off x="8283837" y="2654698"/>
              <a:ext cx="1475298" cy="1128051"/>
            </a:xfrm>
            <a:prstGeom prst="rect">
              <a:avLst/>
            </a:prstGeom>
          </p:spPr>
        </p:pic>
        <p:sp>
          <p:nvSpPr>
            <p:cNvPr id="84" name="아래로 구부러진 화살표 83"/>
            <p:cNvSpPr/>
            <p:nvPr/>
          </p:nvSpPr>
          <p:spPr>
            <a:xfrm rot="2023417" flipH="1">
              <a:off x="9332968" y="2660320"/>
              <a:ext cx="374688" cy="383003"/>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grpSp>
      <p:pic>
        <p:nvPicPr>
          <p:cNvPr id="31" name="Picture 3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73952" y="230324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2" name="직사각형 33"/>
          <p:cNvSpPr>
            <a:spLocks noChangeArrowheads="1"/>
          </p:cNvSpPr>
          <p:nvPr/>
        </p:nvSpPr>
        <p:spPr bwMode="auto">
          <a:xfrm>
            <a:off x="2503139" y="2271497"/>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257683849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grpSp>
        <p:nvGrpSpPr>
          <p:cNvPr id="24579" name="그룹 162"/>
          <p:cNvGrpSpPr>
            <a:grpSpLocks/>
          </p:cNvGrpSpPr>
          <p:nvPr/>
        </p:nvGrpSpPr>
        <p:grpSpPr bwMode="auto">
          <a:xfrm>
            <a:off x="1360488" y="1239838"/>
            <a:ext cx="6192837" cy="422275"/>
            <a:chOff x="1359694" y="1065213"/>
            <a:chExt cx="6192899" cy="422140"/>
          </a:xfrm>
        </p:grpSpPr>
        <p:sp>
          <p:nvSpPr>
            <p:cNvPr id="24599"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0"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4601" name="Text Box 13">
              <a:hlinkClick r:id="rId2" action="ppaction://hlinksldjump"/>
            </p:cNvPr>
            <p:cNvSpPr txBox="1">
              <a:spLocks noChangeArrowheads="1"/>
            </p:cNvSpPr>
            <p:nvPr/>
          </p:nvSpPr>
          <p:spPr bwMode="auto">
            <a:xfrm>
              <a:off x="1370806" y="1071561"/>
              <a:ext cx="412754" cy="396748"/>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dirty="0">
                  <a:solidFill>
                    <a:srgbClr val="FFFFFF"/>
                  </a:solidFill>
                  <a:latin typeface="HY헤드라인M" pitchFamily="18" charset="-127"/>
                  <a:ea typeface="HY헤드라인M" pitchFamily="18" charset="-127"/>
                </a:rPr>
                <a:t>4</a:t>
              </a:r>
            </a:p>
          </p:txBody>
        </p:sp>
        <p:sp>
          <p:nvSpPr>
            <p:cNvPr id="122" name="Text Box 18">
              <a:hlinkClick r:id="rId3" action="ppaction://hlinksldjump"/>
            </p:cNvPr>
            <p:cNvSpPr txBox="1">
              <a:spLocks noChangeArrowheads="1"/>
            </p:cNvSpPr>
            <p:nvPr/>
          </p:nvSpPr>
          <p:spPr bwMode="auto">
            <a:xfrm>
              <a:off x="2032801" y="1081083"/>
              <a:ext cx="5519792" cy="40627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rPr>
                <a:t>Disassembly &amp; Reassembly------- </a:t>
              </a:r>
              <a:r>
                <a:rPr lang="en-US" altLang="ko-KR" sz="2400" b="1" dirty="0" smtClean="0">
                  <a:solidFill>
                    <a:srgbClr val="FFFFFF"/>
                  </a:solidFill>
                  <a:effectLst>
                    <a:outerShdw blurRad="38100" dist="38100" dir="2700000" algn="tl">
                      <a:srgbClr val="C0C0C0"/>
                    </a:outerShdw>
                  </a:effectLst>
                  <a:latin typeface="Arial" pitchFamily="34" charset="0"/>
                </a:rPr>
                <a:t>45</a:t>
              </a:r>
              <a:endParaRPr lang="en-US" altLang="ko-KR" sz="2400" b="1" dirty="0">
                <a:solidFill>
                  <a:srgbClr val="FFFFFF"/>
                </a:solidFill>
                <a:effectLst>
                  <a:outerShdw blurRad="38100" dist="38100" dir="2700000" algn="tl">
                    <a:srgbClr val="C0C0C0"/>
                  </a:outerShdw>
                </a:effectLst>
                <a:latin typeface="Arial" pitchFamily="34" charset="0"/>
              </a:endParaRPr>
            </a:p>
          </p:txBody>
        </p:sp>
      </p:grpSp>
      <p:sp>
        <p:nvSpPr>
          <p:cNvPr id="2458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8503A833-FEE5-451D-B31C-201C0B9F98A2}"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5</a:t>
            </a:fld>
            <a:endParaRPr lang="en-US" altLang="ko-KR" sz="1400" b="1" dirty="0" smtClean="0">
              <a:solidFill>
                <a:srgbClr val="000000"/>
              </a:solidFill>
              <a:latin typeface="+mn-lt"/>
            </a:endParaRPr>
          </a:p>
        </p:txBody>
      </p:sp>
      <p:sp>
        <p:nvSpPr>
          <p:cNvPr id="24584" name="TextBox 41"/>
          <p:cNvSpPr txBox="1">
            <a:spLocks noChangeArrowheads="1"/>
          </p:cNvSpPr>
          <p:nvPr/>
        </p:nvSpPr>
        <p:spPr bwMode="auto">
          <a:xfrm>
            <a:off x="1724025" y="1746454"/>
            <a:ext cx="5734050" cy="432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None/>
            </a:pPr>
            <a:r>
              <a:rPr lang="en-US" altLang="ko-KR" sz="1100" b="1" dirty="0">
                <a:solidFill>
                  <a:srgbClr val="E7F1F9"/>
                </a:solidFill>
                <a:latin typeface="Arial" charset="0"/>
                <a:ea typeface="바탕" pitchFamily="18" charset="-127"/>
              </a:rPr>
              <a:t>4-25) Sensor temp-Ref (Twin Cooling</a:t>
            </a:r>
            <a:r>
              <a:rPr lang="en-US" altLang="ko-KR" sz="1100" b="1" dirty="0" smtClean="0">
                <a:solidFill>
                  <a:srgbClr val="E7F1F9"/>
                </a:solidFill>
                <a:latin typeface="Arial" charset="0"/>
                <a:ea typeface="바탕" pitchFamily="18" charset="-127"/>
              </a:rPr>
              <a:t>)..............................................................74</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4-26) Motor Fan-Ref (Twin Cooling</a:t>
            </a:r>
            <a:r>
              <a:rPr lang="en-US" altLang="ko-KR" sz="1100" b="1" dirty="0" smtClean="0">
                <a:solidFill>
                  <a:srgbClr val="E7F1F9"/>
                </a:solidFill>
                <a:latin typeface="Arial" charset="0"/>
                <a:ea typeface="바탕" pitchFamily="18" charset="-127"/>
              </a:rPr>
              <a:t>)...................................................................75</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4-27) Cover Multi Ref (Mono Cooling</a:t>
            </a:r>
            <a:r>
              <a:rPr lang="en-US" altLang="ko-KR" sz="1100" b="1" dirty="0" smtClean="0">
                <a:solidFill>
                  <a:srgbClr val="E7F1F9"/>
                </a:solidFill>
                <a:latin typeface="Arial" charset="0"/>
                <a:ea typeface="바탕" pitchFamily="18" charset="-127"/>
              </a:rPr>
              <a:t>)................................................................76</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4-27) Cover Multi Ref (RB33A</a:t>
            </a:r>
            <a:r>
              <a:rPr lang="en-US" altLang="ko-KR" sz="1100" b="1" dirty="0" smtClean="0">
                <a:solidFill>
                  <a:srgbClr val="E7F1F9"/>
                </a:solidFill>
                <a:latin typeface="Arial" charset="0"/>
                <a:ea typeface="바탕" pitchFamily="18" charset="-127"/>
              </a:rPr>
              <a:t>*)...........................................................................77</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4-28) Sensor temp (Mono Cooling</a:t>
            </a:r>
            <a:r>
              <a:rPr lang="en-US" altLang="ko-KR" sz="1100" b="1" dirty="0" smtClean="0">
                <a:solidFill>
                  <a:srgbClr val="E7F1F9"/>
                </a:solidFill>
                <a:latin typeface="Arial" charset="0"/>
                <a:ea typeface="바탕" pitchFamily="18" charset="-127"/>
              </a:rPr>
              <a:t>).....................................................................78</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4-29) Damper (Mono Cooling</a:t>
            </a:r>
            <a:r>
              <a:rPr lang="en-US" altLang="ko-KR" sz="1100" b="1" dirty="0" smtClean="0">
                <a:solidFill>
                  <a:srgbClr val="E7F1F9"/>
                </a:solidFill>
                <a:latin typeface="Arial" charset="0"/>
                <a:ea typeface="바탕" pitchFamily="18" charset="-127"/>
              </a:rPr>
              <a:t>)..............................................................................79</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4-30) Knob (RB33A</a:t>
            </a:r>
            <a:r>
              <a:rPr lang="en-US" altLang="ko-KR" sz="1100" b="1" dirty="0" smtClean="0">
                <a:solidFill>
                  <a:srgbClr val="E7F1F9"/>
                </a:solidFill>
                <a:latin typeface="Arial" charset="0"/>
                <a:ea typeface="바탕" pitchFamily="18" charset="-127"/>
              </a:rPr>
              <a:t>*).............................................................................................80</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4-31) Cover </a:t>
            </a:r>
            <a:r>
              <a:rPr lang="en-US" altLang="ko-KR" sz="1100" b="1" dirty="0" err="1">
                <a:solidFill>
                  <a:srgbClr val="E7F1F9"/>
                </a:solidFill>
                <a:latin typeface="Arial" charset="0"/>
                <a:ea typeface="바탕" pitchFamily="18" charset="-127"/>
              </a:rPr>
              <a:t>Evap</a:t>
            </a:r>
            <a:r>
              <a:rPr lang="en-US" altLang="ko-KR" sz="1100" b="1" dirty="0">
                <a:solidFill>
                  <a:srgbClr val="E7F1F9"/>
                </a:solidFill>
                <a:latin typeface="Arial" charset="0"/>
                <a:ea typeface="바탕" pitchFamily="18" charset="-127"/>
              </a:rPr>
              <a:t> </a:t>
            </a:r>
            <a:r>
              <a:rPr lang="en-US" altLang="ko-KR" sz="1100" b="1" dirty="0" smtClean="0">
                <a:solidFill>
                  <a:srgbClr val="E7F1F9"/>
                </a:solidFill>
                <a:latin typeface="Arial" charset="0"/>
                <a:ea typeface="바탕" pitchFamily="18" charset="-127"/>
              </a:rPr>
              <a:t>Freezer......................................................................................81</a:t>
            </a:r>
          </a:p>
          <a:p>
            <a:pPr eaLnBrk="1" hangingPunct="1">
              <a:buNone/>
            </a:pPr>
            <a:r>
              <a:rPr lang="en-US" altLang="ko-KR" sz="1100" b="1" dirty="0">
                <a:solidFill>
                  <a:srgbClr val="E7F1F9"/>
                </a:solidFill>
                <a:latin typeface="Arial" charset="0"/>
                <a:ea typeface="바탕" pitchFamily="18" charset="-127"/>
              </a:rPr>
              <a:t>4-32) Motor Fan</a:t>
            </a:r>
            <a:r>
              <a:rPr lang="en-US" altLang="ko-KR" sz="1100" b="1" dirty="0" smtClean="0">
                <a:solidFill>
                  <a:srgbClr val="E7F1F9"/>
                </a:solidFill>
                <a:latin typeface="Arial" charset="0"/>
                <a:ea typeface="바탕" pitchFamily="18" charset="-127"/>
              </a:rPr>
              <a:t>.......................................................................................................82</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4-33) Sensor temp </a:t>
            </a:r>
            <a:r>
              <a:rPr lang="en-US" altLang="ko-KR" sz="1100" b="1" dirty="0" err="1">
                <a:solidFill>
                  <a:srgbClr val="E7F1F9"/>
                </a:solidFill>
                <a:latin typeface="Arial" charset="0"/>
                <a:ea typeface="바탕" pitchFamily="18" charset="-127"/>
              </a:rPr>
              <a:t>Fre</a:t>
            </a:r>
            <a:r>
              <a:rPr lang="en-US" altLang="ko-KR" sz="1100" b="1" dirty="0" smtClean="0">
                <a:solidFill>
                  <a:srgbClr val="E7F1F9"/>
                </a:solidFill>
                <a:latin typeface="Arial" charset="0"/>
                <a:ea typeface="바탕" pitchFamily="18" charset="-127"/>
              </a:rPr>
              <a:t>...........................................................................................83</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4-34) </a:t>
            </a:r>
            <a:r>
              <a:rPr lang="en-US" altLang="ko-KR" sz="1100" b="1" dirty="0" err="1">
                <a:solidFill>
                  <a:srgbClr val="E7F1F9"/>
                </a:solidFill>
                <a:latin typeface="Arial" charset="0"/>
                <a:ea typeface="바탕" pitchFamily="18" charset="-127"/>
              </a:rPr>
              <a:t>Evap</a:t>
            </a:r>
            <a:r>
              <a:rPr lang="en-US" altLang="ko-KR" sz="1100" b="1" dirty="0">
                <a:solidFill>
                  <a:srgbClr val="E7F1F9"/>
                </a:solidFill>
                <a:latin typeface="Arial" charset="0"/>
                <a:ea typeface="바탕" pitchFamily="18" charset="-127"/>
              </a:rPr>
              <a:t> Ref (Sensor Temp</a:t>
            </a:r>
            <a:r>
              <a:rPr lang="en-US" altLang="ko-KR" sz="1100" b="1" dirty="0" smtClean="0">
                <a:solidFill>
                  <a:srgbClr val="E7F1F9"/>
                </a:solidFill>
                <a:latin typeface="Arial" charset="0"/>
                <a:ea typeface="바탕" pitchFamily="18" charset="-127"/>
              </a:rPr>
              <a:t>)..............................................................................84</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4-35) </a:t>
            </a:r>
            <a:r>
              <a:rPr lang="en-US" altLang="ko-KR" sz="1100" b="1" dirty="0" err="1">
                <a:solidFill>
                  <a:srgbClr val="E7F1F9"/>
                </a:solidFill>
                <a:latin typeface="Arial" charset="0"/>
                <a:ea typeface="바탕" pitchFamily="18" charset="-127"/>
              </a:rPr>
              <a:t>Evap</a:t>
            </a:r>
            <a:r>
              <a:rPr lang="en-US" altLang="ko-KR" sz="1100" b="1" dirty="0">
                <a:solidFill>
                  <a:srgbClr val="E7F1F9"/>
                </a:solidFill>
                <a:latin typeface="Arial" charset="0"/>
                <a:ea typeface="바탕" pitchFamily="18" charset="-127"/>
              </a:rPr>
              <a:t> </a:t>
            </a:r>
            <a:r>
              <a:rPr lang="en-US" altLang="ko-KR" sz="1100" b="1" dirty="0" err="1">
                <a:solidFill>
                  <a:srgbClr val="E7F1F9"/>
                </a:solidFill>
                <a:latin typeface="Arial" charset="0"/>
                <a:ea typeface="바탕" pitchFamily="18" charset="-127"/>
              </a:rPr>
              <a:t>Fre</a:t>
            </a:r>
            <a:r>
              <a:rPr lang="en-US" altLang="ko-KR" sz="1100" b="1" dirty="0">
                <a:solidFill>
                  <a:srgbClr val="E7F1F9"/>
                </a:solidFill>
                <a:latin typeface="Arial" charset="0"/>
                <a:ea typeface="바탕" pitchFamily="18" charset="-127"/>
              </a:rPr>
              <a:t> (Sensor Temp</a:t>
            </a:r>
            <a:r>
              <a:rPr lang="en-US" altLang="ko-KR" sz="1100" b="1" dirty="0" smtClean="0">
                <a:solidFill>
                  <a:srgbClr val="E7F1F9"/>
                </a:solidFill>
                <a:latin typeface="Arial" charset="0"/>
                <a:ea typeface="바탕" pitchFamily="18" charset="-127"/>
              </a:rPr>
              <a:t>)..............................................................................85</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4-36) LED Lamp</a:t>
            </a:r>
            <a:r>
              <a:rPr lang="en-US" altLang="ko-KR" sz="1100" b="1" dirty="0" smtClean="0">
                <a:solidFill>
                  <a:srgbClr val="E7F1F9"/>
                </a:solidFill>
                <a:latin typeface="Arial" charset="0"/>
                <a:ea typeface="바탕" pitchFamily="18" charset="-127"/>
              </a:rPr>
              <a:t>......................................................................................................86</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4-37) Water Dispenser</a:t>
            </a:r>
            <a:r>
              <a:rPr lang="en-US" altLang="ko-KR" sz="1100" b="1" dirty="0" smtClean="0">
                <a:solidFill>
                  <a:srgbClr val="E7F1F9"/>
                </a:solidFill>
                <a:latin typeface="Arial" charset="0"/>
                <a:ea typeface="바탕" pitchFamily="18" charset="-127"/>
              </a:rPr>
              <a:t>...........................................................................................89</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4-38) Water Tank</a:t>
            </a:r>
            <a:r>
              <a:rPr lang="en-US" altLang="ko-KR" sz="1100" b="1" dirty="0" smtClean="0">
                <a:solidFill>
                  <a:srgbClr val="E7F1F9"/>
                </a:solidFill>
                <a:latin typeface="Arial" charset="0"/>
                <a:ea typeface="바탕" pitchFamily="18" charset="-127"/>
              </a:rPr>
              <a:t>....................................................................................................90</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4-39) Cover Control (Door</a:t>
            </a:r>
            <a:r>
              <a:rPr lang="en-US" altLang="ko-KR" sz="1100" b="1" dirty="0" smtClean="0">
                <a:solidFill>
                  <a:srgbClr val="E7F1F9"/>
                </a:solidFill>
                <a:latin typeface="Arial" charset="0"/>
                <a:ea typeface="바탕" pitchFamily="18" charset="-127"/>
              </a:rPr>
              <a:t>)...................................................................................91</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4-40) Cover Control (Liner</a:t>
            </a:r>
            <a:r>
              <a:rPr lang="en-US" altLang="ko-KR" sz="1100" b="1" dirty="0" smtClean="0">
                <a:solidFill>
                  <a:srgbClr val="E7F1F9"/>
                </a:solidFill>
                <a:latin typeface="Arial" charset="0"/>
                <a:ea typeface="바탕" pitchFamily="18" charset="-127"/>
              </a:rPr>
              <a:t>)...................................................................................92</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4-41) Motor Fan (Machine Compartment</a:t>
            </a:r>
            <a:r>
              <a:rPr lang="en-US" altLang="ko-KR" sz="1100" b="1" dirty="0" smtClean="0">
                <a:solidFill>
                  <a:srgbClr val="E7F1F9"/>
                </a:solidFill>
                <a:latin typeface="Arial" charset="0"/>
                <a:ea typeface="바탕" pitchFamily="18" charset="-127"/>
              </a:rPr>
              <a:t>)...........................................................93</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4-42) Compressor</a:t>
            </a:r>
            <a:r>
              <a:rPr lang="en-US" altLang="ko-KR" sz="1100" b="1" dirty="0" smtClean="0">
                <a:solidFill>
                  <a:srgbClr val="E7F1F9"/>
                </a:solidFill>
                <a:latin typeface="Arial" charset="0"/>
                <a:ea typeface="바탕" pitchFamily="18" charset="-127"/>
              </a:rPr>
              <a:t>..................................................................................................94</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4-43) Relay O/L</a:t>
            </a:r>
            <a:r>
              <a:rPr lang="en-US" altLang="ko-KR" sz="1100" b="1" dirty="0" smtClean="0">
                <a:solidFill>
                  <a:srgbClr val="E7F1F9"/>
                </a:solidFill>
                <a:latin typeface="Arial" charset="0"/>
                <a:ea typeface="바탕" pitchFamily="18" charset="-127"/>
              </a:rPr>
              <a:t>.......................................................................................................95</a:t>
            </a:r>
            <a:endParaRPr lang="en-US" altLang="ko-KR" sz="1100" b="1" dirty="0">
              <a:solidFill>
                <a:srgbClr val="E7F1F9"/>
              </a:solidFill>
              <a:latin typeface="Arial" charset="0"/>
              <a:ea typeface="바탕" pitchFamily="18" charset="-127"/>
            </a:endParaRPr>
          </a:p>
          <a:p>
            <a:pPr eaLnBrk="1" hangingPunct="1">
              <a:buNone/>
            </a:pPr>
            <a:r>
              <a:rPr lang="en-US" altLang="ko-KR" sz="1100" b="1" dirty="0">
                <a:solidFill>
                  <a:srgbClr val="E7F1F9"/>
                </a:solidFill>
                <a:latin typeface="Arial" charset="0"/>
                <a:ea typeface="바탕" pitchFamily="18" charset="-127"/>
              </a:rPr>
              <a:t>4-44) Reversing the Door swing</a:t>
            </a:r>
            <a:r>
              <a:rPr lang="en-US" altLang="ko-KR" sz="1100" b="1" dirty="0" smtClean="0">
                <a:solidFill>
                  <a:srgbClr val="E7F1F9"/>
                </a:solidFill>
                <a:latin typeface="Arial" charset="0"/>
                <a:ea typeface="바탕" pitchFamily="18" charset="-127"/>
              </a:rPr>
              <a:t>...........................................................................96</a:t>
            </a:r>
            <a:endParaRPr lang="en-US" altLang="ko-KR" sz="1100" b="1" dirty="0">
              <a:solidFill>
                <a:srgbClr val="E7F1F9"/>
              </a:solidFill>
              <a:latin typeface="Arial" charset="0"/>
              <a:ea typeface="바탕" pitchFamily="18" charset="-127"/>
            </a:endParaRPr>
          </a:p>
        </p:txBody>
      </p:sp>
    </p:spTree>
    <p:extLst>
      <p:ext uri="{BB962C8B-B14F-4D97-AF65-F5344CB8AC3E}">
        <p14:creationId xmlns:p14="http://schemas.microsoft.com/office/powerpoint/2010/main" val="3037029066"/>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99331"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dirty="0" smtClean="0">
                <a:solidFill>
                  <a:srgbClr val="006699"/>
                </a:solidFill>
                <a:latin typeface="Arial Black" panose="020B0A04020102020204" pitchFamily="34" charset="0"/>
                <a:ea typeface="헤드라인" pitchFamily="18" charset="-127"/>
              </a:rPr>
              <a:t>4-2. </a:t>
            </a:r>
            <a:r>
              <a:rPr lang="en-US" altLang="ko-KR" sz="1800" dirty="0" err="1" smtClean="0">
                <a:solidFill>
                  <a:srgbClr val="006699"/>
                </a:solidFill>
                <a:latin typeface="Arial Black" panose="020B0A04020102020204" pitchFamily="34" charset="0"/>
                <a:ea typeface="헤드라인" pitchFamily="18" charset="-127"/>
              </a:rPr>
              <a:t>Assy</a:t>
            </a:r>
            <a:r>
              <a:rPr lang="en-US" altLang="ko-KR" sz="1800" dirty="0" smtClean="0">
                <a:solidFill>
                  <a:srgbClr val="006699"/>
                </a:solidFill>
                <a:latin typeface="Arial Black" panose="020B0A04020102020204" pitchFamily="34" charset="0"/>
                <a:ea typeface="헤드라인" pitchFamily="18" charset="-127"/>
              </a:rPr>
              <a:t> PCB</a:t>
            </a:r>
            <a:endParaRPr lang="en-US" altLang="ko-KR" sz="1800" dirty="0">
              <a:solidFill>
                <a:srgbClr val="006699"/>
              </a:solidFill>
              <a:latin typeface="Arial Black" panose="020B0A04020102020204" pitchFamily="34" charset="0"/>
              <a:ea typeface="헤드라인" pitchFamily="18" charset="-127"/>
            </a:endParaRP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9333"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6FBE6E35-9D0B-4CF1-A6C7-E8AC2C02FD5B}" type="slidenum">
              <a:rPr lang="en-US" altLang="ko-KR" sz="1400" b="0"/>
              <a:pPr algn="r" eaLnBrk="1" hangingPunct="1">
                <a:lnSpc>
                  <a:spcPct val="110000"/>
                </a:lnSpc>
                <a:spcBef>
                  <a:spcPct val="0"/>
                </a:spcBef>
                <a:buFont typeface="Wingdings" panose="05000000000000000000" pitchFamily="2" charset="2"/>
                <a:buNone/>
              </a:pPr>
              <a:t>50</a:t>
            </a:fld>
            <a:endParaRPr lang="en-US" altLang="ko-KR" sz="1400" b="0"/>
          </a:p>
        </p:txBody>
      </p:sp>
      <p:graphicFrame>
        <p:nvGraphicFramePr>
          <p:cNvPr id="26" name="Group 32"/>
          <p:cNvGraphicFramePr>
            <a:graphicFrameLocks noGrp="1"/>
          </p:cNvGraphicFramePr>
          <p:nvPr>
            <p:ph/>
            <p:extLst>
              <p:ext uri="{D42A27DB-BD31-4B8C-83A1-F6EECF244321}">
                <p14:modId xmlns:p14="http://schemas.microsoft.com/office/powerpoint/2010/main" val="1862680570"/>
              </p:ext>
            </p:extLst>
          </p:nvPr>
        </p:nvGraphicFramePr>
        <p:xfrm>
          <a:off x="773113" y="1316038"/>
          <a:ext cx="7737475" cy="4748071"/>
        </p:xfrm>
        <a:graphic>
          <a:graphicData uri="http://schemas.openxmlformats.org/drawingml/2006/table">
            <a:tbl>
              <a:tblPr/>
              <a:tblGrid>
                <a:gridCol w="1352267">
                  <a:extLst>
                    <a:ext uri="{9D8B030D-6E8A-4147-A177-3AD203B41FA5}">
                      <a16:colId xmlns:a16="http://schemas.microsoft.com/office/drawing/2014/main" val="20000"/>
                    </a:ext>
                  </a:extLst>
                </a:gridCol>
                <a:gridCol w="401053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4807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24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Assy</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PCB</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[Assembly]</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Insert PCB low-side in the 2ea fixer</a:t>
                      </a:r>
                    </a:p>
                  </a:txBody>
                  <a:tcPr marL="90000" marR="90000" marT="28799" marB="2879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88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1 hooks to upside and push PCB in</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the hooks.</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44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Snap the connectors of PCB</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44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Assemble Cover PCB and fasten screw 3ea with the (+) screwdriver.</a:t>
                      </a: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799" marB="28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90060044"/>
                  </a:ext>
                </a:extLst>
              </a:tr>
            </a:tbl>
          </a:graphicData>
        </a:graphic>
      </p:graphicFrame>
      <p:pic>
        <p:nvPicPr>
          <p:cNvPr id="60" name="그림 59"/>
          <p:cNvPicPr>
            <a:picLocks noChangeAspect="1"/>
          </p:cNvPicPr>
          <p:nvPr/>
        </p:nvPicPr>
        <p:blipFill>
          <a:blip r:embed="rId3"/>
          <a:stretch>
            <a:fillRect/>
          </a:stretch>
        </p:blipFill>
        <p:spPr>
          <a:xfrm>
            <a:off x="6782211" y="4035861"/>
            <a:ext cx="906370" cy="922521"/>
          </a:xfrm>
          <a:prstGeom prst="rect">
            <a:avLst/>
          </a:prstGeom>
        </p:spPr>
      </p:pic>
      <p:grpSp>
        <p:nvGrpSpPr>
          <p:cNvPr id="61" name="그룹 60"/>
          <p:cNvGrpSpPr/>
          <p:nvPr/>
        </p:nvGrpSpPr>
        <p:grpSpPr>
          <a:xfrm>
            <a:off x="6647332" y="5049041"/>
            <a:ext cx="1163168" cy="993619"/>
            <a:chOff x="6294296" y="1352658"/>
            <a:chExt cx="1357854" cy="1169272"/>
          </a:xfrm>
        </p:grpSpPr>
        <p:pic>
          <p:nvPicPr>
            <p:cNvPr id="62" name="그림 61"/>
            <p:cNvPicPr>
              <a:picLocks noChangeAspect="1"/>
            </p:cNvPicPr>
            <p:nvPr/>
          </p:nvPicPr>
          <p:blipFill>
            <a:blip r:embed="rId4"/>
            <a:stretch>
              <a:fillRect/>
            </a:stretch>
          </p:blipFill>
          <p:spPr>
            <a:xfrm>
              <a:off x="6294296" y="1377835"/>
              <a:ext cx="1357854" cy="1118918"/>
            </a:xfrm>
            <a:prstGeom prst="rect">
              <a:avLst/>
            </a:prstGeom>
          </p:spPr>
        </p:pic>
        <p:sp>
          <p:nvSpPr>
            <p:cNvPr id="63" name="타원 62"/>
            <p:cNvSpPr/>
            <p:nvPr/>
          </p:nvSpPr>
          <p:spPr>
            <a:xfrm>
              <a:off x="6973223" y="1352658"/>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6" name="타원 65"/>
            <p:cNvSpPr/>
            <p:nvPr/>
          </p:nvSpPr>
          <p:spPr>
            <a:xfrm>
              <a:off x="6317363"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7" name="타원 66"/>
            <p:cNvSpPr/>
            <p:nvPr/>
          </p:nvSpPr>
          <p:spPr>
            <a:xfrm>
              <a:off x="6672215"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68" name="그룹 67"/>
          <p:cNvGrpSpPr/>
          <p:nvPr/>
        </p:nvGrpSpPr>
        <p:grpSpPr>
          <a:xfrm>
            <a:off x="6175531" y="1685764"/>
            <a:ext cx="1065773" cy="1041500"/>
            <a:chOff x="5407130" y="4036396"/>
            <a:chExt cx="1102184" cy="1050994"/>
          </a:xfrm>
        </p:grpSpPr>
        <p:pic>
          <p:nvPicPr>
            <p:cNvPr id="69" name="그림 68"/>
            <p:cNvPicPr>
              <a:picLocks noChangeAspect="1"/>
            </p:cNvPicPr>
            <p:nvPr/>
          </p:nvPicPr>
          <p:blipFill>
            <a:blip r:embed="rId5"/>
            <a:stretch>
              <a:fillRect/>
            </a:stretch>
          </p:blipFill>
          <p:spPr>
            <a:xfrm>
              <a:off x="5407130" y="4036396"/>
              <a:ext cx="1102184" cy="1050994"/>
            </a:xfrm>
            <a:prstGeom prst="rect">
              <a:avLst/>
            </a:prstGeom>
          </p:spPr>
        </p:pic>
        <p:sp>
          <p:nvSpPr>
            <p:cNvPr id="70" name="타원 69"/>
            <p:cNvSpPr/>
            <p:nvPr/>
          </p:nvSpPr>
          <p:spPr>
            <a:xfrm>
              <a:off x="5603557" y="4609864"/>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1" name="타원 70"/>
            <p:cNvSpPr/>
            <p:nvPr/>
          </p:nvSpPr>
          <p:spPr>
            <a:xfrm>
              <a:off x="5960838" y="4609864"/>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2" name="그룹 71"/>
          <p:cNvGrpSpPr/>
          <p:nvPr/>
        </p:nvGrpSpPr>
        <p:grpSpPr>
          <a:xfrm>
            <a:off x="7266714" y="1692373"/>
            <a:ext cx="1209267" cy="1035746"/>
            <a:chOff x="7726990" y="4042203"/>
            <a:chExt cx="1250580" cy="1045188"/>
          </a:xfrm>
        </p:grpSpPr>
        <p:pic>
          <p:nvPicPr>
            <p:cNvPr id="73" name="그림 72"/>
            <p:cNvPicPr>
              <a:picLocks noChangeAspect="1"/>
            </p:cNvPicPr>
            <p:nvPr/>
          </p:nvPicPr>
          <p:blipFill>
            <a:blip r:embed="rId6"/>
            <a:stretch>
              <a:fillRect/>
            </a:stretch>
          </p:blipFill>
          <p:spPr>
            <a:xfrm>
              <a:off x="7726990" y="4042203"/>
              <a:ext cx="1250580" cy="1045188"/>
            </a:xfrm>
            <a:prstGeom prst="rect">
              <a:avLst/>
            </a:prstGeom>
          </p:spPr>
        </p:pic>
        <p:sp>
          <p:nvSpPr>
            <p:cNvPr id="74" name="오른쪽 화살표 73"/>
            <p:cNvSpPr/>
            <p:nvPr/>
          </p:nvSpPr>
          <p:spPr>
            <a:xfrm rot="5400000">
              <a:off x="8447304" y="4697623"/>
              <a:ext cx="248821" cy="228446"/>
            </a:xfrm>
            <a:prstGeom prst="rightArrow">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5" name="오른쪽 화살표 74"/>
            <p:cNvSpPr/>
            <p:nvPr/>
          </p:nvSpPr>
          <p:spPr>
            <a:xfrm rot="5400000">
              <a:off x="8050732" y="4703100"/>
              <a:ext cx="248821" cy="228446"/>
            </a:xfrm>
            <a:prstGeom prst="rightArrow">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6" name="그룹 75"/>
          <p:cNvGrpSpPr/>
          <p:nvPr/>
        </p:nvGrpSpPr>
        <p:grpSpPr>
          <a:xfrm>
            <a:off x="7266714" y="2850200"/>
            <a:ext cx="1205219" cy="1063580"/>
            <a:chOff x="9868432" y="4045838"/>
            <a:chExt cx="1820467" cy="1128051"/>
          </a:xfrm>
        </p:grpSpPr>
        <p:pic>
          <p:nvPicPr>
            <p:cNvPr id="77" name="그림 76"/>
            <p:cNvPicPr>
              <a:picLocks noChangeAspect="1"/>
            </p:cNvPicPr>
            <p:nvPr/>
          </p:nvPicPr>
          <p:blipFill>
            <a:blip r:embed="rId7"/>
            <a:stretch>
              <a:fillRect/>
            </a:stretch>
          </p:blipFill>
          <p:spPr>
            <a:xfrm>
              <a:off x="9868432" y="4045838"/>
              <a:ext cx="1820467" cy="1128051"/>
            </a:xfrm>
            <a:prstGeom prst="rect">
              <a:avLst/>
            </a:prstGeom>
          </p:spPr>
        </p:pic>
        <p:sp>
          <p:nvSpPr>
            <p:cNvPr id="78" name="직사각형 77"/>
            <p:cNvSpPr/>
            <p:nvPr/>
          </p:nvSpPr>
          <p:spPr>
            <a:xfrm>
              <a:off x="10762096" y="4191847"/>
              <a:ext cx="371422" cy="317024"/>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grpSp>
        <p:nvGrpSpPr>
          <p:cNvPr id="79" name="그룹 78"/>
          <p:cNvGrpSpPr/>
          <p:nvPr/>
        </p:nvGrpSpPr>
        <p:grpSpPr>
          <a:xfrm>
            <a:off x="6174837" y="2852418"/>
            <a:ext cx="1065547" cy="1061362"/>
            <a:chOff x="9345624" y="4026029"/>
            <a:chExt cx="896357" cy="1061362"/>
          </a:xfrm>
        </p:grpSpPr>
        <p:pic>
          <p:nvPicPr>
            <p:cNvPr id="80" name="그림 79"/>
            <p:cNvPicPr>
              <a:picLocks noChangeAspect="1"/>
            </p:cNvPicPr>
            <p:nvPr/>
          </p:nvPicPr>
          <p:blipFill>
            <a:blip r:embed="rId5"/>
            <a:stretch>
              <a:fillRect/>
            </a:stretch>
          </p:blipFill>
          <p:spPr>
            <a:xfrm>
              <a:off x="9345624" y="4026029"/>
              <a:ext cx="896357" cy="1061362"/>
            </a:xfrm>
            <a:prstGeom prst="rect">
              <a:avLst/>
            </a:prstGeom>
          </p:spPr>
        </p:pic>
        <p:sp>
          <p:nvSpPr>
            <p:cNvPr id="81" name="타원 80"/>
            <p:cNvSpPr/>
            <p:nvPr/>
          </p:nvSpPr>
          <p:spPr>
            <a:xfrm>
              <a:off x="9632541" y="4154256"/>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31" name="Picture 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73952" y="230324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2" name="직사각형 33"/>
          <p:cNvSpPr>
            <a:spLocks noChangeArrowheads="1"/>
          </p:cNvSpPr>
          <p:nvPr/>
        </p:nvSpPr>
        <p:spPr bwMode="auto">
          <a:xfrm>
            <a:off x="2503139" y="2271497"/>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343656822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8949" name="Group 85"/>
          <p:cNvGraphicFramePr>
            <a:graphicFrameLocks noGrp="1"/>
          </p:cNvGraphicFramePr>
          <p:nvPr>
            <p:ph/>
            <p:extLst>
              <p:ext uri="{D42A27DB-BD31-4B8C-83A1-F6EECF244321}">
                <p14:modId xmlns:p14="http://schemas.microsoft.com/office/powerpoint/2010/main" val="450409540"/>
              </p:ext>
            </p:extLst>
          </p:nvPr>
        </p:nvGraphicFramePr>
        <p:xfrm>
          <a:off x="773113" y="1308100"/>
          <a:ext cx="7737475" cy="4651183"/>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5457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44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Assy</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Open the door and press the Cover Wire to remove it from the Cap Door.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(If there is no cover hinge, Don’t disassemble Cover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Remove screws using (+) screwdriver.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3. Disassemble </a:t>
                      </a:r>
                      <a:r>
                        <a:rPr kumimoji="1" lang="en-US" altLang="ko-KR" sz="1200" b="1" i="0" u="none" strike="noStrike" kern="1200" cap="none" spc="0" normalizeH="0" baseline="0" noProof="0" dirty="0" err="1" smtClean="0">
                          <a:ln>
                            <a:noFill/>
                          </a:ln>
                          <a:solidFill>
                            <a:srgbClr val="000000"/>
                          </a:solidFill>
                          <a:effectLst/>
                          <a:uLnTx/>
                          <a:uFillTx/>
                          <a:latin typeface="Arial" pitchFamily="34" charset="0"/>
                          <a:ea typeface="굴림" pitchFamily="50" charset="-127"/>
                          <a:cs typeface="+mn-cs"/>
                        </a:rPr>
                        <a:t>Assy</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Top Table from Cabinet after push Cover Hinge.</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(If there is no cover hinge, just disassemble Top Table)</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Disconnect the wire connectors from the door and the atop cover.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(If there is no cover hinge, go next step)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76132779"/>
                  </a:ext>
                </a:extLst>
              </a:tr>
            </a:tbl>
          </a:graphicData>
        </a:graphic>
      </p:graphicFrame>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 </a:t>
            </a:r>
            <a:r>
              <a:rPr lang="en-US" altLang="ko-KR" sz="1800" dirty="0" err="1" smtClean="0">
                <a:solidFill>
                  <a:srgbClr val="336699"/>
                </a:solidFill>
                <a:latin typeface="Arial Black" panose="020B0A04020102020204" pitchFamily="34" charset="0"/>
                <a:ea typeface="헤드라인" pitchFamily="18" charset="-127"/>
              </a:rPr>
              <a:t>Assy</a:t>
            </a:r>
            <a:r>
              <a:rPr lang="en-US" altLang="ko-KR" sz="1800" dirty="0" smtClean="0">
                <a:solidFill>
                  <a:srgbClr val="336699"/>
                </a:solidFill>
                <a:latin typeface="Arial Black" panose="020B0A04020102020204" pitchFamily="34" charset="0"/>
                <a:ea typeface="헤드라인" pitchFamily="18" charset="-127"/>
              </a:rPr>
              <a:t> Top Table</a:t>
            </a:r>
            <a:endParaRPr lang="en-US" altLang="ko-KR" sz="1800" b="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51</a:t>
            </a:fld>
            <a:endParaRPr lang="en-US" altLang="ko-KR" sz="1400" b="0"/>
          </a:p>
        </p:txBody>
      </p:sp>
      <p:pic>
        <p:nvPicPr>
          <p:cNvPr id="13" name="그림 12"/>
          <p:cNvPicPr>
            <a:picLocks noChangeAspect="1"/>
          </p:cNvPicPr>
          <p:nvPr/>
        </p:nvPicPr>
        <p:blipFill>
          <a:blip r:embed="rId3"/>
          <a:stretch>
            <a:fillRect/>
          </a:stretch>
        </p:blipFill>
        <p:spPr>
          <a:xfrm>
            <a:off x="7321419" y="1746152"/>
            <a:ext cx="1104659" cy="706258"/>
          </a:xfrm>
          <a:prstGeom prst="rect">
            <a:avLst/>
          </a:prstGeom>
        </p:spPr>
      </p:pic>
      <p:grpSp>
        <p:nvGrpSpPr>
          <p:cNvPr id="3" name="그룹 2"/>
          <p:cNvGrpSpPr/>
          <p:nvPr/>
        </p:nvGrpSpPr>
        <p:grpSpPr>
          <a:xfrm>
            <a:off x="6197482" y="1722059"/>
            <a:ext cx="1050917" cy="726560"/>
            <a:chOff x="6197482" y="1722059"/>
            <a:chExt cx="1050917" cy="726560"/>
          </a:xfrm>
        </p:grpSpPr>
        <p:pic>
          <p:nvPicPr>
            <p:cNvPr id="11" name="그림 10"/>
            <p:cNvPicPr>
              <a:picLocks noChangeAspect="1"/>
            </p:cNvPicPr>
            <p:nvPr/>
          </p:nvPicPr>
          <p:blipFill>
            <a:blip r:embed="rId4"/>
            <a:stretch>
              <a:fillRect/>
            </a:stretch>
          </p:blipFill>
          <p:spPr>
            <a:xfrm>
              <a:off x="6197482" y="1722059"/>
              <a:ext cx="1050917" cy="726560"/>
            </a:xfrm>
            <a:prstGeom prst="rect">
              <a:avLst/>
            </a:prstGeom>
          </p:spPr>
        </p:pic>
        <p:cxnSp>
          <p:nvCxnSpPr>
            <p:cNvPr id="14" name="직선 화살표 연결선 13"/>
            <p:cNvCxnSpPr/>
            <p:nvPr/>
          </p:nvCxnSpPr>
          <p:spPr>
            <a:xfrm flipV="1">
              <a:off x="6755979" y="1933671"/>
              <a:ext cx="0" cy="234361"/>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5" name="그룹 14"/>
          <p:cNvGrpSpPr/>
          <p:nvPr/>
        </p:nvGrpSpPr>
        <p:grpSpPr>
          <a:xfrm>
            <a:off x="6523477" y="2710580"/>
            <a:ext cx="1595884" cy="829073"/>
            <a:chOff x="4763564" y="2794573"/>
            <a:chExt cx="1595884" cy="829073"/>
          </a:xfrm>
        </p:grpSpPr>
        <p:pic>
          <p:nvPicPr>
            <p:cNvPr id="16" name="그림 15"/>
            <p:cNvPicPr>
              <a:picLocks noChangeAspect="1"/>
            </p:cNvPicPr>
            <p:nvPr/>
          </p:nvPicPr>
          <p:blipFill>
            <a:blip r:embed="rId5"/>
            <a:stretch>
              <a:fillRect/>
            </a:stretch>
          </p:blipFill>
          <p:spPr>
            <a:xfrm>
              <a:off x="4763564" y="2794573"/>
              <a:ext cx="1595884" cy="829073"/>
            </a:xfrm>
            <a:prstGeom prst="rect">
              <a:avLst/>
            </a:prstGeom>
          </p:spPr>
        </p:pic>
        <p:sp>
          <p:nvSpPr>
            <p:cNvPr id="17" name="타원 16"/>
            <p:cNvSpPr/>
            <p:nvPr/>
          </p:nvSpPr>
          <p:spPr>
            <a:xfrm>
              <a:off x="4802295" y="3257099"/>
              <a:ext cx="174567" cy="19660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8" name="타원 17"/>
            <p:cNvSpPr/>
            <p:nvPr/>
          </p:nvSpPr>
          <p:spPr>
            <a:xfrm>
              <a:off x="6093831" y="3209109"/>
              <a:ext cx="174567" cy="19660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19" name="그림 18"/>
          <p:cNvPicPr>
            <a:picLocks noChangeAspect="1"/>
          </p:cNvPicPr>
          <p:nvPr/>
        </p:nvPicPr>
        <p:blipFill>
          <a:blip r:embed="rId6"/>
          <a:stretch>
            <a:fillRect/>
          </a:stretch>
        </p:blipFill>
        <p:spPr>
          <a:xfrm>
            <a:off x="6172544" y="3692020"/>
            <a:ext cx="978826" cy="729931"/>
          </a:xfrm>
          <a:prstGeom prst="rect">
            <a:avLst/>
          </a:prstGeom>
        </p:spPr>
      </p:pic>
      <p:pic>
        <p:nvPicPr>
          <p:cNvPr id="20" name="그림 19"/>
          <p:cNvPicPr>
            <a:picLocks noChangeAspect="1"/>
          </p:cNvPicPr>
          <p:nvPr/>
        </p:nvPicPr>
        <p:blipFill>
          <a:blip r:embed="rId7"/>
          <a:stretch>
            <a:fillRect/>
          </a:stretch>
        </p:blipFill>
        <p:spPr>
          <a:xfrm>
            <a:off x="6959860" y="3924706"/>
            <a:ext cx="1516538" cy="732193"/>
          </a:xfrm>
          <a:prstGeom prst="rect">
            <a:avLst/>
          </a:prstGeom>
        </p:spPr>
      </p:pic>
      <p:cxnSp>
        <p:nvCxnSpPr>
          <p:cNvPr id="21" name="직선 화살표 연결선 20"/>
          <p:cNvCxnSpPr/>
          <p:nvPr/>
        </p:nvCxnSpPr>
        <p:spPr>
          <a:xfrm flipV="1">
            <a:off x="6376365" y="4056985"/>
            <a:ext cx="0" cy="234361"/>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2" name="아래로 구부러진 화살표 21"/>
          <p:cNvSpPr/>
          <p:nvPr/>
        </p:nvSpPr>
        <p:spPr>
          <a:xfrm rot="7619297" flipH="1">
            <a:off x="8224820" y="3955323"/>
            <a:ext cx="374688" cy="279965"/>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grpSp>
        <p:nvGrpSpPr>
          <p:cNvPr id="23" name="그룹 22"/>
          <p:cNvGrpSpPr/>
          <p:nvPr/>
        </p:nvGrpSpPr>
        <p:grpSpPr>
          <a:xfrm>
            <a:off x="6166176" y="4842010"/>
            <a:ext cx="1742208" cy="857375"/>
            <a:chOff x="6322511" y="3464679"/>
            <a:chExt cx="2397855" cy="1140852"/>
          </a:xfrm>
        </p:grpSpPr>
        <p:pic>
          <p:nvPicPr>
            <p:cNvPr id="24" name="그림 23"/>
            <p:cNvPicPr>
              <a:picLocks noChangeAspect="1"/>
            </p:cNvPicPr>
            <p:nvPr/>
          </p:nvPicPr>
          <p:blipFill>
            <a:blip r:embed="rId8"/>
            <a:stretch>
              <a:fillRect/>
            </a:stretch>
          </p:blipFill>
          <p:spPr>
            <a:xfrm>
              <a:off x="6322511" y="3464679"/>
              <a:ext cx="2397855" cy="1140852"/>
            </a:xfrm>
            <a:prstGeom prst="rect">
              <a:avLst/>
            </a:prstGeom>
          </p:spPr>
        </p:pic>
        <p:sp>
          <p:nvSpPr>
            <p:cNvPr id="25" name="타원 24"/>
            <p:cNvSpPr/>
            <p:nvPr/>
          </p:nvSpPr>
          <p:spPr>
            <a:xfrm>
              <a:off x="8115820" y="4191465"/>
              <a:ext cx="255308" cy="26415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26" name="그림 25"/>
          <p:cNvPicPr>
            <a:picLocks noChangeAspect="1"/>
          </p:cNvPicPr>
          <p:nvPr/>
        </p:nvPicPr>
        <p:blipFill rotWithShape="1">
          <a:blip r:embed="rId9"/>
          <a:srcRect l="3391" t="-635" r="4173" b="635"/>
          <a:stretch/>
        </p:blipFill>
        <p:spPr>
          <a:xfrm>
            <a:off x="7567335" y="4722744"/>
            <a:ext cx="923905" cy="547953"/>
          </a:xfrm>
          <a:prstGeom prst="rect">
            <a:avLst/>
          </a:prstGeom>
        </p:spPr>
      </p:pic>
      <p:pic>
        <p:nvPicPr>
          <p:cNvPr id="27" name="Picture 3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173952" y="4480412"/>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8" name="직사각형 33"/>
          <p:cNvSpPr>
            <a:spLocks noChangeArrowheads="1"/>
          </p:cNvSpPr>
          <p:nvPr/>
        </p:nvSpPr>
        <p:spPr bwMode="auto">
          <a:xfrm>
            <a:off x="2503139" y="4448661"/>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285280114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 </a:t>
            </a:r>
            <a:r>
              <a:rPr lang="en-US" altLang="ko-KR" sz="1800" dirty="0" err="1" smtClean="0">
                <a:solidFill>
                  <a:srgbClr val="336699"/>
                </a:solidFill>
                <a:latin typeface="Arial Black" panose="020B0A04020102020204" pitchFamily="34" charset="0"/>
                <a:ea typeface="헤드라인" pitchFamily="18" charset="-127"/>
              </a:rPr>
              <a:t>Assy</a:t>
            </a:r>
            <a:r>
              <a:rPr lang="en-US" altLang="ko-KR" sz="1800" dirty="0" smtClean="0">
                <a:solidFill>
                  <a:srgbClr val="336699"/>
                </a:solidFill>
                <a:latin typeface="Arial Black" panose="020B0A04020102020204" pitchFamily="34" charset="0"/>
                <a:ea typeface="헤드라인" pitchFamily="18" charset="-127"/>
              </a:rPr>
              <a:t> Top Table</a:t>
            </a:r>
            <a:endParaRPr lang="en-US" altLang="ko-KR" sz="1800" b="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52</a:t>
            </a:fld>
            <a:endParaRPr lang="en-US" altLang="ko-KR" sz="1400" b="0"/>
          </a:p>
        </p:txBody>
      </p:sp>
      <p:graphicFrame>
        <p:nvGraphicFramePr>
          <p:cNvPr id="63" name="Group 85"/>
          <p:cNvGraphicFramePr>
            <a:graphicFrameLocks noGrp="1"/>
          </p:cNvGraphicFramePr>
          <p:nvPr>
            <p:ph/>
            <p:extLst>
              <p:ext uri="{D42A27DB-BD31-4B8C-83A1-F6EECF244321}">
                <p14:modId xmlns:p14="http://schemas.microsoft.com/office/powerpoint/2010/main" val="2803324162"/>
              </p:ext>
            </p:extLst>
          </p:nvPr>
        </p:nvGraphicFramePr>
        <p:xfrm>
          <a:off x="773113" y="1308100"/>
          <a:ext cx="7737475" cy="4853478"/>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5457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916914">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Assy</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Disconnect the wire connectors from the Reed Switch.</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30876">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 Disconnect the Temp Sensor from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 (push the temp sensor to hook)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9144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7.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Disconnect the wire connectors from the WIFI MODULE.</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(If there is no WIFI MODULE, go next step)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840259">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8.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Disconnect the wire connectors from the BUZZER.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76132779"/>
                  </a:ext>
                </a:extLst>
              </a:tr>
              <a:tr h="708454">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9. Check complete released state from Cabinet.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49824921"/>
                  </a:ext>
                </a:extLst>
              </a:tr>
              <a:tr h="28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10.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0310975"/>
                  </a:ext>
                </a:extLst>
              </a:tr>
            </a:tbl>
          </a:graphicData>
        </a:graphic>
      </p:graphicFrame>
      <p:grpSp>
        <p:nvGrpSpPr>
          <p:cNvPr id="64" name="그룹 63"/>
          <p:cNvGrpSpPr/>
          <p:nvPr/>
        </p:nvGrpSpPr>
        <p:grpSpPr>
          <a:xfrm>
            <a:off x="6317359" y="1675952"/>
            <a:ext cx="1439841" cy="708556"/>
            <a:chOff x="4888432" y="5635007"/>
            <a:chExt cx="1769317" cy="854236"/>
          </a:xfrm>
        </p:grpSpPr>
        <p:pic>
          <p:nvPicPr>
            <p:cNvPr id="65" name="그림 64"/>
            <p:cNvPicPr>
              <a:picLocks noChangeAspect="1"/>
            </p:cNvPicPr>
            <p:nvPr/>
          </p:nvPicPr>
          <p:blipFill>
            <a:blip r:embed="rId3"/>
            <a:stretch>
              <a:fillRect/>
            </a:stretch>
          </p:blipFill>
          <p:spPr>
            <a:xfrm>
              <a:off x="4888432" y="5635007"/>
              <a:ext cx="1769317" cy="854236"/>
            </a:xfrm>
            <a:prstGeom prst="rect">
              <a:avLst/>
            </a:prstGeom>
          </p:spPr>
        </p:pic>
        <p:sp>
          <p:nvSpPr>
            <p:cNvPr id="66" name="타원 65"/>
            <p:cNvSpPr/>
            <p:nvPr/>
          </p:nvSpPr>
          <p:spPr>
            <a:xfrm>
              <a:off x="5645436" y="5890956"/>
              <a:ext cx="255308" cy="26415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67" name="그룹 66"/>
          <p:cNvGrpSpPr/>
          <p:nvPr/>
        </p:nvGrpSpPr>
        <p:grpSpPr>
          <a:xfrm>
            <a:off x="7765853" y="1575966"/>
            <a:ext cx="708762" cy="580096"/>
            <a:chOff x="9203283" y="1445393"/>
            <a:chExt cx="1038698" cy="850137"/>
          </a:xfrm>
        </p:grpSpPr>
        <p:pic>
          <p:nvPicPr>
            <p:cNvPr id="68" name="그림 67"/>
            <p:cNvPicPr>
              <a:picLocks noChangeAspect="1"/>
            </p:cNvPicPr>
            <p:nvPr/>
          </p:nvPicPr>
          <p:blipFill>
            <a:blip r:embed="rId4"/>
            <a:stretch>
              <a:fillRect/>
            </a:stretch>
          </p:blipFill>
          <p:spPr>
            <a:xfrm>
              <a:off x="9203283" y="1445393"/>
              <a:ext cx="1038698" cy="850137"/>
            </a:xfrm>
            <a:prstGeom prst="rect">
              <a:avLst/>
            </a:prstGeom>
          </p:spPr>
        </p:pic>
        <p:sp>
          <p:nvSpPr>
            <p:cNvPr id="69" name="타원 68"/>
            <p:cNvSpPr/>
            <p:nvPr/>
          </p:nvSpPr>
          <p:spPr>
            <a:xfrm>
              <a:off x="9491813" y="1609902"/>
              <a:ext cx="508397" cy="50153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0" name="그룹 69"/>
          <p:cNvGrpSpPr/>
          <p:nvPr/>
        </p:nvGrpSpPr>
        <p:grpSpPr>
          <a:xfrm>
            <a:off x="6278732" y="2595916"/>
            <a:ext cx="1439841" cy="708556"/>
            <a:chOff x="4888432" y="5635007"/>
            <a:chExt cx="1769317" cy="854236"/>
          </a:xfrm>
        </p:grpSpPr>
        <p:pic>
          <p:nvPicPr>
            <p:cNvPr id="71" name="그림 70"/>
            <p:cNvPicPr>
              <a:picLocks noChangeAspect="1"/>
            </p:cNvPicPr>
            <p:nvPr/>
          </p:nvPicPr>
          <p:blipFill>
            <a:blip r:embed="rId3"/>
            <a:stretch>
              <a:fillRect/>
            </a:stretch>
          </p:blipFill>
          <p:spPr>
            <a:xfrm>
              <a:off x="4888432" y="5635007"/>
              <a:ext cx="1769317" cy="854236"/>
            </a:xfrm>
            <a:prstGeom prst="rect">
              <a:avLst/>
            </a:prstGeom>
          </p:spPr>
        </p:pic>
        <p:sp>
          <p:nvSpPr>
            <p:cNvPr id="72" name="타원 71"/>
            <p:cNvSpPr/>
            <p:nvPr/>
          </p:nvSpPr>
          <p:spPr>
            <a:xfrm>
              <a:off x="5206448" y="5965499"/>
              <a:ext cx="255308" cy="26415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3" name="그룹 72"/>
          <p:cNvGrpSpPr/>
          <p:nvPr/>
        </p:nvGrpSpPr>
        <p:grpSpPr>
          <a:xfrm>
            <a:off x="7808724" y="2555031"/>
            <a:ext cx="801523" cy="761927"/>
            <a:chOff x="5806769" y="3410360"/>
            <a:chExt cx="801523" cy="761927"/>
          </a:xfrm>
        </p:grpSpPr>
        <p:pic>
          <p:nvPicPr>
            <p:cNvPr id="74" name="그림 73"/>
            <p:cNvPicPr>
              <a:picLocks noChangeAspect="1"/>
            </p:cNvPicPr>
            <p:nvPr/>
          </p:nvPicPr>
          <p:blipFill>
            <a:blip r:embed="rId5"/>
            <a:stretch>
              <a:fillRect/>
            </a:stretch>
          </p:blipFill>
          <p:spPr>
            <a:xfrm>
              <a:off x="5806769" y="3410360"/>
              <a:ext cx="673630" cy="547042"/>
            </a:xfrm>
            <a:prstGeom prst="rect">
              <a:avLst/>
            </a:prstGeom>
          </p:spPr>
        </p:pic>
        <p:sp>
          <p:nvSpPr>
            <p:cNvPr id="75" name="위쪽 화살표 74"/>
            <p:cNvSpPr/>
            <p:nvPr/>
          </p:nvSpPr>
          <p:spPr>
            <a:xfrm>
              <a:off x="6019392" y="3864076"/>
              <a:ext cx="104539" cy="157127"/>
            </a:xfrm>
            <a:prstGeom prst="up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6" name="모서리가 둥근 직사각형 75"/>
            <p:cNvSpPr/>
            <p:nvPr/>
          </p:nvSpPr>
          <p:spPr>
            <a:xfrm>
              <a:off x="5987071" y="3932045"/>
              <a:ext cx="621221" cy="24024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800" b="1" dirty="0" smtClean="0">
                  <a:solidFill>
                    <a:srgbClr val="FF0000"/>
                  </a:solidFill>
                </a:rPr>
                <a:t>PUSH</a:t>
              </a:r>
              <a:endParaRPr lang="ko-KR" altLang="en-US" sz="800" b="1" dirty="0">
                <a:solidFill>
                  <a:srgbClr val="FF0000"/>
                </a:solidFill>
              </a:endParaRPr>
            </a:p>
          </p:txBody>
        </p:sp>
      </p:grpSp>
      <p:pic>
        <p:nvPicPr>
          <p:cNvPr id="77" name="그림 76"/>
          <p:cNvPicPr>
            <a:picLocks noChangeAspect="1"/>
          </p:cNvPicPr>
          <p:nvPr/>
        </p:nvPicPr>
        <p:blipFill>
          <a:blip r:embed="rId6"/>
          <a:stretch>
            <a:fillRect/>
          </a:stretch>
        </p:blipFill>
        <p:spPr>
          <a:xfrm>
            <a:off x="6701264" y="5255023"/>
            <a:ext cx="1154459" cy="595368"/>
          </a:xfrm>
          <a:prstGeom prst="rect">
            <a:avLst/>
          </a:prstGeom>
        </p:spPr>
      </p:pic>
      <p:pic>
        <p:nvPicPr>
          <p:cNvPr id="78" name="그림 77"/>
          <p:cNvPicPr>
            <a:picLocks noChangeAspect="1"/>
          </p:cNvPicPr>
          <p:nvPr/>
        </p:nvPicPr>
        <p:blipFill>
          <a:blip r:embed="rId7"/>
          <a:stretch>
            <a:fillRect/>
          </a:stretch>
        </p:blipFill>
        <p:spPr>
          <a:xfrm>
            <a:off x="7938554" y="3447188"/>
            <a:ext cx="545171" cy="564995"/>
          </a:xfrm>
          <a:prstGeom prst="rect">
            <a:avLst/>
          </a:prstGeom>
        </p:spPr>
      </p:pic>
      <p:grpSp>
        <p:nvGrpSpPr>
          <p:cNvPr id="79" name="그룹 78"/>
          <p:cNvGrpSpPr/>
          <p:nvPr/>
        </p:nvGrpSpPr>
        <p:grpSpPr>
          <a:xfrm>
            <a:off x="6323515" y="3516886"/>
            <a:ext cx="1439841" cy="708556"/>
            <a:chOff x="6172331" y="3442488"/>
            <a:chExt cx="1742208" cy="857353"/>
          </a:xfrm>
        </p:grpSpPr>
        <p:pic>
          <p:nvPicPr>
            <p:cNvPr id="80" name="그림 79"/>
            <p:cNvPicPr>
              <a:picLocks noChangeAspect="1"/>
            </p:cNvPicPr>
            <p:nvPr/>
          </p:nvPicPr>
          <p:blipFill>
            <a:blip r:embed="rId3"/>
            <a:stretch>
              <a:fillRect/>
            </a:stretch>
          </p:blipFill>
          <p:spPr>
            <a:xfrm>
              <a:off x="6172331" y="3442488"/>
              <a:ext cx="1742208" cy="857353"/>
            </a:xfrm>
            <a:prstGeom prst="rect">
              <a:avLst/>
            </a:prstGeom>
          </p:spPr>
        </p:pic>
        <p:sp>
          <p:nvSpPr>
            <p:cNvPr id="81" name="타원 80"/>
            <p:cNvSpPr/>
            <p:nvPr/>
          </p:nvSpPr>
          <p:spPr>
            <a:xfrm>
              <a:off x="7344792" y="3573545"/>
              <a:ext cx="251396" cy="26511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82" name="타원 81"/>
          <p:cNvSpPr/>
          <p:nvPr/>
        </p:nvSpPr>
        <p:spPr>
          <a:xfrm>
            <a:off x="8147930" y="3630319"/>
            <a:ext cx="346908" cy="34222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83" name="그림 82"/>
          <p:cNvPicPr>
            <a:picLocks noChangeAspect="1"/>
          </p:cNvPicPr>
          <p:nvPr/>
        </p:nvPicPr>
        <p:blipFill>
          <a:blip r:embed="rId3"/>
          <a:stretch>
            <a:fillRect/>
          </a:stretch>
        </p:blipFill>
        <p:spPr>
          <a:xfrm>
            <a:off x="6288030" y="4417582"/>
            <a:ext cx="1439841" cy="708556"/>
          </a:xfrm>
          <a:prstGeom prst="rect">
            <a:avLst/>
          </a:prstGeom>
        </p:spPr>
      </p:pic>
      <p:sp>
        <p:nvSpPr>
          <p:cNvPr id="84" name="타원 83"/>
          <p:cNvSpPr/>
          <p:nvPr/>
        </p:nvSpPr>
        <p:spPr>
          <a:xfrm>
            <a:off x="6819929" y="4547554"/>
            <a:ext cx="228542" cy="24101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85" name="그림 84"/>
          <p:cNvPicPr>
            <a:picLocks noChangeAspect="1"/>
          </p:cNvPicPr>
          <p:nvPr/>
        </p:nvPicPr>
        <p:blipFill>
          <a:blip r:embed="rId8"/>
          <a:stretch>
            <a:fillRect/>
          </a:stretch>
        </p:blipFill>
        <p:spPr>
          <a:xfrm>
            <a:off x="7937059" y="4334695"/>
            <a:ext cx="534227" cy="789200"/>
          </a:xfrm>
          <a:prstGeom prst="rect">
            <a:avLst/>
          </a:prstGeom>
        </p:spPr>
      </p:pic>
      <p:sp>
        <p:nvSpPr>
          <p:cNvPr id="86" name="타원 85"/>
          <p:cNvSpPr/>
          <p:nvPr/>
        </p:nvSpPr>
        <p:spPr>
          <a:xfrm>
            <a:off x="8074934" y="4632161"/>
            <a:ext cx="304628" cy="36368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32217586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8949" name="Group 85"/>
          <p:cNvGraphicFramePr>
            <a:graphicFrameLocks noGrp="1"/>
          </p:cNvGraphicFramePr>
          <p:nvPr>
            <p:ph/>
            <p:extLst>
              <p:ext uri="{D42A27DB-BD31-4B8C-83A1-F6EECF244321}">
                <p14:modId xmlns:p14="http://schemas.microsoft.com/office/powerpoint/2010/main" val="3450490873"/>
              </p:ext>
            </p:extLst>
          </p:nvPr>
        </p:nvGraphicFramePr>
        <p:xfrm>
          <a:off x="773113" y="1308100"/>
          <a:ext cx="7737475" cy="3962575"/>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5457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44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Reed Switch</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Disconnect the wire connectors from the Reed Switch.</a:t>
                      </a: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endParaRP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the hook to remove the Reed Switch from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3. Check complete released state from </a:t>
                      </a:r>
                      <a:r>
                        <a:rPr kumimoji="1" lang="en-US" altLang="ko-KR" sz="1200" b="1" i="0" u="none" strike="noStrike" kern="1200" cap="none" spc="0" normalizeH="0" baseline="0" noProof="0" dirty="0" err="1" smtClean="0">
                          <a:ln>
                            <a:noFill/>
                          </a:ln>
                          <a:solidFill>
                            <a:srgbClr val="000000"/>
                          </a:solidFill>
                          <a:effectLst/>
                          <a:uLnTx/>
                          <a:uFillTx/>
                          <a:latin typeface="Arial" pitchFamily="34" charset="0"/>
                          <a:ea typeface="굴림" pitchFamily="50" charset="-127"/>
                          <a:cs typeface="+mn-cs"/>
                        </a:rPr>
                        <a:t>Assy</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3937532"/>
                  </a:ext>
                </a:extLst>
              </a:tr>
            </a:tbl>
          </a:graphicData>
        </a:graphic>
      </p:graphicFrame>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4-4. </a:t>
            </a:r>
            <a:r>
              <a:rPr lang="en-US" altLang="ko-KR" sz="1800" dirty="0">
                <a:solidFill>
                  <a:srgbClr val="336699"/>
                </a:solidFill>
                <a:latin typeface="Arial Black" panose="020B0A04020102020204" pitchFamily="34" charset="0"/>
                <a:ea typeface="헤드라인" pitchFamily="18" charset="-127"/>
              </a:rPr>
              <a:t>Reed </a:t>
            </a:r>
            <a:r>
              <a:rPr lang="en-US" altLang="ko-KR" sz="1800" dirty="0" smtClean="0">
                <a:solidFill>
                  <a:srgbClr val="336699"/>
                </a:solidFill>
                <a:latin typeface="Arial Black" panose="020B0A04020102020204" pitchFamily="34" charset="0"/>
                <a:ea typeface="헤드라인" pitchFamily="18" charset="-127"/>
              </a:rPr>
              <a:t>Switch</a:t>
            </a:r>
            <a:endParaRPr lang="en-US" altLang="ko-KR" sz="180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53</a:t>
            </a:fld>
            <a:endParaRPr lang="en-US" altLang="ko-KR" sz="1400" b="0"/>
          </a:p>
        </p:txBody>
      </p:sp>
      <p:grpSp>
        <p:nvGrpSpPr>
          <p:cNvPr id="26" name="그룹 25"/>
          <p:cNvGrpSpPr/>
          <p:nvPr/>
        </p:nvGrpSpPr>
        <p:grpSpPr>
          <a:xfrm>
            <a:off x="6166176" y="1658632"/>
            <a:ext cx="1742208" cy="857353"/>
            <a:chOff x="4888432" y="5635007"/>
            <a:chExt cx="1769317" cy="854236"/>
          </a:xfrm>
        </p:grpSpPr>
        <p:pic>
          <p:nvPicPr>
            <p:cNvPr id="30" name="그림 29"/>
            <p:cNvPicPr>
              <a:picLocks noChangeAspect="1"/>
            </p:cNvPicPr>
            <p:nvPr/>
          </p:nvPicPr>
          <p:blipFill>
            <a:blip r:embed="rId3"/>
            <a:stretch>
              <a:fillRect/>
            </a:stretch>
          </p:blipFill>
          <p:spPr>
            <a:xfrm>
              <a:off x="4888432" y="5635007"/>
              <a:ext cx="1769317" cy="854236"/>
            </a:xfrm>
            <a:prstGeom prst="rect">
              <a:avLst/>
            </a:prstGeom>
          </p:spPr>
        </p:pic>
        <p:sp>
          <p:nvSpPr>
            <p:cNvPr id="34" name="타원 33"/>
            <p:cNvSpPr/>
            <p:nvPr/>
          </p:nvSpPr>
          <p:spPr>
            <a:xfrm>
              <a:off x="5662320" y="5882673"/>
              <a:ext cx="255308" cy="26415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5" name="그룹 34"/>
          <p:cNvGrpSpPr/>
          <p:nvPr/>
        </p:nvGrpSpPr>
        <p:grpSpPr>
          <a:xfrm>
            <a:off x="7765853" y="1575966"/>
            <a:ext cx="708762" cy="580096"/>
            <a:chOff x="9203283" y="1445393"/>
            <a:chExt cx="1038698" cy="850137"/>
          </a:xfrm>
        </p:grpSpPr>
        <p:pic>
          <p:nvPicPr>
            <p:cNvPr id="36" name="그림 35"/>
            <p:cNvPicPr>
              <a:picLocks noChangeAspect="1"/>
            </p:cNvPicPr>
            <p:nvPr/>
          </p:nvPicPr>
          <p:blipFill>
            <a:blip r:embed="rId4"/>
            <a:stretch>
              <a:fillRect/>
            </a:stretch>
          </p:blipFill>
          <p:spPr>
            <a:xfrm>
              <a:off x="9203283" y="1445393"/>
              <a:ext cx="1038698" cy="850137"/>
            </a:xfrm>
            <a:prstGeom prst="rect">
              <a:avLst/>
            </a:prstGeom>
          </p:spPr>
        </p:pic>
        <p:sp>
          <p:nvSpPr>
            <p:cNvPr id="40" name="타원 39"/>
            <p:cNvSpPr/>
            <p:nvPr/>
          </p:nvSpPr>
          <p:spPr>
            <a:xfrm>
              <a:off x="9491813" y="1609901"/>
              <a:ext cx="527584" cy="52758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41" name="그룹 40"/>
          <p:cNvGrpSpPr/>
          <p:nvPr/>
        </p:nvGrpSpPr>
        <p:grpSpPr>
          <a:xfrm>
            <a:off x="6338802" y="2672498"/>
            <a:ext cx="1967865" cy="894746"/>
            <a:chOff x="6951691" y="1478645"/>
            <a:chExt cx="1967865" cy="894746"/>
          </a:xfrm>
        </p:grpSpPr>
        <p:pic>
          <p:nvPicPr>
            <p:cNvPr id="42" name="그림 41"/>
            <p:cNvPicPr>
              <a:picLocks noChangeAspect="1"/>
            </p:cNvPicPr>
            <p:nvPr/>
          </p:nvPicPr>
          <p:blipFill>
            <a:blip r:embed="rId5"/>
            <a:stretch>
              <a:fillRect/>
            </a:stretch>
          </p:blipFill>
          <p:spPr>
            <a:xfrm>
              <a:off x="6951691" y="1478645"/>
              <a:ext cx="937087" cy="893036"/>
            </a:xfrm>
            <a:prstGeom prst="rect">
              <a:avLst/>
            </a:prstGeom>
          </p:spPr>
        </p:pic>
        <p:pic>
          <p:nvPicPr>
            <p:cNvPr id="45" name="그림 44"/>
            <p:cNvPicPr>
              <a:picLocks noChangeAspect="1"/>
            </p:cNvPicPr>
            <p:nvPr/>
          </p:nvPicPr>
          <p:blipFill>
            <a:blip r:embed="rId6"/>
            <a:stretch>
              <a:fillRect/>
            </a:stretch>
          </p:blipFill>
          <p:spPr>
            <a:xfrm>
              <a:off x="8047067" y="1478645"/>
              <a:ext cx="872489" cy="894746"/>
            </a:xfrm>
            <a:prstGeom prst="rect">
              <a:avLst/>
            </a:prstGeom>
          </p:spPr>
        </p:pic>
      </p:grpSp>
      <p:sp>
        <p:nvSpPr>
          <p:cNvPr id="50" name="타원 49"/>
          <p:cNvSpPr/>
          <p:nvPr/>
        </p:nvSpPr>
        <p:spPr>
          <a:xfrm>
            <a:off x="6884967" y="2787121"/>
            <a:ext cx="144000" cy="252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51" name="타원 50"/>
          <p:cNvSpPr/>
          <p:nvPr/>
        </p:nvSpPr>
        <p:spPr>
          <a:xfrm>
            <a:off x="6544041" y="2787121"/>
            <a:ext cx="144000" cy="252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53" name="그림 52"/>
          <p:cNvPicPr>
            <a:picLocks noChangeAspect="1"/>
          </p:cNvPicPr>
          <p:nvPr/>
        </p:nvPicPr>
        <p:blipFill>
          <a:blip r:embed="rId7"/>
          <a:stretch>
            <a:fillRect/>
          </a:stretch>
        </p:blipFill>
        <p:spPr>
          <a:xfrm>
            <a:off x="6704667" y="3746986"/>
            <a:ext cx="1261284" cy="857116"/>
          </a:xfrm>
          <a:prstGeom prst="rect">
            <a:avLst/>
          </a:prstGeom>
        </p:spPr>
      </p:pic>
      <p:pic>
        <p:nvPicPr>
          <p:cNvPr id="21" name="Picture 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73952" y="212036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 name="직사각형 33"/>
          <p:cNvSpPr>
            <a:spLocks noChangeArrowheads="1"/>
          </p:cNvSpPr>
          <p:nvPr/>
        </p:nvSpPr>
        <p:spPr bwMode="auto">
          <a:xfrm>
            <a:off x="2503139" y="2088617"/>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199763237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8949" name="Group 85"/>
          <p:cNvGraphicFramePr>
            <a:graphicFrameLocks noGrp="1"/>
          </p:cNvGraphicFramePr>
          <p:nvPr>
            <p:ph/>
            <p:extLst>
              <p:ext uri="{D42A27DB-BD31-4B8C-83A1-F6EECF244321}">
                <p14:modId xmlns:p14="http://schemas.microsoft.com/office/powerpoint/2010/main" val="4246990396"/>
              </p:ext>
            </p:extLst>
          </p:nvPr>
        </p:nvGraphicFramePr>
        <p:xfrm>
          <a:off x="773113" y="1308100"/>
          <a:ext cx="7737475" cy="5006575"/>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5457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44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200" b="0" i="0" u="none" strike="noStrike" cap="none" normalizeH="0" baseline="0" dirty="0" smtClean="0">
                          <a:ln>
                            <a:noFill/>
                          </a:ln>
                          <a:solidFill>
                            <a:schemeClr val="tx1"/>
                          </a:solidFill>
                          <a:effectLst/>
                          <a:latin typeface="Arial Black" pitchFamily="34" charset="0"/>
                          <a:ea typeface="Seoul-Identity-H" charset="-128"/>
                        </a:rPr>
                        <a:t>Temp Sensor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Push the Temp Sensor at hook on top table.</a:t>
                      </a: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endParaRP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Loosen screw 5ea on Cover PCB with the (+) screwdriver and Open.</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3.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Disconnect the Cover Wire from the Case PCB.</a:t>
                      </a: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1044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Disconnect the Temp Sensor wire connectors from the </a:t>
                      </a:r>
                      <a:r>
                        <a:rPr kumimoji="1" lang="en-US" altLang="ko-KR" sz="1200" b="1" i="0" u="none" strike="noStrike" kern="1200" cap="none" spc="0" normalizeH="0" baseline="0" noProof="0" dirty="0" err="1" smtClean="0">
                          <a:ln>
                            <a:noFill/>
                          </a:ln>
                          <a:solidFill>
                            <a:srgbClr val="000000"/>
                          </a:solidFill>
                          <a:effectLst/>
                          <a:uLnTx/>
                          <a:uFillTx/>
                          <a:latin typeface="Arial" pitchFamily="34" charset="0"/>
                          <a:ea typeface="굴림" pitchFamily="50" charset="-127"/>
                          <a:cs typeface="+mn-cs"/>
                        </a:rPr>
                        <a:t>Assy</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Wire Harness.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3937532"/>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84733660"/>
                  </a:ext>
                </a:extLst>
              </a:tr>
            </a:tbl>
          </a:graphicData>
        </a:graphic>
      </p:graphicFrame>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4-5. </a:t>
            </a:r>
            <a:r>
              <a:rPr lang="en-US" altLang="ko-KR" sz="1800" dirty="0" smtClean="0">
                <a:solidFill>
                  <a:srgbClr val="336699"/>
                </a:solidFill>
                <a:latin typeface="Arial Black" panose="020B0A04020102020204" pitchFamily="34" charset="0"/>
                <a:ea typeface="헤드라인" pitchFamily="18" charset="-127"/>
              </a:rPr>
              <a:t>Temp Sensor</a:t>
            </a:r>
            <a:endParaRPr lang="en-US" altLang="ko-KR" sz="1800" b="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54</a:t>
            </a:fld>
            <a:endParaRPr lang="en-US" altLang="ko-KR" sz="1400" b="0"/>
          </a:p>
        </p:txBody>
      </p:sp>
      <p:grpSp>
        <p:nvGrpSpPr>
          <p:cNvPr id="55" name="그룹 54"/>
          <p:cNvGrpSpPr/>
          <p:nvPr/>
        </p:nvGrpSpPr>
        <p:grpSpPr>
          <a:xfrm>
            <a:off x="6174489" y="1702926"/>
            <a:ext cx="1742208" cy="857353"/>
            <a:chOff x="4888432" y="5635007"/>
            <a:chExt cx="1769317" cy="854236"/>
          </a:xfrm>
        </p:grpSpPr>
        <p:pic>
          <p:nvPicPr>
            <p:cNvPr id="56" name="그림 55"/>
            <p:cNvPicPr>
              <a:picLocks noChangeAspect="1"/>
            </p:cNvPicPr>
            <p:nvPr/>
          </p:nvPicPr>
          <p:blipFill>
            <a:blip r:embed="rId3"/>
            <a:stretch>
              <a:fillRect/>
            </a:stretch>
          </p:blipFill>
          <p:spPr>
            <a:xfrm>
              <a:off x="4888432" y="5635007"/>
              <a:ext cx="1769317" cy="854236"/>
            </a:xfrm>
            <a:prstGeom prst="rect">
              <a:avLst/>
            </a:prstGeom>
          </p:spPr>
        </p:pic>
        <p:sp>
          <p:nvSpPr>
            <p:cNvPr id="57" name="타원 56"/>
            <p:cNvSpPr/>
            <p:nvPr/>
          </p:nvSpPr>
          <p:spPr>
            <a:xfrm>
              <a:off x="5206448" y="5965499"/>
              <a:ext cx="255308" cy="26415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58" name="그룹 57"/>
          <p:cNvGrpSpPr/>
          <p:nvPr/>
        </p:nvGrpSpPr>
        <p:grpSpPr>
          <a:xfrm>
            <a:off x="7795071" y="1603677"/>
            <a:ext cx="801523" cy="761927"/>
            <a:chOff x="5806769" y="3410360"/>
            <a:chExt cx="801523" cy="761927"/>
          </a:xfrm>
        </p:grpSpPr>
        <p:pic>
          <p:nvPicPr>
            <p:cNvPr id="59" name="그림 58"/>
            <p:cNvPicPr>
              <a:picLocks noChangeAspect="1"/>
            </p:cNvPicPr>
            <p:nvPr/>
          </p:nvPicPr>
          <p:blipFill>
            <a:blip r:embed="rId4"/>
            <a:stretch>
              <a:fillRect/>
            </a:stretch>
          </p:blipFill>
          <p:spPr>
            <a:xfrm>
              <a:off x="5806769" y="3410360"/>
              <a:ext cx="673630" cy="547042"/>
            </a:xfrm>
            <a:prstGeom prst="rect">
              <a:avLst/>
            </a:prstGeom>
          </p:spPr>
        </p:pic>
        <p:sp>
          <p:nvSpPr>
            <p:cNvPr id="60" name="위쪽 화살표 59"/>
            <p:cNvSpPr/>
            <p:nvPr/>
          </p:nvSpPr>
          <p:spPr>
            <a:xfrm>
              <a:off x="6019392" y="3864076"/>
              <a:ext cx="104539" cy="157127"/>
            </a:xfrm>
            <a:prstGeom prst="up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1" name="모서리가 둥근 직사각형 60"/>
            <p:cNvSpPr/>
            <p:nvPr/>
          </p:nvSpPr>
          <p:spPr>
            <a:xfrm>
              <a:off x="5987071" y="3932045"/>
              <a:ext cx="621221" cy="24024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800" b="1" dirty="0" smtClean="0">
                  <a:solidFill>
                    <a:srgbClr val="FF0000"/>
                  </a:solidFill>
                </a:rPr>
                <a:t>PUSH</a:t>
              </a:r>
              <a:endParaRPr lang="ko-KR" altLang="en-US" sz="800" b="1" dirty="0">
                <a:solidFill>
                  <a:srgbClr val="FF0000"/>
                </a:solidFill>
              </a:endParaRPr>
            </a:p>
          </p:txBody>
        </p:sp>
      </p:grpSp>
      <p:grpSp>
        <p:nvGrpSpPr>
          <p:cNvPr id="63" name="그룹 62"/>
          <p:cNvGrpSpPr/>
          <p:nvPr/>
        </p:nvGrpSpPr>
        <p:grpSpPr>
          <a:xfrm rot="10800000">
            <a:off x="6640932" y="2622547"/>
            <a:ext cx="1306038" cy="1010820"/>
            <a:chOff x="6294296" y="1352658"/>
            <a:chExt cx="1357854" cy="1169272"/>
          </a:xfrm>
        </p:grpSpPr>
        <p:pic>
          <p:nvPicPr>
            <p:cNvPr id="64" name="그림 63"/>
            <p:cNvPicPr>
              <a:picLocks noChangeAspect="1"/>
            </p:cNvPicPr>
            <p:nvPr/>
          </p:nvPicPr>
          <p:blipFill>
            <a:blip r:embed="rId5"/>
            <a:stretch>
              <a:fillRect/>
            </a:stretch>
          </p:blipFill>
          <p:spPr>
            <a:xfrm>
              <a:off x="6294296" y="1377835"/>
              <a:ext cx="1357854" cy="1118918"/>
            </a:xfrm>
            <a:prstGeom prst="rect">
              <a:avLst/>
            </a:prstGeom>
          </p:spPr>
        </p:pic>
        <p:sp>
          <p:nvSpPr>
            <p:cNvPr id="65" name="타원 64"/>
            <p:cNvSpPr/>
            <p:nvPr/>
          </p:nvSpPr>
          <p:spPr>
            <a:xfrm>
              <a:off x="6973223" y="1352658"/>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6" name="타원 65"/>
            <p:cNvSpPr/>
            <p:nvPr/>
          </p:nvSpPr>
          <p:spPr>
            <a:xfrm>
              <a:off x="7383318" y="1845254"/>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7" name="타원 66"/>
            <p:cNvSpPr/>
            <p:nvPr/>
          </p:nvSpPr>
          <p:spPr>
            <a:xfrm>
              <a:off x="6317363" y="1910926"/>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8" name="타원 67"/>
            <p:cNvSpPr/>
            <p:nvPr/>
          </p:nvSpPr>
          <p:spPr>
            <a:xfrm>
              <a:off x="6317363"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9" name="타원 68"/>
            <p:cNvSpPr/>
            <p:nvPr/>
          </p:nvSpPr>
          <p:spPr>
            <a:xfrm>
              <a:off x="6672215" y="2332471"/>
              <a:ext cx="191193" cy="1894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 name="그룹 2"/>
          <p:cNvGrpSpPr/>
          <p:nvPr/>
        </p:nvGrpSpPr>
        <p:grpSpPr>
          <a:xfrm>
            <a:off x="6449048" y="3694953"/>
            <a:ext cx="1750542" cy="968486"/>
            <a:chOff x="6282795" y="3694953"/>
            <a:chExt cx="1750542" cy="968486"/>
          </a:xfrm>
        </p:grpSpPr>
        <p:pic>
          <p:nvPicPr>
            <p:cNvPr id="71" name="그림 70"/>
            <p:cNvPicPr>
              <a:picLocks noChangeAspect="1"/>
            </p:cNvPicPr>
            <p:nvPr/>
          </p:nvPicPr>
          <p:blipFill>
            <a:blip r:embed="rId6"/>
            <a:stretch>
              <a:fillRect/>
            </a:stretch>
          </p:blipFill>
          <p:spPr>
            <a:xfrm>
              <a:off x="6282795" y="3695635"/>
              <a:ext cx="874463" cy="942825"/>
            </a:xfrm>
            <a:prstGeom prst="rect">
              <a:avLst/>
            </a:prstGeom>
          </p:spPr>
        </p:pic>
        <p:pic>
          <p:nvPicPr>
            <p:cNvPr id="78" name="그림 77"/>
            <p:cNvPicPr>
              <a:picLocks noChangeAspect="1"/>
            </p:cNvPicPr>
            <p:nvPr/>
          </p:nvPicPr>
          <p:blipFill>
            <a:blip r:embed="rId7"/>
            <a:stretch>
              <a:fillRect/>
            </a:stretch>
          </p:blipFill>
          <p:spPr>
            <a:xfrm>
              <a:off x="7222037" y="3694953"/>
              <a:ext cx="811300" cy="943549"/>
            </a:xfrm>
            <a:prstGeom prst="rect">
              <a:avLst/>
            </a:prstGeom>
          </p:spPr>
        </p:pic>
        <p:sp>
          <p:nvSpPr>
            <p:cNvPr id="80" name="타원 79"/>
            <p:cNvSpPr/>
            <p:nvPr/>
          </p:nvSpPr>
          <p:spPr>
            <a:xfrm rot="10800000">
              <a:off x="6589122" y="4278686"/>
              <a:ext cx="219001" cy="38475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4" name="그룹 3"/>
          <p:cNvGrpSpPr/>
          <p:nvPr/>
        </p:nvGrpSpPr>
        <p:grpSpPr>
          <a:xfrm>
            <a:off x="6230945" y="4775420"/>
            <a:ext cx="2178614" cy="911193"/>
            <a:chOff x="6314074" y="4775420"/>
            <a:chExt cx="2178614" cy="911193"/>
          </a:xfrm>
        </p:grpSpPr>
        <p:pic>
          <p:nvPicPr>
            <p:cNvPr id="81" name="그림 80"/>
            <p:cNvPicPr>
              <a:picLocks noChangeAspect="1"/>
            </p:cNvPicPr>
            <p:nvPr/>
          </p:nvPicPr>
          <p:blipFill>
            <a:blip r:embed="rId8"/>
            <a:stretch>
              <a:fillRect/>
            </a:stretch>
          </p:blipFill>
          <p:spPr>
            <a:xfrm>
              <a:off x="6314074" y="4775420"/>
              <a:ext cx="1380094" cy="884527"/>
            </a:xfrm>
            <a:prstGeom prst="rect">
              <a:avLst/>
            </a:prstGeom>
          </p:spPr>
        </p:pic>
        <p:pic>
          <p:nvPicPr>
            <p:cNvPr id="82" name="그림 81"/>
            <p:cNvPicPr>
              <a:picLocks noChangeAspect="1"/>
            </p:cNvPicPr>
            <p:nvPr/>
          </p:nvPicPr>
          <p:blipFill>
            <a:blip r:embed="rId9"/>
            <a:stretch>
              <a:fillRect/>
            </a:stretch>
          </p:blipFill>
          <p:spPr>
            <a:xfrm>
              <a:off x="7749199" y="4775420"/>
              <a:ext cx="743489" cy="911193"/>
            </a:xfrm>
            <a:prstGeom prst="rect">
              <a:avLst/>
            </a:prstGeom>
          </p:spPr>
        </p:pic>
      </p:grpSp>
      <p:pic>
        <p:nvPicPr>
          <p:cNvPr id="30" name="Picture 3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173952" y="212036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1" name="직사각형 33"/>
          <p:cNvSpPr>
            <a:spLocks noChangeArrowheads="1"/>
          </p:cNvSpPr>
          <p:nvPr/>
        </p:nvSpPr>
        <p:spPr bwMode="auto">
          <a:xfrm>
            <a:off x="2503139" y="2088617"/>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290953060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4-6. Buzzer</a:t>
            </a:r>
            <a:endParaRPr lang="en-US" altLang="ko-KR" sz="1800" b="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55</a:t>
            </a:fld>
            <a:endParaRPr lang="en-US" altLang="ko-KR" sz="1400" b="0"/>
          </a:p>
        </p:txBody>
      </p:sp>
      <p:graphicFrame>
        <p:nvGraphicFramePr>
          <p:cNvPr id="34" name="Group 85"/>
          <p:cNvGraphicFramePr>
            <a:graphicFrameLocks/>
          </p:cNvGraphicFramePr>
          <p:nvPr>
            <p:extLst>
              <p:ext uri="{D42A27DB-BD31-4B8C-83A1-F6EECF244321}">
                <p14:modId xmlns:p14="http://schemas.microsoft.com/office/powerpoint/2010/main" val="1521005452"/>
              </p:ext>
            </p:extLst>
          </p:nvPr>
        </p:nvGraphicFramePr>
        <p:xfrm>
          <a:off x="773113" y="1308100"/>
          <a:ext cx="7737475" cy="3962575"/>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5457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44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BUZZER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Disconnect the wire connectors from the BUZZER.</a:t>
                      </a: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endParaRP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the hook to remove the BUZZER from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104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3. Check complete released state from </a:t>
                      </a:r>
                      <a:r>
                        <a:rPr kumimoji="1" lang="en-US" altLang="ko-KR" sz="1200" b="1" i="0" u="none" strike="noStrike" kern="1200" cap="none" spc="0" normalizeH="0" baseline="0" noProof="0" dirty="0" err="1" smtClean="0">
                          <a:ln>
                            <a:noFill/>
                          </a:ln>
                          <a:solidFill>
                            <a:srgbClr val="000000"/>
                          </a:solidFill>
                          <a:effectLst/>
                          <a:uLnTx/>
                          <a:uFillTx/>
                          <a:latin typeface="Arial" pitchFamily="34" charset="0"/>
                          <a:ea typeface="굴림" pitchFamily="50" charset="-127"/>
                          <a:cs typeface="+mn-cs"/>
                        </a:rPr>
                        <a:t>Assy</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3937532"/>
                  </a:ext>
                </a:extLst>
              </a:tr>
            </a:tbl>
          </a:graphicData>
        </a:graphic>
      </p:graphicFrame>
      <p:pic>
        <p:nvPicPr>
          <p:cNvPr id="35"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3952" y="212036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6" name="직사각형 33"/>
          <p:cNvSpPr>
            <a:spLocks noChangeArrowheads="1"/>
          </p:cNvSpPr>
          <p:nvPr/>
        </p:nvSpPr>
        <p:spPr bwMode="auto">
          <a:xfrm>
            <a:off x="2503139" y="2088617"/>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pic>
        <p:nvPicPr>
          <p:cNvPr id="37" name="그림 36"/>
          <p:cNvPicPr>
            <a:picLocks noChangeAspect="1"/>
          </p:cNvPicPr>
          <p:nvPr/>
        </p:nvPicPr>
        <p:blipFill>
          <a:blip r:embed="rId4"/>
          <a:stretch>
            <a:fillRect/>
          </a:stretch>
        </p:blipFill>
        <p:spPr>
          <a:xfrm>
            <a:off x="7547209" y="2641384"/>
            <a:ext cx="831047" cy="946594"/>
          </a:xfrm>
          <a:prstGeom prst="rect">
            <a:avLst/>
          </a:prstGeom>
        </p:spPr>
      </p:pic>
      <p:sp>
        <p:nvSpPr>
          <p:cNvPr id="38" name="타원 37"/>
          <p:cNvSpPr/>
          <p:nvPr/>
        </p:nvSpPr>
        <p:spPr>
          <a:xfrm>
            <a:off x="8004108" y="3062989"/>
            <a:ext cx="269345" cy="3259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39" name="그림 38"/>
          <p:cNvPicPr>
            <a:picLocks noChangeAspect="1"/>
          </p:cNvPicPr>
          <p:nvPr/>
        </p:nvPicPr>
        <p:blipFill>
          <a:blip r:embed="rId5"/>
          <a:stretch>
            <a:fillRect/>
          </a:stretch>
        </p:blipFill>
        <p:spPr>
          <a:xfrm>
            <a:off x="6305550" y="2685713"/>
            <a:ext cx="908105" cy="857935"/>
          </a:xfrm>
          <a:prstGeom prst="rect">
            <a:avLst/>
          </a:prstGeom>
        </p:spPr>
      </p:pic>
      <p:pic>
        <p:nvPicPr>
          <p:cNvPr id="40" name="그림 39"/>
          <p:cNvPicPr>
            <a:picLocks noChangeAspect="1"/>
          </p:cNvPicPr>
          <p:nvPr/>
        </p:nvPicPr>
        <p:blipFill>
          <a:blip r:embed="rId6"/>
          <a:stretch>
            <a:fillRect/>
          </a:stretch>
        </p:blipFill>
        <p:spPr>
          <a:xfrm>
            <a:off x="6759602" y="3777460"/>
            <a:ext cx="1142244" cy="833729"/>
          </a:xfrm>
          <a:prstGeom prst="rect">
            <a:avLst/>
          </a:prstGeom>
        </p:spPr>
      </p:pic>
      <p:pic>
        <p:nvPicPr>
          <p:cNvPr id="41" name="그림 40"/>
          <p:cNvPicPr>
            <a:picLocks noChangeAspect="1"/>
          </p:cNvPicPr>
          <p:nvPr/>
        </p:nvPicPr>
        <p:blipFill>
          <a:blip r:embed="rId7"/>
          <a:stretch>
            <a:fillRect/>
          </a:stretch>
        </p:blipFill>
        <p:spPr>
          <a:xfrm>
            <a:off x="6279731" y="1706995"/>
            <a:ext cx="1436166" cy="802895"/>
          </a:xfrm>
          <a:prstGeom prst="rect">
            <a:avLst/>
          </a:prstGeom>
        </p:spPr>
      </p:pic>
      <p:sp>
        <p:nvSpPr>
          <p:cNvPr id="42" name="타원 41"/>
          <p:cNvSpPr/>
          <p:nvPr/>
        </p:nvSpPr>
        <p:spPr>
          <a:xfrm>
            <a:off x="6787644" y="1733821"/>
            <a:ext cx="180000" cy="27109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43" name="그림 42"/>
          <p:cNvPicPr>
            <a:picLocks noChangeAspect="1"/>
          </p:cNvPicPr>
          <p:nvPr/>
        </p:nvPicPr>
        <p:blipFill>
          <a:blip r:embed="rId8"/>
          <a:stretch>
            <a:fillRect/>
          </a:stretch>
        </p:blipFill>
        <p:spPr>
          <a:xfrm>
            <a:off x="7877936" y="1624984"/>
            <a:ext cx="534227" cy="789200"/>
          </a:xfrm>
          <a:prstGeom prst="rect">
            <a:avLst/>
          </a:prstGeom>
        </p:spPr>
      </p:pic>
      <p:sp>
        <p:nvSpPr>
          <p:cNvPr id="44" name="타원 43"/>
          <p:cNvSpPr/>
          <p:nvPr/>
        </p:nvSpPr>
        <p:spPr>
          <a:xfrm>
            <a:off x="8015811" y="1922450"/>
            <a:ext cx="304628" cy="36368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331889463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5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9115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4-7. </a:t>
            </a:r>
            <a:r>
              <a:rPr lang="en-US" altLang="ko-KR" sz="1800" b="0" dirty="0" err="1" smtClean="0">
                <a:solidFill>
                  <a:srgbClr val="006699"/>
                </a:solidFill>
                <a:latin typeface="Arial Black" panose="020B0A04020102020204" pitchFamily="34" charset="0"/>
                <a:ea typeface="헤드라인" pitchFamily="18" charset="-127"/>
              </a:rPr>
              <a:t>Wi-fi</a:t>
            </a:r>
            <a:r>
              <a:rPr lang="en-US" altLang="ko-KR" sz="1800" dirty="0" smtClean="0">
                <a:solidFill>
                  <a:srgbClr val="006699"/>
                </a:solidFill>
                <a:latin typeface="Arial Black" panose="020B0A04020102020204" pitchFamily="34" charset="0"/>
                <a:ea typeface="헤드라인" pitchFamily="18" charset="-127"/>
              </a:rPr>
              <a:t> Module</a:t>
            </a:r>
            <a:endParaRPr lang="en-US" altLang="ko-KR" sz="1800" b="0" dirty="0">
              <a:solidFill>
                <a:srgbClr val="336699"/>
              </a:solidFill>
              <a:latin typeface="Arial Black" panose="020B0A04020102020204" pitchFamily="34" charset="0"/>
              <a:ea typeface="헤드라인" pitchFamily="18" charset="-127"/>
            </a:endParaRPr>
          </a:p>
        </p:txBody>
      </p:sp>
      <p:grpSp>
        <p:nvGrpSpPr>
          <p:cNvPr id="91157" name="Group 10"/>
          <p:cNvGrpSpPr>
            <a:grpSpLocks/>
          </p:cNvGrpSpPr>
          <p:nvPr/>
        </p:nvGrpSpPr>
        <p:grpSpPr bwMode="auto">
          <a:xfrm>
            <a:off x="7596188" y="207963"/>
            <a:ext cx="1120775" cy="304800"/>
            <a:chOff x="4896" y="370"/>
            <a:chExt cx="706" cy="192"/>
          </a:xfrm>
        </p:grpSpPr>
        <p:sp>
          <p:nvSpPr>
            <p:cNvPr id="91161"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1162"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9116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F725E0F3-B64D-4C8E-8A0D-905C668293FF}" type="slidenum">
              <a:rPr lang="en-US" altLang="ko-KR" sz="1400" b="0"/>
              <a:pPr algn="r" eaLnBrk="1" hangingPunct="1">
                <a:lnSpc>
                  <a:spcPct val="110000"/>
                </a:lnSpc>
                <a:spcBef>
                  <a:spcPct val="0"/>
                </a:spcBef>
                <a:buFont typeface="Wingdings" panose="05000000000000000000" pitchFamily="2" charset="2"/>
                <a:buNone/>
              </a:pPr>
              <a:t>56</a:t>
            </a:fld>
            <a:endParaRPr lang="en-US" altLang="ko-KR" sz="1400" b="0"/>
          </a:p>
        </p:txBody>
      </p:sp>
      <p:graphicFrame>
        <p:nvGraphicFramePr>
          <p:cNvPr id="34" name="Group 85"/>
          <p:cNvGraphicFramePr>
            <a:graphicFrameLocks/>
          </p:cNvGraphicFramePr>
          <p:nvPr>
            <p:extLst>
              <p:ext uri="{D42A27DB-BD31-4B8C-83A1-F6EECF244321}">
                <p14:modId xmlns:p14="http://schemas.microsoft.com/office/powerpoint/2010/main" val="1023988293"/>
              </p:ext>
            </p:extLst>
          </p:nvPr>
        </p:nvGraphicFramePr>
        <p:xfrm>
          <a:off x="773113" y="1308099"/>
          <a:ext cx="7737475" cy="3865148"/>
        </p:xfrm>
        <a:graphic>
          <a:graphicData uri="http://schemas.openxmlformats.org/drawingml/2006/table">
            <a:tbl>
              <a:tblPr/>
              <a:tblGrid>
                <a:gridCol w="1288087">
                  <a:extLst>
                    <a:ext uri="{9D8B030D-6E8A-4147-A177-3AD203B41FA5}">
                      <a16:colId xmlns:a16="http://schemas.microsoft.com/office/drawing/2014/main" val="20000"/>
                    </a:ext>
                  </a:extLst>
                </a:gridCol>
                <a:gridCol w="4074712">
                  <a:extLst>
                    <a:ext uri="{9D8B030D-6E8A-4147-A177-3AD203B41FA5}">
                      <a16:colId xmlns:a16="http://schemas.microsoft.com/office/drawing/2014/main" val="20001"/>
                    </a:ext>
                  </a:extLst>
                </a:gridCol>
                <a:gridCol w="2374676">
                  <a:extLst>
                    <a:ext uri="{9D8B030D-6E8A-4147-A177-3AD203B41FA5}">
                      <a16:colId xmlns:a16="http://schemas.microsoft.com/office/drawing/2014/main" val="20002"/>
                    </a:ext>
                  </a:extLst>
                </a:gridCol>
              </a:tblGrid>
              <a:tr h="265148">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8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Wi-fi</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Module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Disconnect the wire connectors from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Wifi</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MODULE.</a:t>
                      </a:r>
                    </a:p>
                    <a:p>
                      <a:pPr marL="228600" marR="0" lvl="0" indent="-228600" algn="l" defTabSz="914400" rtl="0" eaLnBrk="1" fontAlgn="base" latinLnBrk="1" hangingPunct="1">
                        <a:lnSpc>
                          <a:spcPct val="100000"/>
                        </a:lnSpc>
                        <a:spcBef>
                          <a:spcPct val="20000"/>
                        </a:spcBef>
                        <a:spcAft>
                          <a:spcPct val="0"/>
                        </a:spcAft>
                        <a:buClrTx/>
                        <a:buSzTx/>
                        <a:buFontTx/>
                        <a:buAutoNum type="arabicPeriod"/>
                        <a:tabLst>
                          <a:tab pos="180975" algn="l"/>
                        </a:tabLst>
                        <a:defRPr/>
                      </a:pPr>
                      <a:endPar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endParaRP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the hook to remove the WIFI MODULE from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2271008"/>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3. Check complete released state from </a:t>
                      </a:r>
                      <a:r>
                        <a:rPr kumimoji="1" lang="en-US" altLang="ko-KR" sz="1200" b="1" i="0" u="none" strike="noStrike" kern="1200" cap="none" spc="0" normalizeH="0" baseline="0" noProof="0" dirty="0" err="1" smtClean="0">
                          <a:ln>
                            <a:noFill/>
                          </a:ln>
                          <a:solidFill>
                            <a:srgbClr val="000000"/>
                          </a:solidFill>
                          <a:effectLst/>
                          <a:uLnTx/>
                          <a:uFillTx/>
                          <a:latin typeface="Arial" pitchFamily="34" charset="0"/>
                          <a:ea typeface="굴림" pitchFamily="50" charset="-127"/>
                          <a:cs typeface="+mn-cs"/>
                        </a:rPr>
                        <a:t>Assy</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Top Table.</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45178726"/>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3937532"/>
                  </a:ext>
                </a:extLst>
              </a:tr>
            </a:tbl>
          </a:graphicData>
        </a:graphic>
      </p:graphicFrame>
      <p:pic>
        <p:nvPicPr>
          <p:cNvPr id="35"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3952" y="2105340"/>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6" name="직사각형 33"/>
          <p:cNvSpPr>
            <a:spLocks noChangeArrowheads="1"/>
          </p:cNvSpPr>
          <p:nvPr/>
        </p:nvSpPr>
        <p:spPr bwMode="auto">
          <a:xfrm>
            <a:off x="2503139" y="2073589"/>
            <a:ext cx="3543300" cy="477054"/>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 sure to unplug the power cord before performing the operation above.</a:t>
            </a:r>
            <a:endParaRPr kumimoji="0" lang="en-US" altLang="ko-KR" sz="1200" kern="0" dirty="0">
              <a:solidFill>
                <a:srgbClr val="FF6600"/>
              </a:solidFill>
              <a:latin typeface="Arial" pitchFamily="34" charset="0"/>
              <a:cs typeface="Arial" pitchFamily="34" charset="0"/>
            </a:endParaRPr>
          </a:p>
        </p:txBody>
      </p:sp>
      <p:pic>
        <p:nvPicPr>
          <p:cNvPr id="20" name="그림 19"/>
          <p:cNvPicPr>
            <a:picLocks noChangeAspect="1"/>
          </p:cNvPicPr>
          <p:nvPr/>
        </p:nvPicPr>
        <p:blipFill>
          <a:blip r:embed="rId4"/>
          <a:stretch>
            <a:fillRect/>
          </a:stretch>
        </p:blipFill>
        <p:spPr>
          <a:xfrm>
            <a:off x="6855809" y="3664189"/>
            <a:ext cx="907855" cy="871982"/>
          </a:xfrm>
          <a:prstGeom prst="rect">
            <a:avLst/>
          </a:prstGeom>
        </p:spPr>
      </p:pic>
      <p:pic>
        <p:nvPicPr>
          <p:cNvPr id="21" name="그림 20"/>
          <p:cNvPicPr>
            <a:picLocks noChangeAspect="1"/>
          </p:cNvPicPr>
          <p:nvPr/>
        </p:nvPicPr>
        <p:blipFill>
          <a:blip r:embed="rId5"/>
          <a:stretch>
            <a:fillRect/>
          </a:stretch>
        </p:blipFill>
        <p:spPr>
          <a:xfrm>
            <a:off x="7757031" y="1768517"/>
            <a:ext cx="677207" cy="701832"/>
          </a:xfrm>
          <a:prstGeom prst="rect">
            <a:avLst/>
          </a:prstGeom>
        </p:spPr>
      </p:pic>
      <p:grpSp>
        <p:nvGrpSpPr>
          <p:cNvPr id="22" name="그룹 21"/>
          <p:cNvGrpSpPr/>
          <p:nvPr/>
        </p:nvGrpSpPr>
        <p:grpSpPr>
          <a:xfrm>
            <a:off x="6240840" y="1768517"/>
            <a:ext cx="1439841" cy="708556"/>
            <a:chOff x="6172331" y="3442488"/>
            <a:chExt cx="1742208" cy="857353"/>
          </a:xfrm>
        </p:grpSpPr>
        <p:pic>
          <p:nvPicPr>
            <p:cNvPr id="23" name="그림 22"/>
            <p:cNvPicPr>
              <a:picLocks noChangeAspect="1"/>
            </p:cNvPicPr>
            <p:nvPr/>
          </p:nvPicPr>
          <p:blipFill>
            <a:blip r:embed="rId6"/>
            <a:stretch>
              <a:fillRect/>
            </a:stretch>
          </p:blipFill>
          <p:spPr>
            <a:xfrm>
              <a:off x="6172331" y="3442488"/>
              <a:ext cx="1742208" cy="857353"/>
            </a:xfrm>
            <a:prstGeom prst="rect">
              <a:avLst/>
            </a:prstGeom>
          </p:spPr>
        </p:pic>
        <p:sp>
          <p:nvSpPr>
            <p:cNvPr id="24" name="타원 23"/>
            <p:cNvSpPr/>
            <p:nvPr/>
          </p:nvSpPr>
          <p:spPr>
            <a:xfrm>
              <a:off x="7344792" y="3573545"/>
              <a:ext cx="251396" cy="26511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25" name="타원 24"/>
          <p:cNvSpPr/>
          <p:nvPr/>
        </p:nvSpPr>
        <p:spPr>
          <a:xfrm>
            <a:off x="8051806" y="1999935"/>
            <a:ext cx="346908" cy="34222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26" name="그림 25"/>
          <p:cNvPicPr>
            <a:picLocks noChangeAspect="1"/>
          </p:cNvPicPr>
          <p:nvPr/>
        </p:nvPicPr>
        <p:blipFill>
          <a:blip r:embed="rId7"/>
          <a:stretch>
            <a:fillRect/>
          </a:stretch>
        </p:blipFill>
        <p:spPr>
          <a:xfrm>
            <a:off x="6812071" y="2720684"/>
            <a:ext cx="995332" cy="741907"/>
          </a:xfrm>
          <a:prstGeom prst="rect">
            <a:avLst/>
          </a:prstGeom>
        </p:spPr>
      </p:pic>
      <p:sp>
        <p:nvSpPr>
          <p:cNvPr id="27" name="타원 26"/>
          <p:cNvSpPr/>
          <p:nvPr/>
        </p:nvSpPr>
        <p:spPr>
          <a:xfrm>
            <a:off x="6781167" y="3186685"/>
            <a:ext cx="269345" cy="3259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53926456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97157" name="Group 69"/>
          <p:cNvGraphicFramePr>
            <a:graphicFrameLocks noGrp="1"/>
          </p:cNvGraphicFramePr>
          <p:nvPr>
            <p:extLst>
              <p:ext uri="{D42A27DB-BD31-4B8C-83A1-F6EECF244321}">
                <p14:modId xmlns:p14="http://schemas.microsoft.com/office/powerpoint/2010/main" val="2484324039"/>
              </p:ext>
            </p:extLst>
          </p:nvPr>
        </p:nvGraphicFramePr>
        <p:xfrm>
          <a:off x="769937" y="1320800"/>
          <a:ext cx="7740000" cy="4277247"/>
        </p:xfrm>
        <a:graphic>
          <a:graphicData uri="http://schemas.openxmlformats.org/drawingml/2006/table">
            <a:tbl>
              <a:tblPr/>
              <a:tblGrid>
                <a:gridCol w="1288800">
                  <a:extLst>
                    <a:ext uri="{9D8B030D-6E8A-4147-A177-3AD203B41FA5}">
                      <a16:colId xmlns:a16="http://schemas.microsoft.com/office/drawing/2014/main" val="20000"/>
                    </a:ext>
                  </a:extLst>
                </a:gridCol>
                <a:gridCol w="4075200">
                  <a:extLst>
                    <a:ext uri="{9D8B030D-6E8A-4147-A177-3AD203B41FA5}">
                      <a16:colId xmlns:a16="http://schemas.microsoft.com/office/drawing/2014/main" val="20001"/>
                    </a:ext>
                  </a:extLst>
                </a:gridCol>
                <a:gridCol w="2376000">
                  <a:extLst>
                    <a:ext uri="{9D8B030D-6E8A-4147-A177-3AD203B41FA5}">
                      <a16:colId xmlns:a16="http://schemas.microsoft.com/office/drawing/2014/main" val="20002"/>
                    </a:ext>
                  </a:extLst>
                </a:gridCol>
              </a:tblGrid>
              <a:tr h="245247">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728000">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Hinge </a:t>
                      </a: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Upp</a:t>
                      </a: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Disassemble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 </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(Refer to the previous explanation “Disassembly and Reassembly way for 4-3.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top table”)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2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Remove 2 bolts and Hinge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Upp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from cabinet.</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6315567"/>
                  </a:ext>
                </a:extLst>
              </a:tr>
              <a:tr h="57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6540290"/>
                  </a:ext>
                </a:extLst>
              </a:tr>
            </a:tbl>
          </a:graphicData>
        </a:graphic>
      </p:graphicFrame>
      <p:sp>
        <p:nvSpPr>
          <p:cNvPr id="62486"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2487" name="Rectangle 2"/>
          <p:cNvSpPr>
            <a:spLocks noChangeArrowheads="1"/>
          </p:cNvSpPr>
          <p:nvPr/>
        </p:nvSpPr>
        <p:spPr bwMode="auto">
          <a:xfrm>
            <a:off x="762000" y="938213"/>
            <a:ext cx="34385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4-8. </a:t>
            </a:r>
            <a:r>
              <a:rPr lang="en-US" altLang="ko-KR" sz="1800" b="0" dirty="0" smtClean="0">
                <a:solidFill>
                  <a:srgbClr val="006699"/>
                </a:solidFill>
                <a:latin typeface="Arial Black" panose="020B0A04020102020204" pitchFamily="34" charset="0"/>
                <a:ea typeface="헤드라인" pitchFamily="18" charset="-127"/>
              </a:rPr>
              <a:t>Hinge </a:t>
            </a:r>
            <a:r>
              <a:rPr lang="en-US" altLang="ko-KR" sz="1800" b="0" dirty="0" err="1" smtClean="0">
                <a:solidFill>
                  <a:srgbClr val="006699"/>
                </a:solidFill>
                <a:latin typeface="Arial Black" panose="020B0A04020102020204" pitchFamily="34" charset="0"/>
                <a:ea typeface="헤드라인" pitchFamily="18" charset="-127"/>
              </a:rPr>
              <a:t>Upp</a:t>
            </a:r>
            <a:endParaRPr lang="en-US" altLang="ko-KR" sz="1800" b="0" dirty="0">
              <a:solidFill>
                <a:srgbClr val="006699"/>
              </a:solidFill>
              <a:latin typeface="Arial Black" panose="020B0A04020102020204" pitchFamily="34" charset="0"/>
              <a:ea typeface="헤드라인" pitchFamily="18" charset="-127"/>
            </a:endParaRPr>
          </a:p>
        </p:txBody>
      </p:sp>
      <p:grpSp>
        <p:nvGrpSpPr>
          <p:cNvPr id="62488" name="Group 10"/>
          <p:cNvGrpSpPr>
            <a:grpSpLocks/>
          </p:cNvGrpSpPr>
          <p:nvPr/>
        </p:nvGrpSpPr>
        <p:grpSpPr bwMode="auto">
          <a:xfrm>
            <a:off x="7596188" y="207963"/>
            <a:ext cx="1120775" cy="304800"/>
            <a:chOff x="4896" y="370"/>
            <a:chExt cx="706" cy="192"/>
          </a:xfrm>
        </p:grpSpPr>
        <p:sp>
          <p:nvSpPr>
            <p:cNvPr id="62495"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2496"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249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648AD7C7-D813-41BB-A2FB-2AA5A3FEB1E7}" type="slidenum">
              <a:rPr lang="en-US" altLang="ko-KR" sz="1400" b="0"/>
              <a:pPr algn="r" eaLnBrk="1" hangingPunct="1">
                <a:lnSpc>
                  <a:spcPct val="110000"/>
                </a:lnSpc>
                <a:spcBef>
                  <a:spcPct val="0"/>
                </a:spcBef>
                <a:buFont typeface="Wingdings" panose="05000000000000000000" pitchFamily="2" charset="2"/>
                <a:buNone/>
              </a:pPr>
              <a:t>57</a:t>
            </a:fld>
            <a:endParaRPr lang="en-US" altLang="ko-KR" sz="1400" b="0"/>
          </a:p>
        </p:txBody>
      </p:sp>
      <p:grpSp>
        <p:nvGrpSpPr>
          <p:cNvPr id="11" name="그룹 10"/>
          <p:cNvGrpSpPr/>
          <p:nvPr/>
        </p:nvGrpSpPr>
        <p:grpSpPr>
          <a:xfrm>
            <a:off x="6285247" y="1837404"/>
            <a:ext cx="2077353" cy="1132864"/>
            <a:chOff x="6270171" y="1691328"/>
            <a:chExt cx="2481943" cy="1270481"/>
          </a:xfrm>
        </p:grpSpPr>
        <p:pic>
          <p:nvPicPr>
            <p:cNvPr id="12" name="그림 11"/>
            <p:cNvPicPr>
              <a:picLocks noChangeAspect="1"/>
            </p:cNvPicPr>
            <p:nvPr/>
          </p:nvPicPr>
          <p:blipFill>
            <a:blip r:embed="rId4"/>
            <a:stretch>
              <a:fillRect/>
            </a:stretch>
          </p:blipFill>
          <p:spPr>
            <a:xfrm>
              <a:off x="6287841" y="1691328"/>
              <a:ext cx="2445551" cy="1270481"/>
            </a:xfrm>
            <a:prstGeom prst="rect">
              <a:avLst/>
            </a:prstGeom>
          </p:spPr>
        </p:pic>
        <p:sp>
          <p:nvSpPr>
            <p:cNvPr id="13" name="자유형 12"/>
            <p:cNvSpPr/>
            <p:nvPr/>
          </p:nvSpPr>
          <p:spPr>
            <a:xfrm>
              <a:off x="6270171" y="2229394"/>
              <a:ext cx="2481943" cy="478972"/>
            </a:xfrm>
            <a:custGeom>
              <a:avLst/>
              <a:gdLst>
                <a:gd name="connsiteX0" fmla="*/ 182880 w 2481943"/>
                <a:gd name="connsiteY0" fmla="*/ 26126 h 478972"/>
                <a:gd name="connsiteX1" fmla="*/ 0 w 2481943"/>
                <a:gd name="connsiteY1" fmla="*/ 478972 h 478972"/>
                <a:gd name="connsiteX2" fmla="*/ 2481943 w 2481943"/>
                <a:gd name="connsiteY2" fmla="*/ 400595 h 478972"/>
                <a:gd name="connsiteX3" fmla="*/ 2177143 w 2481943"/>
                <a:gd name="connsiteY3" fmla="*/ 0 h 478972"/>
                <a:gd name="connsiteX4" fmla="*/ 182880 w 2481943"/>
                <a:gd name="connsiteY4" fmla="*/ 26126 h 478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943" h="478972">
                  <a:moveTo>
                    <a:pt x="182880" y="26126"/>
                  </a:moveTo>
                  <a:lnTo>
                    <a:pt x="0" y="478972"/>
                  </a:lnTo>
                  <a:lnTo>
                    <a:pt x="2481943" y="400595"/>
                  </a:lnTo>
                  <a:lnTo>
                    <a:pt x="2177143" y="0"/>
                  </a:lnTo>
                  <a:lnTo>
                    <a:pt x="182880" y="26126"/>
                  </a:lnTo>
                  <a:close/>
                </a:path>
              </a:pathLst>
            </a:custGeom>
            <a:noFill/>
            <a:ln w="19050">
              <a:solidFill>
                <a:srgbClr val="FF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 name="그룹 2"/>
          <p:cNvGrpSpPr/>
          <p:nvPr/>
        </p:nvGrpSpPr>
        <p:grpSpPr>
          <a:xfrm>
            <a:off x="6720809" y="3359825"/>
            <a:ext cx="1226157" cy="1569622"/>
            <a:chOff x="7074132" y="2951018"/>
            <a:chExt cx="972589" cy="1197033"/>
          </a:xfrm>
        </p:grpSpPr>
        <p:pic>
          <p:nvPicPr>
            <p:cNvPr id="15" name="그림 14"/>
            <p:cNvPicPr>
              <a:picLocks noChangeAspect="1"/>
            </p:cNvPicPr>
            <p:nvPr/>
          </p:nvPicPr>
          <p:blipFill>
            <a:blip r:embed="rId5"/>
            <a:stretch>
              <a:fillRect/>
            </a:stretch>
          </p:blipFill>
          <p:spPr>
            <a:xfrm>
              <a:off x="7074132" y="2961450"/>
              <a:ext cx="972589" cy="1186601"/>
            </a:xfrm>
            <a:prstGeom prst="rect">
              <a:avLst/>
            </a:prstGeom>
          </p:spPr>
        </p:pic>
        <p:sp>
          <p:nvSpPr>
            <p:cNvPr id="16" name="타원 15"/>
            <p:cNvSpPr/>
            <p:nvPr/>
          </p:nvSpPr>
          <p:spPr>
            <a:xfrm>
              <a:off x="7450568" y="2951018"/>
              <a:ext cx="274504" cy="24659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17" name="타원 16"/>
            <p:cNvSpPr/>
            <p:nvPr/>
          </p:nvSpPr>
          <p:spPr>
            <a:xfrm>
              <a:off x="7263411" y="3181421"/>
              <a:ext cx="274504" cy="24659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18" name="아래로 구부러진 화살표 17"/>
            <p:cNvSpPr/>
            <p:nvPr/>
          </p:nvSpPr>
          <p:spPr>
            <a:xfrm rot="5823762" flipH="1">
              <a:off x="7524120" y="3408312"/>
              <a:ext cx="541490" cy="364773"/>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solidFill>
                  <a:schemeClr val="tx1"/>
                </a:solidFill>
              </a:endParaRPr>
            </a:p>
          </p:txBody>
        </p:sp>
      </p:grpSp>
      <p:pic>
        <p:nvPicPr>
          <p:cNvPr id="23" name="Picture 3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5399" y="3904966"/>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4" name="직사각형 33"/>
          <p:cNvSpPr>
            <a:spLocks noChangeArrowheads="1"/>
          </p:cNvSpPr>
          <p:nvPr/>
        </p:nvSpPr>
        <p:spPr bwMode="auto">
          <a:xfrm>
            <a:off x="2444586" y="3873215"/>
            <a:ext cx="3543300" cy="1079591"/>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Hinge Remove, Must fix door on the set using Tape for safety</a:t>
            </a:r>
            <a:r>
              <a:rPr kumimoji="0" lang="en-US" altLang="ko-KR" sz="1200" kern="0" dirty="0" smtClean="0">
                <a:solidFill>
                  <a:srgbClr val="FF6600"/>
                </a:solidFill>
                <a:latin typeface="Arial" pitchFamily="34" charset="0"/>
                <a:cs typeface="Arial" pitchFamily="34" charset="0"/>
              </a:rPr>
              <a:t>.</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a:t>
            </a:r>
            <a:r>
              <a:rPr kumimoji="0" lang="en-US" altLang="ko-KR" sz="1200" kern="0" dirty="0">
                <a:solidFill>
                  <a:srgbClr val="FF6600"/>
                </a:solidFill>
                <a:latin typeface="Arial" pitchFamily="34" charset="0"/>
                <a:cs typeface="Arial" pitchFamily="34" charset="0"/>
              </a:rPr>
              <a:t>above Width 40㎜ and Must be attached at least 3 times at the minimum upper / middle / lower position.)</a:t>
            </a:r>
          </a:p>
        </p:txBody>
      </p:sp>
      <p:pic>
        <p:nvPicPr>
          <p:cNvPr id="19" name="Picture 3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5399" y="2788054"/>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 name="직사각형 33"/>
          <p:cNvSpPr>
            <a:spLocks noChangeArrowheads="1"/>
          </p:cNvSpPr>
          <p:nvPr/>
        </p:nvSpPr>
        <p:spPr bwMode="auto">
          <a:xfrm>
            <a:off x="2444586" y="2756303"/>
            <a:ext cx="3543300" cy="515526"/>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Must working more than 2 people.</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One person grab the door to prevent falling door.</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227155518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97157" name="Group 69"/>
          <p:cNvGraphicFramePr>
            <a:graphicFrameLocks noGrp="1"/>
          </p:cNvGraphicFramePr>
          <p:nvPr>
            <p:extLst>
              <p:ext uri="{D42A27DB-BD31-4B8C-83A1-F6EECF244321}">
                <p14:modId xmlns:p14="http://schemas.microsoft.com/office/powerpoint/2010/main" val="1233591778"/>
              </p:ext>
            </p:extLst>
          </p:nvPr>
        </p:nvGraphicFramePr>
        <p:xfrm>
          <a:off x="769937" y="1320800"/>
          <a:ext cx="7740000" cy="4817247"/>
        </p:xfrm>
        <a:graphic>
          <a:graphicData uri="http://schemas.openxmlformats.org/drawingml/2006/table">
            <a:tbl>
              <a:tblPr/>
              <a:tblGrid>
                <a:gridCol w="1288800">
                  <a:extLst>
                    <a:ext uri="{9D8B030D-6E8A-4147-A177-3AD203B41FA5}">
                      <a16:colId xmlns:a16="http://schemas.microsoft.com/office/drawing/2014/main" val="20000"/>
                    </a:ext>
                  </a:extLst>
                </a:gridCol>
                <a:gridCol w="4075200">
                  <a:extLst>
                    <a:ext uri="{9D8B030D-6E8A-4147-A177-3AD203B41FA5}">
                      <a16:colId xmlns:a16="http://schemas.microsoft.com/office/drawing/2014/main" val="20001"/>
                    </a:ext>
                  </a:extLst>
                </a:gridCol>
                <a:gridCol w="2376000">
                  <a:extLst>
                    <a:ext uri="{9D8B030D-6E8A-4147-A177-3AD203B41FA5}">
                      <a16:colId xmlns:a16="http://schemas.microsoft.com/office/drawing/2014/main" val="20002"/>
                    </a:ext>
                  </a:extLst>
                </a:gridCol>
              </a:tblGrid>
              <a:tr h="245247">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32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Refrigerator</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Disassemble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Assy</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Top Table.</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(Refer to the previous explanation “Disassembly and Reassembly way for 4-3.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Assy</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top table”)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32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Disassemble Hinge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Upp</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(Refer to the previous explanation “Disassembly and Reassembly way for 4-6. Hinge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Upp</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6315567"/>
                  </a:ext>
                </a:extLst>
              </a:tr>
              <a:tr h="1332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3. Open the fridge door, and then lift the door to remove it from the Hinge Mid.</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Keep the door in a safe place)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14433742"/>
                  </a:ext>
                </a:extLst>
              </a:tr>
              <a:tr h="57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6540290"/>
                  </a:ext>
                </a:extLst>
              </a:tr>
            </a:tbl>
          </a:graphicData>
        </a:graphic>
      </p:graphicFrame>
      <p:sp>
        <p:nvSpPr>
          <p:cNvPr id="62486"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2487" name="Rectangle 2"/>
          <p:cNvSpPr>
            <a:spLocks noChangeArrowheads="1"/>
          </p:cNvSpPr>
          <p:nvPr/>
        </p:nvSpPr>
        <p:spPr bwMode="auto">
          <a:xfrm>
            <a:off x="762000" y="938213"/>
            <a:ext cx="34385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dirty="0" smtClean="0">
                <a:solidFill>
                  <a:srgbClr val="006699"/>
                </a:solidFill>
                <a:latin typeface="Arial Black" panose="020B0A04020102020204" pitchFamily="34" charset="0"/>
              </a:rPr>
              <a:t>4-9. </a:t>
            </a:r>
            <a:r>
              <a:rPr lang="en-US" altLang="ko-KR" sz="1800" dirty="0">
                <a:solidFill>
                  <a:srgbClr val="006699"/>
                </a:solidFill>
                <a:latin typeface="Arial Black" panose="020B0A04020102020204" pitchFamily="34" charset="0"/>
                <a:ea typeface="헤드라인" pitchFamily="18" charset="-127"/>
              </a:rPr>
              <a:t>Refrigerator Door</a:t>
            </a:r>
            <a:endParaRPr lang="en-US" altLang="ko-KR" sz="1800" b="0" dirty="0">
              <a:solidFill>
                <a:srgbClr val="006699"/>
              </a:solidFill>
              <a:latin typeface="Arial Black" panose="020B0A04020102020204" pitchFamily="34" charset="0"/>
              <a:ea typeface="헤드라인" pitchFamily="18" charset="-127"/>
            </a:endParaRPr>
          </a:p>
        </p:txBody>
      </p:sp>
      <p:grpSp>
        <p:nvGrpSpPr>
          <p:cNvPr id="62488" name="Group 10"/>
          <p:cNvGrpSpPr>
            <a:grpSpLocks/>
          </p:cNvGrpSpPr>
          <p:nvPr/>
        </p:nvGrpSpPr>
        <p:grpSpPr bwMode="auto">
          <a:xfrm>
            <a:off x="7596188" y="207963"/>
            <a:ext cx="1120775" cy="304800"/>
            <a:chOff x="4896" y="370"/>
            <a:chExt cx="706" cy="192"/>
          </a:xfrm>
        </p:grpSpPr>
        <p:sp>
          <p:nvSpPr>
            <p:cNvPr id="62495"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2496"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249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648AD7C7-D813-41BB-A2FB-2AA5A3FEB1E7}" type="slidenum">
              <a:rPr lang="en-US" altLang="ko-KR" sz="1400" b="0"/>
              <a:pPr algn="r" eaLnBrk="1" hangingPunct="1">
                <a:lnSpc>
                  <a:spcPct val="110000"/>
                </a:lnSpc>
                <a:spcBef>
                  <a:spcPct val="0"/>
                </a:spcBef>
                <a:buFont typeface="Wingdings" panose="05000000000000000000" pitchFamily="2" charset="2"/>
                <a:buNone/>
              </a:pPr>
              <a:t>58</a:t>
            </a:fld>
            <a:endParaRPr lang="en-US" altLang="ko-KR" sz="1400" b="0"/>
          </a:p>
        </p:txBody>
      </p:sp>
      <p:grpSp>
        <p:nvGrpSpPr>
          <p:cNvPr id="19" name="그룹 18"/>
          <p:cNvGrpSpPr/>
          <p:nvPr/>
        </p:nvGrpSpPr>
        <p:grpSpPr>
          <a:xfrm>
            <a:off x="6287705" y="1663297"/>
            <a:ext cx="2077353" cy="1132864"/>
            <a:chOff x="6270171" y="1691328"/>
            <a:chExt cx="2481943" cy="1270481"/>
          </a:xfrm>
        </p:grpSpPr>
        <p:pic>
          <p:nvPicPr>
            <p:cNvPr id="20" name="그림 19"/>
            <p:cNvPicPr>
              <a:picLocks noChangeAspect="1"/>
            </p:cNvPicPr>
            <p:nvPr/>
          </p:nvPicPr>
          <p:blipFill>
            <a:blip r:embed="rId4"/>
            <a:stretch>
              <a:fillRect/>
            </a:stretch>
          </p:blipFill>
          <p:spPr>
            <a:xfrm>
              <a:off x="6287841" y="1691328"/>
              <a:ext cx="2445551" cy="1270481"/>
            </a:xfrm>
            <a:prstGeom prst="rect">
              <a:avLst/>
            </a:prstGeom>
          </p:spPr>
        </p:pic>
        <p:sp>
          <p:nvSpPr>
            <p:cNvPr id="21" name="자유형 20"/>
            <p:cNvSpPr/>
            <p:nvPr/>
          </p:nvSpPr>
          <p:spPr>
            <a:xfrm>
              <a:off x="6270171" y="2229394"/>
              <a:ext cx="2481943" cy="478972"/>
            </a:xfrm>
            <a:custGeom>
              <a:avLst/>
              <a:gdLst>
                <a:gd name="connsiteX0" fmla="*/ 182880 w 2481943"/>
                <a:gd name="connsiteY0" fmla="*/ 26126 h 478972"/>
                <a:gd name="connsiteX1" fmla="*/ 0 w 2481943"/>
                <a:gd name="connsiteY1" fmla="*/ 478972 h 478972"/>
                <a:gd name="connsiteX2" fmla="*/ 2481943 w 2481943"/>
                <a:gd name="connsiteY2" fmla="*/ 400595 h 478972"/>
                <a:gd name="connsiteX3" fmla="*/ 2177143 w 2481943"/>
                <a:gd name="connsiteY3" fmla="*/ 0 h 478972"/>
                <a:gd name="connsiteX4" fmla="*/ 182880 w 2481943"/>
                <a:gd name="connsiteY4" fmla="*/ 26126 h 478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943" h="478972">
                  <a:moveTo>
                    <a:pt x="182880" y="26126"/>
                  </a:moveTo>
                  <a:lnTo>
                    <a:pt x="0" y="478972"/>
                  </a:lnTo>
                  <a:lnTo>
                    <a:pt x="2481943" y="400595"/>
                  </a:lnTo>
                  <a:lnTo>
                    <a:pt x="2177143" y="0"/>
                  </a:lnTo>
                  <a:lnTo>
                    <a:pt x="182880" y="26126"/>
                  </a:lnTo>
                  <a:close/>
                </a:path>
              </a:pathLst>
            </a:custGeom>
            <a:noFill/>
            <a:ln w="19050">
              <a:solidFill>
                <a:srgbClr val="FF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22" name="그룹 21"/>
          <p:cNvGrpSpPr/>
          <p:nvPr/>
        </p:nvGrpSpPr>
        <p:grpSpPr>
          <a:xfrm>
            <a:off x="6756811" y="2939446"/>
            <a:ext cx="1048840" cy="1258481"/>
            <a:chOff x="7074132" y="2951018"/>
            <a:chExt cx="972589" cy="1197033"/>
          </a:xfrm>
        </p:grpSpPr>
        <p:pic>
          <p:nvPicPr>
            <p:cNvPr id="23" name="그림 22"/>
            <p:cNvPicPr>
              <a:picLocks noChangeAspect="1"/>
            </p:cNvPicPr>
            <p:nvPr/>
          </p:nvPicPr>
          <p:blipFill>
            <a:blip r:embed="rId5"/>
            <a:stretch>
              <a:fillRect/>
            </a:stretch>
          </p:blipFill>
          <p:spPr>
            <a:xfrm>
              <a:off x="7074132" y="2961450"/>
              <a:ext cx="972589" cy="1186601"/>
            </a:xfrm>
            <a:prstGeom prst="rect">
              <a:avLst/>
            </a:prstGeom>
          </p:spPr>
        </p:pic>
        <p:sp>
          <p:nvSpPr>
            <p:cNvPr id="24" name="타원 23"/>
            <p:cNvSpPr/>
            <p:nvPr/>
          </p:nvSpPr>
          <p:spPr>
            <a:xfrm>
              <a:off x="7450568" y="2951018"/>
              <a:ext cx="274504" cy="24659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25" name="타원 24"/>
            <p:cNvSpPr/>
            <p:nvPr/>
          </p:nvSpPr>
          <p:spPr>
            <a:xfrm>
              <a:off x="7263411" y="3181421"/>
              <a:ext cx="274504" cy="24659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26" name="아래로 구부러진 화살표 25"/>
            <p:cNvSpPr/>
            <p:nvPr/>
          </p:nvSpPr>
          <p:spPr>
            <a:xfrm rot="5823762" flipH="1">
              <a:off x="7524120" y="3408312"/>
              <a:ext cx="541490" cy="364773"/>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solidFill>
                  <a:schemeClr val="tx1"/>
                </a:solidFill>
              </a:endParaRPr>
            </a:p>
          </p:txBody>
        </p:sp>
      </p:grpSp>
      <p:pic>
        <p:nvPicPr>
          <p:cNvPr id="27" name="그림 26"/>
          <p:cNvPicPr>
            <a:picLocks noChangeAspect="1"/>
          </p:cNvPicPr>
          <p:nvPr/>
        </p:nvPicPr>
        <p:blipFill>
          <a:blip r:embed="rId6"/>
          <a:stretch>
            <a:fillRect/>
          </a:stretch>
        </p:blipFill>
        <p:spPr>
          <a:xfrm>
            <a:off x="6783045" y="4261669"/>
            <a:ext cx="1022606" cy="1257934"/>
          </a:xfrm>
          <a:prstGeom prst="rect">
            <a:avLst/>
          </a:prstGeom>
        </p:spPr>
      </p:pic>
      <p:pic>
        <p:nvPicPr>
          <p:cNvPr id="29"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15399" y="503582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0" name="직사각형 33"/>
          <p:cNvSpPr>
            <a:spLocks noChangeArrowheads="1"/>
          </p:cNvSpPr>
          <p:nvPr/>
        </p:nvSpPr>
        <p:spPr bwMode="auto">
          <a:xfrm>
            <a:off x="2444586" y="5004077"/>
            <a:ext cx="3543300" cy="515526"/>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Must working more than 2 people.</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One person grab the door to prevent falling door.</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137799164"/>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97157" name="Group 69"/>
          <p:cNvGraphicFramePr>
            <a:graphicFrameLocks noGrp="1"/>
          </p:cNvGraphicFramePr>
          <p:nvPr>
            <p:extLst>
              <p:ext uri="{D42A27DB-BD31-4B8C-83A1-F6EECF244321}">
                <p14:modId xmlns:p14="http://schemas.microsoft.com/office/powerpoint/2010/main" val="1681888880"/>
              </p:ext>
            </p:extLst>
          </p:nvPr>
        </p:nvGraphicFramePr>
        <p:xfrm>
          <a:off x="769937" y="1320800"/>
          <a:ext cx="8093973" cy="4817247"/>
        </p:xfrm>
        <a:graphic>
          <a:graphicData uri="http://schemas.openxmlformats.org/drawingml/2006/table">
            <a:tbl>
              <a:tblPr/>
              <a:tblGrid>
                <a:gridCol w="1361973">
                  <a:extLst>
                    <a:ext uri="{9D8B030D-6E8A-4147-A177-3AD203B41FA5}">
                      <a16:colId xmlns:a16="http://schemas.microsoft.com/office/drawing/2014/main" val="20000"/>
                    </a:ext>
                  </a:extLst>
                </a:gridCol>
                <a:gridCol w="4140000">
                  <a:extLst>
                    <a:ext uri="{9D8B030D-6E8A-4147-A177-3AD203B41FA5}">
                      <a16:colId xmlns:a16="http://schemas.microsoft.com/office/drawing/2014/main" val="20001"/>
                    </a:ext>
                  </a:extLst>
                </a:gridCol>
                <a:gridCol w="2592000">
                  <a:extLst>
                    <a:ext uri="{9D8B030D-6E8A-4147-A177-3AD203B41FA5}">
                      <a16:colId xmlns:a16="http://schemas.microsoft.com/office/drawing/2014/main" val="20002"/>
                    </a:ext>
                  </a:extLst>
                </a:gridCol>
              </a:tblGrid>
              <a:tr h="245247">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Part name</a:t>
                      </a:r>
                      <a:endParaRPr kumimoji="1" lang="en-US" altLang="ko-KR" sz="1400" b="1" i="0" u="none" strike="noStrike" cap="none" normalizeH="0" baseline="0" dirty="0" smtClean="0">
                        <a:ln>
                          <a:noFill/>
                        </a:ln>
                        <a:solidFill>
                          <a:schemeClr val="bg1"/>
                        </a:solidFill>
                        <a:effectLst/>
                        <a:latin typeface="Arial" pitchFamily="34" charset="0"/>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68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Seoul-Identity-H" charset="-128"/>
                          <a:cs typeface="Arial" panose="020B0604020202020204" pitchFamily="34" charset="0"/>
                        </a:rPr>
                        <a:t>Hinge Mid</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Disassemble Refrigerator Door.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(Refer to the previous explanation “Disassembly and Reassembly way for 4-7. Refrigerator Door”)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endPar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endPar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60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Remove 1 screw and 2 bolts.</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68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kern="1200" cap="none" spc="0" normalizeH="0" baseline="0" noProof="0" dirty="0" smtClean="0">
                          <a:ln>
                            <a:noFill/>
                          </a:ln>
                          <a:solidFill>
                            <a:srgbClr val="000000"/>
                          </a:solidFill>
                          <a:effectLst/>
                          <a:uLnTx/>
                          <a:uFillTx/>
                          <a:latin typeface="Arial" panose="020B0604020202020204" pitchFamily="34" charset="0"/>
                          <a:ea typeface="굴림" pitchFamily="50" charset="-127"/>
                          <a:cs typeface="Arial" panose="020B0604020202020204" pitchFamily="34" charset="0"/>
                        </a:rPr>
                        <a:t>3. Remove Hinge Mid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from cabinet</a:t>
                      </a:r>
                      <a:r>
                        <a:rPr kumimoji="1" lang="en-US" altLang="ko-KR" sz="1200" b="1" i="0" u="none" strike="noStrike" kern="1200" cap="none" spc="0" normalizeH="0" baseline="0" noProof="0" dirty="0" smtClean="0">
                          <a:ln>
                            <a:noFill/>
                          </a:ln>
                          <a:solidFill>
                            <a:srgbClr val="000000"/>
                          </a:solidFill>
                          <a:effectLst/>
                          <a:uLnTx/>
                          <a:uFillTx/>
                          <a:latin typeface="Arial" panose="020B0604020202020204" pitchFamily="34" charset="0"/>
                          <a:ea typeface="굴림" pitchFamily="50" charset="-127"/>
                          <a:cs typeface="Arial" panose="020B0604020202020204" pitchFamily="34" charset="0"/>
                        </a:rPr>
                        <a:t>.</a:t>
                      </a:r>
                    </a:p>
                  </a:txBody>
                  <a:tcPr marL="90000" marR="90000" marT="28803" marB="288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19360958"/>
                  </a:ext>
                </a:extLst>
              </a:tr>
              <a:tr h="57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4. If you want Assemble, do reverse this process.</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2486"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2487" name="Rectangle 2"/>
          <p:cNvSpPr>
            <a:spLocks noChangeArrowheads="1"/>
          </p:cNvSpPr>
          <p:nvPr/>
        </p:nvSpPr>
        <p:spPr bwMode="auto">
          <a:xfrm>
            <a:off x="762000" y="938213"/>
            <a:ext cx="3438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4-10. </a:t>
            </a:r>
            <a:r>
              <a:rPr lang="en-US" altLang="ko-KR" sz="1800" b="0" dirty="0" smtClean="0">
                <a:solidFill>
                  <a:srgbClr val="006699"/>
                </a:solidFill>
                <a:latin typeface="Arial Black" panose="020B0A04020102020204" pitchFamily="34" charset="0"/>
                <a:ea typeface="헤드라인" pitchFamily="18" charset="-127"/>
              </a:rPr>
              <a:t>Hinge Mid</a:t>
            </a:r>
            <a:endParaRPr lang="en-US" altLang="ko-KR" sz="1800" b="0" dirty="0">
              <a:solidFill>
                <a:srgbClr val="006699"/>
              </a:solidFill>
              <a:latin typeface="Arial Black" panose="020B0A04020102020204" pitchFamily="34" charset="0"/>
              <a:ea typeface="헤드라인" pitchFamily="18" charset="-127"/>
            </a:endParaRPr>
          </a:p>
        </p:txBody>
      </p:sp>
      <p:grpSp>
        <p:nvGrpSpPr>
          <p:cNvPr id="62488" name="Group 10"/>
          <p:cNvGrpSpPr>
            <a:grpSpLocks/>
          </p:cNvGrpSpPr>
          <p:nvPr/>
        </p:nvGrpSpPr>
        <p:grpSpPr bwMode="auto">
          <a:xfrm>
            <a:off x="7596188" y="207963"/>
            <a:ext cx="1120775" cy="304800"/>
            <a:chOff x="4896" y="370"/>
            <a:chExt cx="706" cy="192"/>
          </a:xfrm>
        </p:grpSpPr>
        <p:sp>
          <p:nvSpPr>
            <p:cNvPr id="62495"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2496"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249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648AD7C7-D813-41BB-A2FB-2AA5A3FEB1E7}" type="slidenum">
              <a:rPr lang="en-US" altLang="ko-KR" sz="1400" b="0"/>
              <a:pPr algn="r" eaLnBrk="1" hangingPunct="1">
                <a:lnSpc>
                  <a:spcPct val="110000"/>
                </a:lnSpc>
                <a:spcBef>
                  <a:spcPct val="0"/>
                </a:spcBef>
                <a:buFont typeface="Wingdings" panose="05000000000000000000" pitchFamily="2" charset="2"/>
                <a:buNone/>
              </a:pPr>
              <a:t>59</a:t>
            </a:fld>
            <a:endParaRPr lang="en-US" altLang="ko-KR" sz="1400" b="0"/>
          </a:p>
        </p:txBody>
      </p:sp>
      <p:pic>
        <p:nvPicPr>
          <p:cNvPr id="11" name="그림 10"/>
          <p:cNvPicPr>
            <a:picLocks noChangeAspect="1"/>
          </p:cNvPicPr>
          <p:nvPr/>
        </p:nvPicPr>
        <p:blipFill>
          <a:blip r:embed="rId4"/>
          <a:stretch>
            <a:fillRect/>
          </a:stretch>
        </p:blipFill>
        <p:spPr>
          <a:xfrm>
            <a:off x="7020825" y="1621316"/>
            <a:ext cx="1022606" cy="1257934"/>
          </a:xfrm>
          <a:prstGeom prst="rect">
            <a:avLst/>
          </a:prstGeom>
        </p:spPr>
      </p:pic>
      <p:grpSp>
        <p:nvGrpSpPr>
          <p:cNvPr id="12" name="그룹 11"/>
          <p:cNvGrpSpPr/>
          <p:nvPr/>
        </p:nvGrpSpPr>
        <p:grpSpPr>
          <a:xfrm>
            <a:off x="6315903" y="2977302"/>
            <a:ext cx="1231703" cy="1170750"/>
            <a:chOff x="6316299" y="1655308"/>
            <a:chExt cx="1648669" cy="1496909"/>
          </a:xfrm>
        </p:grpSpPr>
        <p:pic>
          <p:nvPicPr>
            <p:cNvPr id="13" name="그림 12"/>
            <p:cNvPicPr>
              <a:picLocks noChangeAspect="1"/>
            </p:cNvPicPr>
            <p:nvPr/>
          </p:nvPicPr>
          <p:blipFill>
            <a:blip r:embed="rId5"/>
            <a:stretch>
              <a:fillRect/>
            </a:stretch>
          </p:blipFill>
          <p:spPr>
            <a:xfrm>
              <a:off x="6316299" y="1655308"/>
              <a:ext cx="1648669" cy="1496909"/>
            </a:xfrm>
            <a:prstGeom prst="rect">
              <a:avLst/>
            </a:prstGeom>
          </p:spPr>
        </p:pic>
        <p:sp>
          <p:nvSpPr>
            <p:cNvPr id="14" name="타원 13"/>
            <p:cNvSpPr/>
            <p:nvPr/>
          </p:nvSpPr>
          <p:spPr>
            <a:xfrm>
              <a:off x="6974574" y="2054848"/>
              <a:ext cx="427606" cy="38137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15" name="그룹 14"/>
          <p:cNvGrpSpPr/>
          <p:nvPr/>
        </p:nvGrpSpPr>
        <p:grpSpPr>
          <a:xfrm>
            <a:off x="7600896" y="2977303"/>
            <a:ext cx="1220822" cy="1170749"/>
            <a:chOff x="8278042" y="1655309"/>
            <a:chExt cx="1466850" cy="1496908"/>
          </a:xfrm>
        </p:grpSpPr>
        <p:pic>
          <p:nvPicPr>
            <p:cNvPr id="16" name="그림 15"/>
            <p:cNvPicPr>
              <a:picLocks noChangeAspect="1"/>
            </p:cNvPicPr>
            <p:nvPr/>
          </p:nvPicPr>
          <p:blipFill>
            <a:blip r:embed="rId6"/>
            <a:stretch>
              <a:fillRect/>
            </a:stretch>
          </p:blipFill>
          <p:spPr>
            <a:xfrm>
              <a:off x="8278042" y="1655309"/>
              <a:ext cx="1466850" cy="1496908"/>
            </a:xfrm>
            <a:prstGeom prst="rect">
              <a:avLst/>
            </a:prstGeom>
          </p:spPr>
        </p:pic>
        <p:sp>
          <p:nvSpPr>
            <p:cNvPr id="17" name="타원 16"/>
            <p:cNvSpPr/>
            <p:nvPr/>
          </p:nvSpPr>
          <p:spPr>
            <a:xfrm>
              <a:off x="8542274" y="2342603"/>
              <a:ext cx="349071" cy="31132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8" name="타원 17"/>
            <p:cNvSpPr/>
            <p:nvPr/>
          </p:nvSpPr>
          <p:spPr>
            <a:xfrm>
              <a:off x="8803531" y="2246809"/>
              <a:ext cx="349071" cy="31132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20" name="그림 19"/>
          <p:cNvPicPr>
            <a:picLocks noChangeAspect="1"/>
          </p:cNvPicPr>
          <p:nvPr/>
        </p:nvPicPr>
        <p:blipFill>
          <a:blip r:embed="rId6"/>
          <a:stretch>
            <a:fillRect/>
          </a:stretch>
        </p:blipFill>
        <p:spPr>
          <a:xfrm>
            <a:off x="6979260" y="4318686"/>
            <a:ext cx="1220822" cy="1170749"/>
          </a:xfrm>
          <a:prstGeom prst="rect">
            <a:avLst/>
          </a:prstGeom>
        </p:spPr>
      </p:pic>
      <p:sp>
        <p:nvSpPr>
          <p:cNvPr id="23" name="아래로 구부러진 화살표 22"/>
          <p:cNvSpPr/>
          <p:nvPr/>
        </p:nvSpPr>
        <p:spPr>
          <a:xfrm rot="8441329" flipH="1">
            <a:off x="7870571" y="4802488"/>
            <a:ext cx="481524" cy="269646"/>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solidFill>
                <a:schemeClr val="tx1"/>
              </a:solidFill>
            </a:endParaRPr>
          </a:p>
        </p:txBody>
      </p:sp>
      <p:pic>
        <p:nvPicPr>
          <p:cNvPr id="24"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81903" y="4486856"/>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5" name="직사각형 33"/>
          <p:cNvSpPr>
            <a:spLocks noChangeArrowheads="1"/>
          </p:cNvSpPr>
          <p:nvPr/>
        </p:nvSpPr>
        <p:spPr bwMode="auto">
          <a:xfrm>
            <a:off x="2511090" y="4455105"/>
            <a:ext cx="3543300" cy="1079591"/>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Hinge Remove, Must fix door on the set using Tape for safety</a:t>
            </a:r>
            <a:r>
              <a:rPr kumimoji="0" lang="en-US" altLang="ko-KR" sz="1200" kern="0" dirty="0" smtClean="0">
                <a:solidFill>
                  <a:srgbClr val="FF6600"/>
                </a:solidFill>
                <a:latin typeface="Arial" pitchFamily="34" charset="0"/>
                <a:cs typeface="Arial" pitchFamily="34" charset="0"/>
              </a:rPr>
              <a:t>.</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a:t>
            </a:r>
            <a:r>
              <a:rPr kumimoji="0" lang="en-US" altLang="ko-KR" sz="1200" kern="0" dirty="0">
                <a:solidFill>
                  <a:srgbClr val="FF6600"/>
                </a:solidFill>
                <a:latin typeface="Arial" pitchFamily="34" charset="0"/>
                <a:cs typeface="Arial" pitchFamily="34" charset="0"/>
              </a:rPr>
              <a:t>above Width 40㎜ and Must be attached at least 3 times at the minimum upper / middle / lower position.)</a:t>
            </a:r>
          </a:p>
        </p:txBody>
      </p:sp>
      <p:pic>
        <p:nvPicPr>
          <p:cNvPr id="21"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81903" y="2417316"/>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2" name="직사각형 33"/>
          <p:cNvSpPr>
            <a:spLocks noChangeArrowheads="1"/>
          </p:cNvSpPr>
          <p:nvPr/>
        </p:nvSpPr>
        <p:spPr bwMode="auto">
          <a:xfrm>
            <a:off x="2511090" y="2385565"/>
            <a:ext cx="3543300" cy="515526"/>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Must working more than 2 people.</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One person grab the door to prevent falling door.</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422198802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sp>
        <p:nvSpPr>
          <p:cNvPr id="2560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4F815388-800A-4FF8-B4AE-E025EE895384}"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6</a:t>
            </a:fld>
            <a:endParaRPr lang="en-US" altLang="ko-KR" sz="1400" b="1" smtClean="0">
              <a:solidFill>
                <a:srgbClr val="000000"/>
              </a:solidFill>
              <a:latin typeface="+mn-lt"/>
            </a:endParaRPr>
          </a:p>
        </p:txBody>
      </p:sp>
      <p:grpSp>
        <p:nvGrpSpPr>
          <p:cNvPr id="25608" name="그룹 163"/>
          <p:cNvGrpSpPr>
            <a:grpSpLocks/>
          </p:cNvGrpSpPr>
          <p:nvPr/>
        </p:nvGrpSpPr>
        <p:grpSpPr bwMode="auto">
          <a:xfrm>
            <a:off x="1360488" y="1242493"/>
            <a:ext cx="6627289" cy="422140"/>
            <a:chOff x="1359694" y="1065213"/>
            <a:chExt cx="6627355" cy="421871"/>
          </a:xfrm>
        </p:grpSpPr>
        <p:sp>
          <p:nvSpPr>
            <p:cNvPr id="25610"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5611"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5612" name="Text Box 13">
              <a:hlinkClick r:id="rId2" action="ppaction://hlinksldjump"/>
            </p:cNvPr>
            <p:cNvSpPr txBox="1">
              <a:spLocks noChangeArrowheads="1"/>
            </p:cNvSpPr>
            <p:nvPr/>
          </p:nvSpPr>
          <p:spPr bwMode="auto">
            <a:xfrm>
              <a:off x="1370806" y="1071559"/>
              <a:ext cx="412754" cy="396622"/>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dirty="0">
                  <a:solidFill>
                    <a:srgbClr val="FFFFFF"/>
                  </a:solidFill>
                  <a:latin typeface="HY헤드라인M" pitchFamily="18" charset="-127"/>
                  <a:ea typeface="HY헤드라인M" pitchFamily="18" charset="-127"/>
                </a:rPr>
                <a:t>5</a:t>
              </a:r>
            </a:p>
          </p:txBody>
        </p:sp>
        <p:sp>
          <p:nvSpPr>
            <p:cNvPr id="32" name="Text Box 18">
              <a:hlinkClick r:id="rId3" action="ppaction://hlinksldjump"/>
            </p:cNvPr>
            <p:cNvSpPr txBox="1">
              <a:spLocks noChangeArrowheads="1"/>
            </p:cNvSpPr>
            <p:nvPr/>
          </p:nvSpPr>
          <p:spPr bwMode="auto">
            <a:xfrm>
              <a:off x="2032800" y="1081078"/>
              <a:ext cx="5954249" cy="406006"/>
            </a:xfrm>
            <a:prstGeom prst="rect">
              <a:avLst/>
            </a:prstGeom>
            <a:noFill/>
            <a:ln w="9525">
              <a:noFill/>
              <a:miter lim="800000"/>
              <a:headEnd/>
              <a:tailEnd/>
            </a:ln>
            <a:effectLst/>
          </p:spPr>
          <p:txBody>
            <a:bodyPr wrap="square">
              <a:spAutoFit/>
            </a:bodyPr>
            <a:lstStyle/>
            <a:p>
              <a:pPr marL="342900" indent="-342900">
                <a:lnSpc>
                  <a:spcPct val="85000"/>
                </a:lnSpc>
                <a:spcBef>
                  <a:spcPct val="50000"/>
                </a:spcBef>
                <a:defRPr/>
              </a:pPr>
              <a:r>
                <a:rPr lang="en-US" altLang="ko-KR" sz="2400" b="1" dirty="0">
                  <a:solidFill>
                    <a:srgbClr val="FFFFFF"/>
                  </a:solidFill>
                  <a:effectLst>
                    <a:outerShdw blurRad="38100" dist="38100" dir="2700000" algn="tl">
                      <a:srgbClr val="C0C0C0"/>
                    </a:outerShdw>
                  </a:effectLst>
                  <a:latin typeface="Arial" pitchFamily="34" charset="0"/>
                </a:rPr>
                <a:t>Self Diagnosis &amp; Trouble Shooting </a:t>
              </a:r>
              <a:r>
                <a:rPr lang="en-US" altLang="ko-KR" sz="2400" b="1" dirty="0" smtClean="0">
                  <a:solidFill>
                    <a:srgbClr val="FFFFFF"/>
                  </a:solidFill>
                  <a:effectLst>
                    <a:outerShdw blurRad="38100" dist="38100" dir="2700000" algn="tl">
                      <a:srgbClr val="C0C0C0"/>
                    </a:outerShdw>
                  </a:effectLst>
                  <a:latin typeface="Arial" pitchFamily="34" charset="0"/>
                </a:rPr>
                <a:t>110</a:t>
              </a:r>
              <a:endParaRPr lang="en-US" altLang="ko-KR" sz="2400" b="1" dirty="0">
                <a:solidFill>
                  <a:srgbClr val="FFFFFF"/>
                </a:solidFill>
                <a:effectLst>
                  <a:outerShdw blurRad="38100" dist="38100" dir="2700000" algn="tl">
                    <a:srgbClr val="C0C0C0"/>
                  </a:outerShdw>
                </a:effectLst>
                <a:latin typeface="Arial" pitchFamily="34" charset="0"/>
              </a:endParaRPr>
            </a:p>
          </p:txBody>
        </p:sp>
      </p:grpSp>
      <p:sp>
        <p:nvSpPr>
          <p:cNvPr id="25609" name="TextBox 41"/>
          <p:cNvSpPr txBox="1">
            <a:spLocks noChangeArrowheads="1"/>
          </p:cNvSpPr>
          <p:nvPr/>
        </p:nvSpPr>
        <p:spPr bwMode="auto">
          <a:xfrm>
            <a:off x="1724024" y="1749572"/>
            <a:ext cx="7353473" cy="5069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E7F1F9"/>
                </a:solidFill>
                <a:latin typeface="Arial" charset="0"/>
                <a:ea typeface="바탕" pitchFamily="18" charset="-127"/>
              </a:rPr>
              <a:t>5-1) Check-List before Trouble-Shooting</a:t>
            </a:r>
            <a:r>
              <a:rPr lang="en-US" altLang="ko-KR" sz="1100" b="1" dirty="0" smtClean="0">
                <a:solidFill>
                  <a:srgbClr val="E7F1F9"/>
                </a:solidFill>
                <a:latin typeface="Arial" charset="0"/>
                <a:ea typeface="바탕" pitchFamily="18" charset="-127"/>
              </a:rPr>
              <a:t>...............................................................110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5-1-1. Test Function (Forced Operation / Forced </a:t>
            </a:r>
            <a:r>
              <a:rPr lang="en-US" altLang="ko-KR" sz="1100" b="1" dirty="0" smtClean="0">
                <a:solidFill>
                  <a:srgbClr val="E7F1F9"/>
                </a:solidFill>
                <a:latin typeface="Arial" charset="0"/>
                <a:ea typeface="바탕" pitchFamily="18" charset="-127"/>
              </a:rPr>
              <a:t>Defrost)....................................110</a:t>
            </a:r>
          </a:p>
          <a:p>
            <a:pPr eaLnBrk="1" hangingPunct="1">
              <a:buFont typeface="Wingdings" pitchFamily="2" charset="2"/>
              <a:buNone/>
            </a:pPr>
            <a:r>
              <a:rPr lang="en-US" altLang="ko-KR" sz="1100" b="1" dirty="0" smtClean="0">
                <a:solidFill>
                  <a:srgbClr val="E7F1F9"/>
                </a:solidFill>
                <a:latin typeface="Arial" charset="0"/>
                <a:ea typeface="바탕" pitchFamily="18" charset="-127"/>
              </a:rPr>
              <a:t>5-1-2</a:t>
            </a:r>
            <a:r>
              <a:rPr lang="en-US" altLang="ko-KR" sz="1100" b="1" dirty="0">
                <a:solidFill>
                  <a:srgbClr val="E7F1F9"/>
                </a:solidFill>
                <a:latin typeface="Arial" charset="0"/>
                <a:ea typeface="바탕" pitchFamily="18" charset="-127"/>
              </a:rPr>
              <a:t>. Self-Diagnosis Function</a:t>
            </a:r>
            <a:r>
              <a:rPr lang="en-US" altLang="ko-KR" sz="1100" b="1" dirty="0" smtClean="0">
                <a:solidFill>
                  <a:srgbClr val="E7F1F9"/>
                </a:solidFill>
                <a:latin typeface="Arial" charset="0"/>
                <a:ea typeface="바탕" pitchFamily="18" charset="-127"/>
              </a:rPr>
              <a:t>..................................................................................116</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5-1-3. Load Status Display Function</a:t>
            </a:r>
            <a:r>
              <a:rPr lang="en-US" altLang="ko-KR" sz="1100" b="1" dirty="0" smtClean="0">
                <a:solidFill>
                  <a:srgbClr val="E7F1F9"/>
                </a:solidFill>
                <a:latin typeface="Arial" charset="0"/>
                <a:ea typeface="바탕" pitchFamily="18" charset="-127"/>
              </a:rPr>
              <a:t>.........................................................................130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5-1-4. Restoration of Previous Settings upon Instant Power Outage</a:t>
            </a:r>
            <a:r>
              <a:rPr lang="en-US" altLang="ko-KR" sz="1100" b="1" dirty="0" smtClean="0">
                <a:solidFill>
                  <a:srgbClr val="E7F1F9"/>
                </a:solidFill>
                <a:latin typeface="Arial" charset="0"/>
                <a:ea typeface="바탕" pitchFamily="18" charset="-127"/>
              </a:rPr>
              <a:t>...................133</a:t>
            </a:r>
          </a:p>
          <a:p>
            <a:pPr eaLnBrk="1" hangingPunct="1">
              <a:buFont typeface="Wingdings" pitchFamily="2" charset="2"/>
              <a:buNone/>
            </a:pPr>
            <a:r>
              <a:rPr lang="en-US" altLang="ko-KR" sz="1100" b="1" dirty="0" smtClean="0">
                <a:solidFill>
                  <a:srgbClr val="E7F1F9"/>
                </a:solidFill>
                <a:latin typeface="Arial" charset="0"/>
                <a:ea typeface="바탕" pitchFamily="18" charset="-127"/>
              </a:rPr>
              <a:t>5-1-5. Demo Mode Function for Store Display.........................................................134</a:t>
            </a:r>
          </a:p>
          <a:p>
            <a:pPr eaLnBrk="1" hangingPunct="1">
              <a:buFont typeface="Wingdings" pitchFamily="2" charset="2"/>
              <a:buNone/>
            </a:pPr>
            <a:r>
              <a:rPr lang="en-US" altLang="ko-KR" sz="1100" b="1" dirty="0" smtClean="0">
                <a:solidFill>
                  <a:srgbClr val="E7F1F9"/>
                </a:solidFill>
                <a:latin typeface="Arial" charset="0"/>
                <a:ea typeface="바탕" pitchFamily="18" charset="-127"/>
              </a:rPr>
              <a:t>5-1-6</a:t>
            </a:r>
            <a:r>
              <a:rPr lang="en-US" altLang="ko-KR" sz="1100" b="1" dirty="0">
                <a:solidFill>
                  <a:srgbClr val="E7F1F9"/>
                </a:solidFill>
                <a:latin typeface="Arial" charset="0"/>
                <a:ea typeface="바탕" pitchFamily="18" charset="-127"/>
              </a:rPr>
              <a:t>. Option Setting Function</a:t>
            </a:r>
            <a:r>
              <a:rPr lang="en-US" altLang="ko-KR" sz="1100" b="1" dirty="0" smtClean="0">
                <a:solidFill>
                  <a:srgbClr val="E7F1F9"/>
                </a:solidFill>
                <a:latin typeface="Arial" charset="0"/>
                <a:ea typeface="바탕" pitchFamily="18" charset="-127"/>
              </a:rPr>
              <a:t>...................................................................................135</a:t>
            </a:r>
          </a:p>
          <a:p>
            <a:pPr eaLnBrk="1" hangingPunct="1">
              <a:buFont typeface="Wingdings" pitchFamily="2" charset="2"/>
              <a:buNone/>
            </a:pPr>
            <a:r>
              <a:rPr lang="en-US" altLang="ko-KR" sz="1100" b="1" dirty="0" smtClean="0">
                <a:solidFill>
                  <a:srgbClr val="E7F1F9"/>
                </a:solidFill>
                <a:latin typeface="Arial" charset="0"/>
                <a:ea typeface="바탕" pitchFamily="18" charset="-127"/>
              </a:rPr>
              <a:t>5-1-7. Option Table......................................................................................................139</a:t>
            </a:r>
          </a:p>
          <a:p>
            <a:pPr eaLnBrk="1" hangingPunct="1">
              <a:buFont typeface="Wingdings" pitchFamily="2" charset="2"/>
              <a:buNone/>
            </a:pPr>
            <a:endParaRPr lang="en-US" altLang="ko-KR" sz="1100" b="1" dirty="0" smtClean="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 Troubleshooting Flow-Chart by Symptoms</a:t>
            </a:r>
            <a:r>
              <a:rPr lang="en-US" altLang="ko-KR" sz="1100" b="1" dirty="0" smtClean="0">
                <a:solidFill>
                  <a:srgbClr val="E7F1F9"/>
                </a:solidFill>
                <a:latin typeface="Arial" charset="0"/>
                <a:ea typeface="바탕" pitchFamily="18" charset="-127"/>
              </a:rPr>
              <a:t>.....................................................143</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5-2-1. When Self-Diagnosis Error occurs</a:t>
            </a:r>
            <a:r>
              <a:rPr lang="en-US" altLang="ko-KR" sz="1100" b="1" dirty="0" smtClean="0">
                <a:solidFill>
                  <a:srgbClr val="E7F1F9"/>
                </a:solidFill>
                <a:latin typeface="Arial" charset="0"/>
                <a:ea typeface="바탕" pitchFamily="18" charset="-127"/>
              </a:rPr>
              <a:t>.................................................................147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5-2-2. When the Freezer Fan does not operate (OPTION, BLDC Motor) (Twin / Bespoke Mono C,D</a:t>
            </a:r>
            <a:r>
              <a:rPr lang="en-US" altLang="ko-KR" sz="1100" b="1" dirty="0" smtClean="0">
                <a:solidFill>
                  <a:srgbClr val="E7F1F9"/>
                </a:solidFill>
                <a:latin typeface="Arial" charset="0"/>
                <a:ea typeface="바탕" pitchFamily="18" charset="-127"/>
              </a:rPr>
              <a:t>).......167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5-2-2. When the Freezer Fan does not operate (OPTION, BLDC Motor) (Mono C,D,E,F / Bespoke Mono E,F</a:t>
            </a:r>
            <a:r>
              <a:rPr lang="en-US" altLang="ko-KR" sz="1100" b="1" dirty="0" smtClean="0">
                <a:solidFill>
                  <a:srgbClr val="E7F1F9"/>
                </a:solidFill>
                <a:latin typeface="Arial" charset="0"/>
                <a:ea typeface="바탕" pitchFamily="18" charset="-127"/>
              </a:rPr>
              <a:t>)…….169</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5-2-3. When the C-Fan does not operate (Applies to Models with C-Fan) (Twin / Bespoke Mono C,D</a:t>
            </a:r>
            <a:r>
              <a:rPr lang="en-US" altLang="ko-KR" sz="1100" b="1" dirty="0" smtClean="0">
                <a:solidFill>
                  <a:srgbClr val="E7F1F9"/>
                </a:solidFill>
                <a:latin typeface="Arial" charset="0"/>
                <a:ea typeface="바탕" pitchFamily="18" charset="-127"/>
              </a:rPr>
              <a:t>)......171</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5-2-3. When the C-Fan does not operate (Applies to Models with C-Fan) (Mono C,D,E,F / Bespoke Mono E,F</a:t>
            </a:r>
            <a:r>
              <a:rPr lang="en-US" altLang="ko-KR" sz="1100" b="1" dirty="0" smtClean="0">
                <a:solidFill>
                  <a:srgbClr val="E7F1F9"/>
                </a:solidFill>
                <a:latin typeface="Arial" charset="0"/>
                <a:ea typeface="바탕" pitchFamily="18" charset="-127"/>
              </a:rPr>
              <a:t>)…….173</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5-2-4. When Defrost does not work (F DEF Heater) (Twin / Bespoke Mono C,D</a:t>
            </a:r>
            <a:r>
              <a:rPr lang="en-US" altLang="ko-KR" sz="1100" b="1" dirty="0" smtClean="0">
                <a:solidFill>
                  <a:srgbClr val="E7F1F9"/>
                </a:solidFill>
                <a:latin typeface="Arial" charset="0"/>
                <a:ea typeface="바탕" pitchFamily="18" charset="-127"/>
              </a:rPr>
              <a:t>).................175</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5-2-4. When Defrost does not work (F DEF Heater) (Mono C,D,E,F / Bespoke Mono E,F</a:t>
            </a:r>
            <a:r>
              <a:rPr lang="en-US" altLang="ko-KR" sz="1100" b="1" dirty="0" smtClean="0">
                <a:solidFill>
                  <a:srgbClr val="E7F1F9"/>
                </a:solidFill>
                <a:latin typeface="Arial" charset="0"/>
                <a:ea typeface="바탕" pitchFamily="18" charset="-127"/>
              </a:rPr>
              <a:t>)........178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5-2-5. When there is No Power (Twin / Bespoke Mono C,D</a:t>
            </a:r>
            <a:r>
              <a:rPr lang="en-US" altLang="ko-KR" sz="1100" b="1" dirty="0" smtClean="0">
                <a:solidFill>
                  <a:srgbClr val="E7F1F9"/>
                </a:solidFill>
                <a:latin typeface="Arial" charset="0"/>
                <a:ea typeface="바탕" pitchFamily="18" charset="-127"/>
              </a:rPr>
              <a:t>)...................................................181</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5-2-5. When there is No Power (Mono C,D,E,F / Bespoke Mono E,F</a:t>
            </a:r>
            <a:r>
              <a:rPr lang="en-US" altLang="ko-KR" sz="1100" b="1" dirty="0" smtClean="0">
                <a:solidFill>
                  <a:srgbClr val="E7F1F9"/>
                </a:solidFill>
                <a:latin typeface="Arial" charset="0"/>
                <a:ea typeface="바탕" pitchFamily="18" charset="-127"/>
              </a:rPr>
              <a:t>)....................................183</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5-2-6. When the Compressor is not working (Twin / Bespoke Mono C,D</a:t>
            </a:r>
            <a:r>
              <a:rPr lang="en-US" altLang="ko-KR" sz="1100" b="1" dirty="0" smtClean="0">
                <a:solidFill>
                  <a:srgbClr val="E7F1F9"/>
                </a:solidFill>
                <a:latin typeface="Arial" charset="0"/>
                <a:ea typeface="바탕" pitchFamily="18" charset="-127"/>
              </a:rPr>
              <a:t>)............................185</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5-2-6. When the Compressor is not working (Mono C,D,E,F / Bespoke Mono E,F</a:t>
            </a:r>
            <a:r>
              <a:rPr lang="en-US" altLang="ko-KR" sz="1100" b="1" dirty="0" smtClean="0">
                <a:solidFill>
                  <a:srgbClr val="E7F1F9"/>
                </a:solidFill>
                <a:latin typeface="Arial" charset="0"/>
                <a:ea typeface="바탕" pitchFamily="18" charset="-127"/>
              </a:rPr>
              <a:t>).............187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5-2-7. When the unit keeps alarming (Buzzer Sound</a:t>
            </a:r>
            <a:r>
              <a:rPr lang="en-US" altLang="ko-KR" sz="1100" b="1" dirty="0" smtClean="0">
                <a:solidFill>
                  <a:srgbClr val="E7F1F9"/>
                </a:solidFill>
                <a:latin typeface="Arial" charset="0"/>
                <a:ea typeface="바탕" pitchFamily="18" charset="-127"/>
              </a:rPr>
              <a:t>).............................................................189</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5-2-8. When PANEL PCB operates abnormally</a:t>
            </a:r>
            <a:r>
              <a:rPr lang="en-US" altLang="ko-KR" sz="1100" b="1" dirty="0" smtClean="0">
                <a:solidFill>
                  <a:srgbClr val="E7F1F9"/>
                </a:solidFill>
                <a:latin typeface="Arial" charset="0"/>
                <a:ea typeface="바탕" pitchFamily="18" charset="-127"/>
              </a:rPr>
              <a:t>........................................................................194</a:t>
            </a:r>
            <a:endParaRPr lang="en-US" altLang="ko-KR" sz="1100" b="1" dirty="0">
              <a:solidFill>
                <a:srgbClr val="E7F1F9"/>
              </a:solidFill>
              <a:latin typeface="Arial" charset="0"/>
              <a:ea typeface="바탕" pitchFamily="18" charset="-127"/>
            </a:endParaRPr>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39" name="Rectangle 2"/>
          <p:cNvSpPr>
            <a:spLocks noChangeArrowheads="1"/>
          </p:cNvSpPr>
          <p:nvPr/>
        </p:nvSpPr>
        <p:spPr bwMode="auto">
          <a:xfrm>
            <a:off x="762000" y="938213"/>
            <a:ext cx="74215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4-11. </a:t>
            </a:r>
            <a:r>
              <a:rPr lang="en-US" altLang="ko-KR" sz="1800" dirty="0" smtClean="0">
                <a:solidFill>
                  <a:srgbClr val="006699"/>
                </a:solidFill>
                <a:latin typeface="Arial Black" panose="020B0A04020102020204" pitchFamily="34" charset="0"/>
                <a:ea typeface="헤드라인" pitchFamily="18" charset="-127"/>
              </a:rPr>
              <a:t>Reed Switch (Non Bespoke</a:t>
            </a:r>
            <a:r>
              <a:rPr lang="en-US" altLang="ko-KR" sz="1800" dirty="0">
                <a:solidFill>
                  <a:srgbClr val="006699"/>
                </a:solidFill>
                <a:latin typeface="Arial Black" panose="020B0A04020102020204" pitchFamily="34" charset="0"/>
                <a:ea typeface="헤드라인" pitchFamily="18" charset="-127"/>
              </a:rPr>
              <a:t>)</a:t>
            </a:r>
            <a:endParaRPr lang="en-US" altLang="ko-KR" sz="1800" b="0" dirty="0">
              <a:solidFill>
                <a:srgbClr val="006699"/>
              </a:solidFill>
              <a:latin typeface="Arial Black" panose="020B0A04020102020204" pitchFamily="34" charset="0"/>
              <a:ea typeface="헤드라인" pitchFamily="18" charset="-127"/>
            </a:endParaRPr>
          </a:p>
        </p:txBody>
      </p:sp>
      <p:graphicFrame>
        <p:nvGraphicFramePr>
          <p:cNvPr id="5" name="Group 6"/>
          <p:cNvGraphicFramePr>
            <a:graphicFrameLocks noGrp="1"/>
          </p:cNvGraphicFramePr>
          <p:nvPr>
            <p:extLst>
              <p:ext uri="{D42A27DB-BD31-4B8C-83A1-F6EECF244321}">
                <p14:modId xmlns:p14="http://schemas.microsoft.com/office/powerpoint/2010/main" val="239183961"/>
              </p:ext>
            </p:extLst>
          </p:nvPr>
        </p:nvGraphicFramePr>
        <p:xfrm>
          <a:off x="773113" y="1308100"/>
          <a:ext cx="7739062" cy="4715872"/>
        </p:xfrm>
        <a:graphic>
          <a:graphicData uri="http://schemas.openxmlformats.org/drawingml/2006/table">
            <a:tbl>
              <a:tblPr/>
              <a:tblGrid>
                <a:gridCol w="1270561">
                  <a:extLst>
                    <a:ext uri="{9D8B030D-6E8A-4147-A177-3AD203B41FA5}">
                      <a16:colId xmlns:a16="http://schemas.microsoft.com/office/drawing/2014/main" val="20000"/>
                    </a:ext>
                  </a:extLst>
                </a:gridCol>
                <a:gridCol w="4153712">
                  <a:extLst>
                    <a:ext uri="{9D8B030D-6E8A-4147-A177-3AD203B41FA5}">
                      <a16:colId xmlns:a16="http://schemas.microsoft.com/office/drawing/2014/main" val="20001"/>
                    </a:ext>
                  </a:extLst>
                </a:gridCol>
                <a:gridCol w="2314789">
                  <a:extLst>
                    <a:ext uri="{9D8B030D-6E8A-4147-A177-3AD203B41FA5}">
                      <a16:colId xmlns:a16="http://schemas.microsoft.com/office/drawing/2014/main" val="20002"/>
                    </a:ext>
                  </a:extLst>
                </a:gridCol>
              </a:tblGrid>
              <a:tr h="2518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16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Reed Switch</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Reed Switch]</a:t>
                      </a:r>
                    </a:p>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Insert a flat-head screwdriver on the slot as shown and lift it to disassemble cap of Reed Switch.</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Disconnect the wire connectors from the Reed Switch and the Refrigerator door.</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341288"/>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Connect the wire connectors from the Changed Reed Switch and the door.</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64460717"/>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Insert the rib of the cap of Reed Switch to the pocket of Cap door and press opposite side of the rib until fully fixed.</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9655733"/>
                  </a:ext>
                </a:extLst>
              </a:tr>
            </a:tbl>
          </a:graphicData>
        </a:graphic>
      </p:graphicFrame>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60</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pic>
        <p:nvPicPr>
          <p:cNvPr id="15" name="그림 14"/>
          <p:cNvPicPr>
            <a:picLocks noChangeAspect="1"/>
          </p:cNvPicPr>
          <p:nvPr/>
        </p:nvPicPr>
        <p:blipFill>
          <a:blip r:embed="rId3"/>
          <a:stretch>
            <a:fillRect/>
          </a:stretch>
        </p:blipFill>
        <p:spPr>
          <a:xfrm>
            <a:off x="6242835" y="1701184"/>
            <a:ext cx="1097134" cy="840600"/>
          </a:xfrm>
          <a:prstGeom prst="rect">
            <a:avLst/>
          </a:prstGeom>
        </p:spPr>
      </p:pic>
      <p:pic>
        <p:nvPicPr>
          <p:cNvPr id="16" name="그림 15"/>
          <p:cNvPicPr>
            <a:picLocks noChangeAspect="1"/>
          </p:cNvPicPr>
          <p:nvPr/>
        </p:nvPicPr>
        <p:blipFill>
          <a:blip r:embed="rId4"/>
          <a:stretch>
            <a:fillRect/>
          </a:stretch>
        </p:blipFill>
        <p:spPr>
          <a:xfrm>
            <a:off x="6625221" y="2742817"/>
            <a:ext cx="1409712" cy="977649"/>
          </a:xfrm>
          <a:prstGeom prst="rect">
            <a:avLst/>
          </a:prstGeom>
        </p:spPr>
      </p:pic>
      <p:pic>
        <p:nvPicPr>
          <p:cNvPr id="17" name="그림 16"/>
          <p:cNvPicPr>
            <a:picLocks noChangeAspect="1"/>
          </p:cNvPicPr>
          <p:nvPr/>
        </p:nvPicPr>
        <p:blipFill>
          <a:blip r:embed="rId5"/>
          <a:stretch>
            <a:fillRect/>
          </a:stretch>
        </p:blipFill>
        <p:spPr>
          <a:xfrm>
            <a:off x="7372215" y="1701184"/>
            <a:ext cx="1096807" cy="840601"/>
          </a:xfrm>
          <a:prstGeom prst="rect">
            <a:avLst/>
          </a:prstGeom>
        </p:spPr>
      </p:pic>
      <p:pic>
        <p:nvPicPr>
          <p:cNvPr id="18" name="그림 17"/>
          <p:cNvPicPr>
            <a:picLocks noChangeAspect="1"/>
          </p:cNvPicPr>
          <p:nvPr/>
        </p:nvPicPr>
        <p:blipFill>
          <a:blip r:embed="rId6"/>
          <a:stretch>
            <a:fillRect/>
          </a:stretch>
        </p:blipFill>
        <p:spPr>
          <a:xfrm>
            <a:off x="6625221" y="3857179"/>
            <a:ext cx="1409712" cy="977649"/>
          </a:xfrm>
          <a:prstGeom prst="rect">
            <a:avLst/>
          </a:prstGeom>
        </p:spPr>
      </p:pic>
      <p:pic>
        <p:nvPicPr>
          <p:cNvPr id="19" name="그림 18"/>
          <p:cNvPicPr>
            <a:picLocks noChangeAspect="1"/>
          </p:cNvPicPr>
          <p:nvPr/>
        </p:nvPicPr>
        <p:blipFill>
          <a:blip r:embed="rId7"/>
          <a:stretch>
            <a:fillRect/>
          </a:stretch>
        </p:blipFill>
        <p:spPr>
          <a:xfrm>
            <a:off x="7370531" y="5041638"/>
            <a:ext cx="1099957" cy="844610"/>
          </a:xfrm>
          <a:prstGeom prst="rect">
            <a:avLst/>
          </a:prstGeom>
        </p:spPr>
      </p:pic>
      <p:pic>
        <p:nvPicPr>
          <p:cNvPr id="20" name="그림 19"/>
          <p:cNvPicPr>
            <a:picLocks noChangeAspect="1"/>
          </p:cNvPicPr>
          <p:nvPr/>
        </p:nvPicPr>
        <p:blipFill>
          <a:blip r:embed="rId8"/>
          <a:stretch>
            <a:fillRect/>
          </a:stretch>
        </p:blipFill>
        <p:spPr>
          <a:xfrm>
            <a:off x="6240012" y="5041637"/>
            <a:ext cx="1102780" cy="844610"/>
          </a:xfrm>
          <a:prstGeom prst="rect">
            <a:avLst/>
          </a:prstGeom>
        </p:spPr>
      </p:pic>
      <p:sp>
        <p:nvSpPr>
          <p:cNvPr id="21" name="아래로 구부러진 화살표 20"/>
          <p:cNvSpPr/>
          <p:nvPr/>
        </p:nvSpPr>
        <p:spPr>
          <a:xfrm rot="6737732" flipH="1" flipV="1">
            <a:off x="7488245" y="1607116"/>
            <a:ext cx="415387" cy="325358"/>
          </a:xfrm>
          <a:prstGeom prst="curved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22" name="타원 21"/>
          <p:cNvSpPr/>
          <p:nvPr/>
        </p:nvSpPr>
        <p:spPr>
          <a:xfrm>
            <a:off x="6414336" y="2065645"/>
            <a:ext cx="216000" cy="216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cxnSp>
        <p:nvCxnSpPr>
          <p:cNvPr id="23" name="직선 화살표 연결선 22"/>
          <p:cNvCxnSpPr/>
          <p:nvPr/>
        </p:nvCxnSpPr>
        <p:spPr>
          <a:xfrm flipH="1">
            <a:off x="6934200" y="3111516"/>
            <a:ext cx="264666"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직선 화살표 연결선 25"/>
          <p:cNvCxnSpPr/>
          <p:nvPr/>
        </p:nvCxnSpPr>
        <p:spPr>
          <a:xfrm>
            <a:off x="7771988" y="3231641"/>
            <a:ext cx="262945"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8" name="직선 화살표 연결선 27"/>
          <p:cNvCxnSpPr/>
          <p:nvPr/>
        </p:nvCxnSpPr>
        <p:spPr>
          <a:xfrm flipH="1">
            <a:off x="7660586" y="4316862"/>
            <a:ext cx="264666"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9" name="직선 화살표 연결선 28"/>
          <p:cNvCxnSpPr/>
          <p:nvPr/>
        </p:nvCxnSpPr>
        <p:spPr>
          <a:xfrm>
            <a:off x="6935921" y="4412048"/>
            <a:ext cx="262945"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0" name="직선 화살표 연결선 29"/>
          <p:cNvCxnSpPr/>
          <p:nvPr/>
        </p:nvCxnSpPr>
        <p:spPr>
          <a:xfrm flipH="1">
            <a:off x="6934200" y="5104015"/>
            <a:ext cx="131618" cy="188206"/>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658263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39" name="Rectangle 2"/>
          <p:cNvSpPr>
            <a:spLocks noChangeArrowheads="1"/>
          </p:cNvSpPr>
          <p:nvPr/>
        </p:nvSpPr>
        <p:spPr bwMode="auto">
          <a:xfrm>
            <a:off x="762000" y="938213"/>
            <a:ext cx="74215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4-11. </a:t>
            </a:r>
            <a:r>
              <a:rPr lang="en-US" altLang="ko-KR" sz="1800" dirty="0" smtClean="0">
                <a:solidFill>
                  <a:srgbClr val="006699"/>
                </a:solidFill>
                <a:latin typeface="Arial Black" panose="020B0A04020102020204" pitchFamily="34" charset="0"/>
                <a:ea typeface="헤드라인" pitchFamily="18" charset="-127"/>
              </a:rPr>
              <a:t>Reed Switch (Bespoke)</a:t>
            </a:r>
            <a:endParaRPr lang="en-US" altLang="ko-KR" sz="1800" b="0" dirty="0">
              <a:solidFill>
                <a:srgbClr val="006699"/>
              </a:solidFill>
              <a:latin typeface="Arial Black" panose="020B0A04020102020204" pitchFamily="34" charset="0"/>
              <a:ea typeface="헤드라인" pitchFamily="18" charset="-127"/>
            </a:endParaRPr>
          </a:p>
        </p:txBody>
      </p:sp>
      <p:graphicFrame>
        <p:nvGraphicFramePr>
          <p:cNvPr id="5" name="Group 6"/>
          <p:cNvGraphicFramePr>
            <a:graphicFrameLocks noGrp="1"/>
          </p:cNvGraphicFramePr>
          <p:nvPr>
            <p:extLst>
              <p:ext uri="{D42A27DB-BD31-4B8C-83A1-F6EECF244321}">
                <p14:modId xmlns:p14="http://schemas.microsoft.com/office/powerpoint/2010/main" val="71197203"/>
              </p:ext>
            </p:extLst>
          </p:nvPr>
        </p:nvGraphicFramePr>
        <p:xfrm>
          <a:off x="773113" y="1308100"/>
          <a:ext cx="7739062" cy="4715872"/>
        </p:xfrm>
        <a:graphic>
          <a:graphicData uri="http://schemas.openxmlformats.org/drawingml/2006/table">
            <a:tbl>
              <a:tblPr/>
              <a:tblGrid>
                <a:gridCol w="1270561">
                  <a:extLst>
                    <a:ext uri="{9D8B030D-6E8A-4147-A177-3AD203B41FA5}">
                      <a16:colId xmlns:a16="http://schemas.microsoft.com/office/drawing/2014/main" val="20000"/>
                    </a:ext>
                  </a:extLst>
                </a:gridCol>
                <a:gridCol w="4153712">
                  <a:extLst>
                    <a:ext uri="{9D8B030D-6E8A-4147-A177-3AD203B41FA5}">
                      <a16:colId xmlns:a16="http://schemas.microsoft.com/office/drawing/2014/main" val="20001"/>
                    </a:ext>
                  </a:extLst>
                </a:gridCol>
                <a:gridCol w="2314789">
                  <a:extLst>
                    <a:ext uri="{9D8B030D-6E8A-4147-A177-3AD203B41FA5}">
                      <a16:colId xmlns:a16="http://schemas.microsoft.com/office/drawing/2014/main" val="20002"/>
                    </a:ext>
                  </a:extLst>
                </a:gridCol>
              </a:tblGrid>
              <a:tr h="2518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16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Reed Switch</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Reed Switch]</a:t>
                      </a:r>
                    </a:p>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Insert a flat-head screwdriver on the slot as shown and lift it to disassemble cap of Reed Switch.</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Disconnect the wire connectors from the Reed Switch and the Cabinet.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341288"/>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Connect the wire connectors from the Changed Reed Switch and the Cabinet.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64460717"/>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Insert the rib of the cap of Reed Switch to the pocket of Cabinet and press opposite side of the rib until fully fixed.</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9655733"/>
                  </a:ext>
                </a:extLst>
              </a:tr>
            </a:tbl>
          </a:graphicData>
        </a:graphic>
      </p:graphicFrame>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61</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pSp>
        <p:nvGrpSpPr>
          <p:cNvPr id="6" name="그룹 5"/>
          <p:cNvGrpSpPr/>
          <p:nvPr/>
        </p:nvGrpSpPr>
        <p:grpSpPr>
          <a:xfrm>
            <a:off x="6218802" y="1704043"/>
            <a:ext cx="1120800" cy="840600"/>
            <a:chOff x="5036284" y="1701184"/>
            <a:chExt cx="1120800" cy="840600"/>
          </a:xfrm>
        </p:grpSpPr>
        <p:pic>
          <p:nvPicPr>
            <p:cNvPr id="3" name="그림 2"/>
            <p:cNvPicPr>
              <a:picLocks noChangeAspect="1"/>
            </p:cNvPicPr>
            <p:nvPr/>
          </p:nvPicPr>
          <p:blipFill>
            <a:blip r:embed="rId3"/>
            <a:stretch>
              <a:fillRect/>
            </a:stretch>
          </p:blipFill>
          <p:spPr>
            <a:xfrm>
              <a:off x="5036284" y="1701184"/>
              <a:ext cx="1120800" cy="840600"/>
            </a:xfrm>
            <a:prstGeom prst="rect">
              <a:avLst/>
            </a:prstGeom>
          </p:spPr>
        </p:pic>
        <p:sp>
          <p:nvSpPr>
            <p:cNvPr id="27" name="타원 26"/>
            <p:cNvSpPr/>
            <p:nvPr/>
          </p:nvSpPr>
          <p:spPr>
            <a:xfrm>
              <a:off x="5498094" y="1986866"/>
              <a:ext cx="216000" cy="216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7" name="그룹 6"/>
          <p:cNvGrpSpPr/>
          <p:nvPr/>
        </p:nvGrpSpPr>
        <p:grpSpPr>
          <a:xfrm>
            <a:off x="7365587" y="1702439"/>
            <a:ext cx="1114426" cy="838089"/>
            <a:chOff x="3538348" y="1714500"/>
            <a:chExt cx="1266665" cy="952578"/>
          </a:xfrm>
        </p:grpSpPr>
        <p:pic>
          <p:nvPicPr>
            <p:cNvPr id="4" name="그림 3"/>
            <p:cNvPicPr>
              <a:picLocks noChangeAspect="1"/>
            </p:cNvPicPr>
            <p:nvPr/>
          </p:nvPicPr>
          <p:blipFill rotWithShape="1">
            <a:blip r:embed="rId4"/>
            <a:srcRect l="12034" t="10346" r="11056" b="12306"/>
            <a:stretch/>
          </p:blipFill>
          <p:spPr>
            <a:xfrm>
              <a:off x="3538348" y="1714500"/>
              <a:ext cx="1266665" cy="952578"/>
            </a:xfrm>
            <a:prstGeom prst="rect">
              <a:avLst/>
            </a:prstGeom>
          </p:spPr>
        </p:pic>
        <p:sp>
          <p:nvSpPr>
            <p:cNvPr id="33" name="타원 32"/>
            <p:cNvSpPr/>
            <p:nvPr/>
          </p:nvSpPr>
          <p:spPr>
            <a:xfrm>
              <a:off x="4101612" y="2236956"/>
              <a:ext cx="365959" cy="36595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12" name="그룹 11"/>
          <p:cNvGrpSpPr/>
          <p:nvPr/>
        </p:nvGrpSpPr>
        <p:grpSpPr>
          <a:xfrm>
            <a:off x="6680612" y="2724926"/>
            <a:ext cx="1358870" cy="1018399"/>
            <a:chOff x="1108209" y="2205725"/>
            <a:chExt cx="4219519" cy="3162300"/>
          </a:xfrm>
        </p:grpSpPr>
        <p:pic>
          <p:nvPicPr>
            <p:cNvPr id="8" name="그림 7"/>
            <p:cNvPicPr>
              <a:picLocks noChangeAspect="1"/>
            </p:cNvPicPr>
            <p:nvPr/>
          </p:nvPicPr>
          <p:blipFill>
            <a:blip r:embed="rId5"/>
            <a:stretch>
              <a:fillRect/>
            </a:stretch>
          </p:blipFill>
          <p:spPr>
            <a:xfrm>
              <a:off x="1108209" y="2205725"/>
              <a:ext cx="4219519" cy="3162300"/>
            </a:xfrm>
            <a:prstGeom prst="rect">
              <a:avLst/>
            </a:prstGeom>
          </p:spPr>
        </p:pic>
        <p:cxnSp>
          <p:nvCxnSpPr>
            <p:cNvPr id="34" name="직선 화살표 연결선 33"/>
            <p:cNvCxnSpPr/>
            <p:nvPr/>
          </p:nvCxnSpPr>
          <p:spPr>
            <a:xfrm rot="5400000" flipH="1">
              <a:off x="2808173" y="2920730"/>
              <a:ext cx="782502"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7" name="직선 화살표 연결선 36"/>
            <p:cNvCxnSpPr/>
            <p:nvPr/>
          </p:nvCxnSpPr>
          <p:spPr>
            <a:xfrm rot="16200000" flipH="1">
              <a:off x="2627198" y="4519497"/>
              <a:ext cx="782502"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9" name="그룹 38"/>
          <p:cNvGrpSpPr/>
          <p:nvPr/>
        </p:nvGrpSpPr>
        <p:grpSpPr>
          <a:xfrm>
            <a:off x="6680612" y="3839351"/>
            <a:ext cx="1358870" cy="1018399"/>
            <a:chOff x="1108209" y="2205725"/>
            <a:chExt cx="4219519" cy="3162300"/>
          </a:xfrm>
        </p:grpSpPr>
        <p:pic>
          <p:nvPicPr>
            <p:cNvPr id="40" name="그림 39"/>
            <p:cNvPicPr>
              <a:picLocks noChangeAspect="1"/>
            </p:cNvPicPr>
            <p:nvPr/>
          </p:nvPicPr>
          <p:blipFill>
            <a:blip r:embed="rId5"/>
            <a:stretch>
              <a:fillRect/>
            </a:stretch>
          </p:blipFill>
          <p:spPr>
            <a:xfrm>
              <a:off x="1108209" y="2205725"/>
              <a:ext cx="4219519" cy="3162300"/>
            </a:xfrm>
            <a:prstGeom prst="rect">
              <a:avLst/>
            </a:prstGeom>
          </p:spPr>
        </p:pic>
        <p:cxnSp>
          <p:nvCxnSpPr>
            <p:cNvPr id="41" name="직선 화살표 연결선 40"/>
            <p:cNvCxnSpPr/>
            <p:nvPr/>
          </p:nvCxnSpPr>
          <p:spPr>
            <a:xfrm rot="16200000" flipH="1">
              <a:off x="2808173" y="2920730"/>
              <a:ext cx="782502"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2" name="직선 화살표 연결선 41"/>
            <p:cNvCxnSpPr/>
            <p:nvPr/>
          </p:nvCxnSpPr>
          <p:spPr>
            <a:xfrm rot="5400000" flipH="1">
              <a:off x="2627198" y="4519497"/>
              <a:ext cx="782502" cy="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pic>
        <p:nvPicPr>
          <p:cNvPr id="13" name="그림 12"/>
          <p:cNvPicPr>
            <a:picLocks noChangeAspect="1"/>
          </p:cNvPicPr>
          <p:nvPr/>
        </p:nvPicPr>
        <p:blipFill>
          <a:blip r:embed="rId6"/>
          <a:stretch>
            <a:fillRect/>
          </a:stretch>
        </p:blipFill>
        <p:spPr>
          <a:xfrm>
            <a:off x="6680613" y="4953777"/>
            <a:ext cx="1350662" cy="1008874"/>
          </a:xfrm>
          <a:prstGeom prst="rect">
            <a:avLst/>
          </a:prstGeom>
        </p:spPr>
      </p:pic>
      <p:cxnSp>
        <p:nvCxnSpPr>
          <p:cNvPr id="44" name="직선 화살표 연결선 43"/>
          <p:cNvCxnSpPr/>
          <p:nvPr/>
        </p:nvCxnSpPr>
        <p:spPr>
          <a:xfrm flipV="1">
            <a:off x="7010400" y="5572912"/>
            <a:ext cx="199668" cy="227813"/>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346619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39" name="Rectangle 2"/>
          <p:cNvSpPr>
            <a:spLocks noChangeArrowheads="1"/>
          </p:cNvSpPr>
          <p:nvPr/>
        </p:nvSpPr>
        <p:spPr bwMode="auto">
          <a:xfrm>
            <a:off x="762000" y="938213"/>
            <a:ext cx="74215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4-12. </a:t>
            </a:r>
            <a:r>
              <a:rPr lang="en-US" altLang="ko-KR" sz="1800" dirty="0">
                <a:solidFill>
                  <a:srgbClr val="006699"/>
                </a:solidFill>
                <a:latin typeface="Arial Black" panose="020B0A04020102020204" pitchFamily="34" charset="0"/>
                <a:ea typeface="헤드라인" pitchFamily="18" charset="-127"/>
              </a:rPr>
              <a:t>Freezer Door</a:t>
            </a:r>
            <a:endParaRPr lang="en-US" altLang="ko-KR" sz="1800" b="0" dirty="0">
              <a:solidFill>
                <a:srgbClr val="006699"/>
              </a:solidFill>
              <a:latin typeface="Arial Black" panose="020B0A04020102020204" pitchFamily="34" charset="0"/>
              <a:ea typeface="헤드라인" pitchFamily="18" charset="-127"/>
            </a:endParaRPr>
          </a:p>
        </p:txBody>
      </p:sp>
      <p:graphicFrame>
        <p:nvGraphicFramePr>
          <p:cNvPr id="5" name="Group 6"/>
          <p:cNvGraphicFramePr>
            <a:graphicFrameLocks noGrp="1"/>
          </p:cNvGraphicFramePr>
          <p:nvPr>
            <p:extLst>
              <p:ext uri="{D42A27DB-BD31-4B8C-83A1-F6EECF244321}">
                <p14:modId xmlns:p14="http://schemas.microsoft.com/office/powerpoint/2010/main" val="1075874307"/>
              </p:ext>
            </p:extLst>
          </p:nvPr>
        </p:nvGraphicFramePr>
        <p:xfrm>
          <a:off x="773113" y="1308100"/>
          <a:ext cx="7739062" cy="4427872"/>
        </p:xfrm>
        <a:graphic>
          <a:graphicData uri="http://schemas.openxmlformats.org/drawingml/2006/table">
            <a:tbl>
              <a:tblPr/>
              <a:tblGrid>
                <a:gridCol w="1270561">
                  <a:extLst>
                    <a:ext uri="{9D8B030D-6E8A-4147-A177-3AD203B41FA5}">
                      <a16:colId xmlns:a16="http://schemas.microsoft.com/office/drawing/2014/main" val="20000"/>
                    </a:ext>
                  </a:extLst>
                </a:gridCol>
                <a:gridCol w="4153712">
                  <a:extLst>
                    <a:ext uri="{9D8B030D-6E8A-4147-A177-3AD203B41FA5}">
                      <a16:colId xmlns:a16="http://schemas.microsoft.com/office/drawing/2014/main" val="20001"/>
                    </a:ext>
                  </a:extLst>
                </a:gridCol>
                <a:gridCol w="2314789">
                  <a:extLst>
                    <a:ext uri="{9D8B030D-6E8A-4147-A177-3AD203B41FA5}">
                      <a16:colId xmlns:a16="http://schemas.microsoft.com/office/drawing/2014/main" val="20002"/>
                    </a:ext>
                  </a:extLst>
                </a:gridCol>
              </a:tblGrid>
              <a:tr h="2518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16000">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Freezer Door</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Disassemble Hinge Low</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t>
                      </a:r>
                    </a:p>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Open the freezer door, and then use a screwdriver to remove the screws fastening the Hinge Low.</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84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8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With the freezer door sitting on the bottom hinge, slowly pull the bottom hinge to remove it from the holder on the bottom of the refrigerator. Once the bottom hinge is removed from the holder, remove it from the freezer door, and then pull the freezer door down to remove it from the middle hinge.</a:t>
                      </a:r>
                    </a:p>
                  </a:txBody>
                  <a:tcPr marL="89993" marR="89993"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23339109"/>
                  </a:ext>
                </a:extLst>
              </a:tr>
              <a:tr h="57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3. 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341288"/>
                  </a:ext>
                </a:extLst>
              </a:tr>
            </a:tbl>
          </a:graphicData>
        </a:graphic>
      </p:graphicFrame>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62</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pSp>
        <p:nvGrpSpPr>
          <p:cNvPr id="24" name="그룹 23"/>
          <p:cNvGrpSpPr/>
          <p:nvPr/>
        </p:nvGrpSpPr>
        <p:grpSpPr>
          <a:xfrm>
            <a:off x="7372253" y="1594680"/>
            <a:ext cx="1098419" cy="1040456"/>
            <a:chOff x="6308221" y="3839511"/>
            <a:chExt cx="1468533" cy="1852999"/>
          </a:xfrm>
        </p:grpSpPr>
        <p:pic>
          <p:nvPicPr>
            <p:cNvPr id="25" name="그림 24"/>
            <p:cNvPicPr>
              <a:picLocks noChangeAspect="1"/>
            </p:cNvPicPr>
            <p:nvPr/>
          </p:nvPicPr>
          <p:blipFill>
            <a:blip r:embed="rId3"/>
            <a:stretch>
              <a:fillRect/>
            </a:stretch>
          </p:blipFill>
          <p:spPr>
            <a:xfrm>
              <a:off x="6308221" y="3839511"/>
              <a:ext cx="1468533" cy="1852999"/>
            </a:xfrm>
            <a:prstGeom prst="rect">
              <a:avLst/>
            </a:prstGeom>
          </p:spPr>
        </p:pic>
        <p:sp>
          <p:nvSpPr>
            <p:cNvPr id="27" name="타원 26"/>
            <p:cNvSpPr/>
            <p:nvPr/>
          </p:nvSpPr>
          <p:spPr>
            <a:xfrm>
              <a:off x="6519857" y="4532811"/>
              <a:ext cx="349071" cy="31132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1" name="타원 30"/>
            <p:cNvSpPr/>
            <p:nvPr/>
          </p:nvSpPr>
          <p:spPr>
            <a:xfrm>
              <a:off x="6763696" y="4393472"/>
              <a:ext cx="349071" cy="31132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32" name="그림 31"/>
          <p:cNvPicPr>
            <a:picLocks noChangeAspect="1"/>
          </p:cNvPicPr>
          <p:nvPr/>
        </p:nvPicPr>
        <p:blipFill>
          <a:blip r:embed="rId4"/>
          <a:stretch>
            <a:fillRect/>
          </a:stretch>
        </p:blipFill>
        <p:spPr>
          <a:xfrm>
            <a:off x="6241433" y="1594680"/>
            <a:ext cx="1098419" cy="1040456"/>
          </a:xfrm>
          <a:prstGeom prst="rect">
            <a:avLst/>
          </a:prstGeom>
        </p:spPr>
      </p:pic>
      <p:pic>
        <p:nvPicPr>
          <p:cNvPr id="33" name="그림 32"/>
          <p:cNvPicPr>
            <a:picLocks noChangeAspect="1"/>
          </p:cNvPicPr>
          <p:nvPr/>
        </p:nvPicPr>
        <p:blipFill>
          <a:blip r:embed="rId5"/>
          <a:stretch>
            <a:fillRect/>
          </a:stretch>
        </p:blipFill>
        <p:spPr>
          <a:xfrm>
            <a:off x="6453057" y="2738314"/>
            <a:ext cx="1823468" cy="2360028"/>
          </a:xfrm>
          <a:prstGeom prst="rect">
            <a:avLst/>
          </a:prstGeom>
        </p:spPr>
      </p:pic>
      <p:pic>
        <p:nvPicPr>
          <p:cNvPr id="34" name="Picture 3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81903" y="3880027"/>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6" name="직사각형 33"/>
          <p:cNvSpPr>
            <a:spLocks noChangeArrowheads="1"/>
          </p:cNvSpPr>
          <p:nvPr/>
        </p:nvSpPr>
        <p:spPr bwMode="auto">
          <a:xfrm>
            <a:off x="2511090" y="3848276"/>
            <a:ext cx="3543300" cy="656398"/>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To prevent the freezer door from falling, make sure to hold the freezer door tight until it is safely removed from the middle hinge.</a:t>
            </a:r>
          </a:p>
        </p:txBody>
      </p:sp>
      <p:pic>
        <p:nvPicPr>
          <p:cNvPr id="17" name="Picture 3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81903" y="4603560"/>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 name="직사각형 33"/>
          <p:cNvSpPr>
            <a:spLocks noChangeArrowheads="1"/>
          </p:cNvSpPr>
          <p:nvPr/>
        </p:nvSpPr>
        <p:spPr bwMode="auto">
          <a:xfrm>
            <a:off x="2511090" y="4571809"/>
            <a:ext cx="3543300" cy="515526"/>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Must working more than 2 people.</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One person grab the door to prevent falling door.</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86441309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63</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8" name="Rectangle 2"/>
          <p:cNvSpPr>
            <a:spLocks noChangeArrowheads="1"/>
          </p:cNvSpPr>
          <p:nvPr/>
        </p:nvSpPr>
        <p:spPr bwMode="auto">
          <a:xfrm>
            <a:off x="762000" y="938213"/>
            <a:ext cx="74215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4-13. </a:t>
            </a:r>
            <a:r>
              <a:rPr lang="en-US" altLang="ko-KR" sz="1800" dirty="0" smtClean="0">
                <a:solidFill>
                  <a:srgbClr val="006699"/>
                </a:solidFill>
                <a:latin typeface="Arial Black" panose="020B0A04020102020204" pitchFamily="34" charset="0"/>
              </a:rPr>
              <a:t>Bespoke Panel Door(</a:t>
            </a:r>
            <a:r>
              <a:rPr lang="en-US" altLang="ko-KR" sz="1800" dirty="0" smtClean="0">
                <a:solidFill>
                  <a:srgbClr val="006699"/>
                </a:solidFill>
                <a:latin typeface="Arial Black" panose="020B0A04020102020204" pitchFamily="34" charset="0"/>
                <a:ea typeface="헤드라인" pitchFamily="18" charset="-127"/>
              </a:rPr>
              <a:t>Ref)</a:t>
            </a:r>
            <a:endParaRPr lang="en-US" altLang="ko-KR" sz="1800" b="0" dirty="0">
              <a:solidFill>
                <a:srgbClr val="006699"/>
              </a:solidFill>
              <a:latin typeface="Arial Black" panose="020B0A04020102020204" pitchFamily="34" charset="0"/>
              <a:ea typeface="헤드라인" pitchFamily="18" charset="-127"/>
            </a:endParaRPr>
          </a:p>
        </p:txBody>
      </p:sp>
      <p:graphicFrame>
        <p:nvGraphicFramePr>
          <p:cNvPr id="29" name="Group 69"/>
          <p:cNvGraphicFramePr>
            <a:graphicFrameLocks noGrp="1"/>
          </p:cNvGraphicFramePr>
          <p:nvPr>
            <p:extLst>
              <p:ext uri="{D42A27DB-BD31-4B8C-83A1-F6EECF244321}">
                <p14:modId xmlns:p14="http://schemas.microsoft.com/office/powerpoint/2010/main" val="2047968286"/>
              </p:ext>
            </p:extLst>
          </p:nvPr>
        </p:nvGraphicFramePr>
        <p:xfrm>
          <a:off x="769937" y="1320800"/>
          <a:ext cx="7740000" cy="4573026"/>
        </p:xfrm>
        <a:graphic>
          <a:graphicData uri="http://schemas.openxmlformats.org/drawingml/2006/table">
            <a:tbl>
              <a:tblPr/>
              <a:tblGrid>
                <a:gridCol w="1288800">
                  <a:extLst>
                    <a:ext uri="{9D8B030D-6E8A-4147-A177-3AD203B41FA5}">
                      <a16:colId xmlns:a16="http://schemas.microsoft.com/office/drawing/2014/main" val="20000"/>
                    </a:ext>
                  </a:extLst>
                </a:gridCol>
                <a:gridCol w="4075200">
                  <a:extLst>
                    <a:ext uri="{9D8B030D-6E8A-4147-A177-3AD203B41FA5}">
                      <a16:colId xmlns:a16="http://schemas.microsoft.com/office/drawing/2014/main" val="20001"/>
                    </a:ext>
                  </a:extLst>
                </a:gridCol>
                <a:gridCol w="2376000">
                  <a:extLst>
                    <a:ext uri="{9D8B030D-6E8A-4147-A177-3AD203B41FA5}">
                      <a16:colId xmlns:a16="http://schemas.microsoft.com/office/drawing/2014/main" val="20002"/>
                    </a:ext>
                  </a:extLst>
                </a:gridCol>
              </a:tblGrid>
              <a:tr h="252000">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32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Bespoke Panel Door(Ref)</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Disassemble 3 pieces cover cap door.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Use “-” driver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32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Disassemble the custom panel .</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Attach and closed lever of Suction Cup on upper corner.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Pull the custom panel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infront</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6315567"/>
                  </a:ext>
                </a:extLst>
              </a:tr>
              <a:tr h="125822">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3. Carefully put the custom panel down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Keep the door in a safe place)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14433742"/>
                  </a:ext>
                </a:extLst>
              </a:tr>
              <a:tr h="1197084">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Start from bottom.</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Insert low trim on the ref door.   </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And then do reverse this process.</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 Images on left is just for explanation)</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6540290"/>
                  </a:ext>
                </a:extLst>
              </a:tr>
            </a:tbl>
          </a:graphicData>
        </a:graphic>
      </p:graphicFrame>
      <p:pic>
        <p:nvPicPr>
          <p:cNvPr id="30" name="그림 29"/>
          <p:cNvPicPr>
            <a:picLocks noChangeAspect="1"/>
          </p:cNvPicPr>
          <p:nvPr/>
        </p:nvPicPr>
        <p:blipFill>
          <a:blip r:embed="rId3"/>
          <a:stretch>
            <a:fillRect/>
          </a:stretch>
        </p:blipFill>
        <p:spPr>
          <a:xfrm>
            <a:off x="6177771" y="1604469"/>
            <a:ext cx="2234392" cy="546139"/>
          </a:xfrm>
          <a:prstGeom prst="rect">
            <a:avLst/>
          </a:prstGeom>
        </p:spPr>
      </p:pic>
      <p:sp>
        <p:nvSpPr>
          <p:cNvPr id="35" name="타원 34"/>
          <p:cNvSpPr/>
          <p:nvPr/>
        </p:nvSpPr>
        <p:spPr>
          <a:xfrm>
            <a:off x="6242819" y="1747910"/>
            <a:ext cx="296025"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37" name="타원 36"/>
          <p:cNvSpPr/>
          <p:nvPr/>
        </p:nvSpPr>
        <p:spPr>
          <a:xfrm>
            <a:off x="7179478" y="1793595"/>
            <a:ext cx="296025"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38" name="타원 37"/>
          <p:cNvSpPr/>
          <p:nvPr/>
        </p:nvSpPr>
        <p:spPr>
          <a:xfrm>
            <a:off x="8096069" y="1809082"/>
            <a:ext cx="296025"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39" name="그림 38"/>
          <p:cNvPicPr>
            <a:picLocks noChangeAspect="1"/>
          </p:cNvPicPr>
          <p:nvPr/>
        </p:nvPicPr>
        <p:blipFill>
          <a:blip r:embed="rId4"/>
          <a:stretch>
            <a:fillRect/>
          </a:stretch>
        </p:blipFill>
        <p:spPr>
          <a:xfrm>
            <a:off x="6177771" y="2152223"/>
            <a:ext cx="803873" cy="654749"/>
          </a:xfrm>
          <a:prstGeom prst="rect">
            <a:avLst/>
          </a:prstGeom>
        </p:spPr>
      </p:pic>
      <p:pic>
        <p:nvPicPr>
          <p:cNvPr id="40" name="그림 39"/>
          <p:cNvPicPr>
            <a:picLocks noChangeAspect="1"/>
          </p:cNvPicPr>
          <p:nvPr/>
        </p:nvPicPr>
        <p:blipFill>
          <a:blip r:embed="rId5"/>
          <a:stretch>
            <a:fillRect/>
          </a:stretch>
        </p:blipFill>
        <p:spPr>
          <a:xfrm>
            <a:off x="6164487" y="2923911"/>
            <a:ext cx="1014991" cy="528329"/>
          </a:xfrm>
          <a:prstGeom prst="rect">
            <a:avLst/>
          </a:prstGeom>
        </p:spPr>
      </p:pic>
      <p:sp>
        <p:nvSpPr>
          <p:cNvPr id="41" name="오른쪽 화살표 40"/>
          <p:cNvSpPr/>
          <p:nvPr/>
        </p:nvSpPr>
        <p:spPr bwMode="auto">
          <a:xfrm>
            <a:off x="7256427" y="2982108"/>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42" name="그림 41"/>
          <p:cNvPicPr>
            <a:picLocks noChangeAspect="1"/>
          </p:cNvPicPr>
          <p:nvPr/>
        </p:nvPicPr>
        <p:blipFill>
          <a:blip r:embed="rId6"/>
          <a:stretch>
            <a:fillRect/>
          </a:stretch>
        </p:blipFill>
        <p:spPr>
          <a:xfrm>
            <a:off x="7640457" y="2935965"/>
            <a:ext cx="530954" cy="513288"/>
          </a:xfrm>
          <a:prstGeom prst="rect">
            <a:avLst/>
          </a:prstGeom>
        </p:spPr>
      </p:pic>
      <p:cxnSp>
        <p:nvCxnSpPr>
          <p:cNvPr id="43" name="직선 화살표 연결선 42"/>
          <p:cNvCxnSpPr/>
          <p:nvPr/>
        </p:nvCxnSpPr>
        <p:spPr bwMode="auto">
          <a:xfrm>
            <a:off x="7897091" y="3167149"/>
            <a:ext cx="274320" cy="194825"/>
          </a:xfrm>
          <a:prstGeom prst="straightConnector1">
            <a:avLst/>
          </a:prstGeom>
          <a:noFill/>
          <a:ln w="57150" cap="flat" cmpd="sng" algn="ctr">
            <a:solidFill>
              <a:srgbClr val="FF0000"/>
            </a:solidFill>
            <a:prstDash val="solid"/>
            <a:round/>
            <a:headEnd type="none" w="med" len="med"/>
            <a:tailEnd type="triangle"/>
          </a:ln>
          <a:effectLst/>
        </p:spPr>
      </p:cxnSp>
      <p:pic>
        <p:nvPicPr>
          <p:cNvPr id="44" name="그림 43"/>
          <p:cNvPicPr>
            <a:picLocks noChangeAspect="1"/>
          </p:cNvPicPr>
          <p:nvPr/>
        </p:nvPicPr>
        <p:blipFill>
          <a:blip r:embed="rId7"/>
          <a:stretch>
            <a:fillRect/>
          </a:stretch>
        </p:blipFill>
        <p:spPr>
          <a:xfrm>
            <a:off x="6839382" y="3540733"/>
            <a:ext cx="1057709" cy="610636"/>
          </a:xfrm>
          <a:prstGeom prst="rect">
            <a:avLst/>
          </a:prstGeom>
        </p:spPr>
      </p:pic>
      <p:sp>
        <p:nvSpPr>
          <p:cNvPr id="45" name="오른쪽 화살표 44"/>
          <p:cNvSpPr/>
          <p:nvPr/>
        </p:nvSpPr>
        <p:spPr bwMode="auto">
          <a:xfrm>
            <a:off x="6287952" y="3650987"/>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46" name="그림 45"/>
          <p:cNvPicPr>
            <a:picLocks noChangeAspect="1"/>
          </p:cNvPicPr>
          <p:nvPr/>
        </p:nvPicPr>
        <p:blipFill>
          <a:blip r:embed="rId8"/>
          <a:stretch>
            <a:fillRect/>
          </a:stretch>
        </p:blipFill>
        <p:spPr>
          <a:xfrm>
            <a:off x="6177772" y="4727838"/>
            <a:ext cx="1918298" cy="459304"/>
          </a:xfrm>
          <a:prstGeom prst="rect">
            <a:avLst/>
          </a:prstGeom>
        </p:spPr>
      </p:pic>
      <p:sp>
        <p:nvSpPr>
          <p:cNvPr id="47" name="타원 46"/>
          <p:cNvSpPr/>
          <p:nvPr/>
        </p:nvSpPr>
        <p:spPr>
          <a:xfrm>
            <a:off x="6183942" y="4698234"/>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48" name="타원 47"/>
          <p:cNvSpPr/>
          <p:nvPr/>
        </p:nvSpPr>
        <p:spPr>
          <a:xfrm>
            <a:off x="6671982" y="4712721"/>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49" name="타원 48"/>
          <p:cNvSpPr/>
          <p:nvPr/>
        </p:nvSpPr>
        <p:spPr>
          <a:xfrm>
            <a:off x="7140020" y="4727838"/>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50" name="타원 49"/>
          <p:cNvSpPr/>
          <p:nvPr/>
        </p:nvSpPr>
        <p:spPr>
          <a:xfrm>
            <a:off x="7618045" y="4737777"/>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51" name="그림 50"/>
          <p:cNvPicPr>
            <a:picLocks noChangeAspect="1"/>
          </p:cNvPicPr>
          <p:nvPr/>
        </p:nvPicPr>
        <p:blipFill>
          <a:blip r:embed="rId9"/>
          <a:stretch>
            <a:fillRect/>
          </a:stretch>
        </p:blipFill>
        <p:spPr>
          <a:xfrm>
            <a:off x="6177771" y="5314202"/>
            <a:ext cx="1018609" cy="438253"/>
          </a:xfrm>
          <a:prstGeom prst="rect">
            <a:avLst/>
          </a:prstGeom>
        </p:spPr>
      </p:pic>
      <p:sp>
        <p:nvSpPr>
          <p:cNvPr id="52" name="오른쪽 화살표 51"/>
          <p:cNvSpPr/>
          <p:nvPr/>
        </p:nvSpPr>
        <p:spPr bwMode="auto">
          <a:xfrm>
            <a:off x="7219613" y="5320079"/>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53" name="그림 52"/>
          <p:cNvPicPr>
            <a:picLocks noChangeAspect="1"/>
          </p:cNvPicPr>
          <p:nvPr/>
        </p:nvPicPr>
        <p:blipFill>
          <a:blip r:embed="rId10"/>
          <a:stretch>
            <a:fillRect/>
          </a:stretch>
        </p:blipFill>
        <p:spPr>
          <a:xfrm>
            <a:off x="7609457" y="5273313"/>
            <a:ext cx="993256" cy="505465"/>
          </a:xfrm>
          <a:prstGeom prst="rect">
            <a:avLst/>
          </a:prstGeom>
        </p:spPr>
      </p:pic>
    </p:spTree>
    <p:extLst>
      <p:ext uri="{BB962C8B-B14F-4D97-AF65-F5344CB8AC3E}">
        <p14:creationId xmlns:p14="http://schemas.microsoft.com/office/powerpoint/2010/main" val="114649320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39" name="Rectangle 2"/>
          <p:cNvSpPr>
            <a:spLocks noChangeArrowheads="1"/>
          </p:cNvSpPr>
          <p:nvPr/>
        </p:nvSpPr>
        <p:spPr bwMode="auto">
          <a:xfrm>
            <a:off x="762000" y="938213"/>
            <a:ext cx="74215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4-14. </a:t>
            </a:r>
            <a:r>
              <a:rPr lang="en-US" altLang="ko-KR" sz="1800" dirty="0" smtClean="0">
                <a:solidFill>
                  <a:srgbClr val="006699"/>
                </a:solidFill>
                <a:latin typeface="Arial Black" panose="020B0A04020102020204" pitchFamily="34" charset="0"/>
              </a:rPr>
              <a:t>Bespoke Panel Door(</a:t>
            </a:r>
            <a:r>
              <a:rPr lang="en-US" altLang="ko-KR" sz="1800" dirty="0" err="1" smtClean="0">
                <a:solidFill>
                  <a:srgbClr val="006699"/>
                </a:solidFill>
                <a:latin typeface="Arial Black" panose="020B0A04020102020204" pitchFamily="34" charset="0"/>
                <a:ea typeface="헤드라인" pitchFamily="18" charset="-127"/>
              </a:rPr>
              <a:t>Fre</a:t>
            </a:r>
            <a:r>
              <a:rPr lang="en-US" altLang="ko-KR" sz="1800" dirty="0" smtClean="0">
                <a:solidFill>
                  <a:srgbClr val="006699"/>
                </a:solidFill>
                <a:latin typeface="Arial Black" panose="020B0A04020102020204" pitchFamily="34" charset="0"/>
                <a:ea typeface="헤드라인" pitchFamily="18" charset="-127"/>
              </a:rPr>
              <a:t>)</a:t>
            </a:r>
            <a:endParaRPr lang="en-US" altLang="ko-KR" sz="1800" b="0" dirty="0">
              <a:solidFill>
                <a:srgbClr val="006699"/>
              </a:solidFill>
              <a:latin typeface="Arial Black" panose="020B0A04020102020204" pitchFamily="34" charset="0"/>
              <a:ea typeface="헤드라인" pitchFamily="18" charset="-127"/>
            </a:endParaRPr>
          </a:p>
        </p:txBody>
      </p:sp>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64</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29" name="Group 69"/>
          <p:cNvGraphicFramePr>
            <a:graphicFrameLocks noGrp="1"/>
          </p:cNvGraphicFramePr>
          <p:nvPr>
            <p:extLst>
              <p:ext uri="{D42A27DB-BD31-4B8C-83A1-F6EECF244321}">
                <p14:modId xmlns:p14="http://schemas.microsoft.com/office/powerpoint/2010/main" val="1091718038"/>
              </p:ext>
            </p:extLst>
          </p:nvPr>
        </p:nvGraphicFramePr>
        <p:xfrm>
          <a:off x="769937" y="1320800"/>
          <a:ext cx="7740000" cy="4790288"/>
        </p:xfrm>
        <a:graphic>
          <a:graphicData uri="http://schemas.openxmlformats.org/drawingml/2006/table">
            <a:tbl>
              <a:tblPr/>
              <a:tblGrid>
                <a:gridCol w="1288800">
                  <a:extLst>
                    <a:ext uri="{9D8B030D-6E8A-4147-A177-3AD203B41FA5}">
                      <a16:colId xmlns:a16="http://schemas.microsoft.com/office/drawing/2014/main" val="20000"/>
                    </a:ext>
                  </a:extLst>
                </a:gridCol>
                <a:gridCol w="4075200">
                  <a:extLst>
                    <a:ext uri="{9D8B030D-6E8A-4147-A177-3AD203B41FA5}">
                      <a16:colId xmlns:a16="http://schemas.microsoft.com/office/drawing/2014/main" val="20001"/>
                    </a:ext>
                  </a:extLst>
                </a:gridCol>
                <a:gridCol w="2376000">
                  <a:extLst>
                    <a:ext uri="{9D8B030D-6E8A-4147-A177-3AD203B41FA5}">
                      <a16:colId xmlns:a16="http://schemas.microsoft.com/office/drawing/2014/main" val="20002"/>
                    </a:ext>
                  </a:extLst>
                </a:gridCol>
              </a:tblGrid>
              <a:tr h="252000">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32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Bespoke Panel Door(</a:t>
                      </a: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Fre</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Disassemble 3 pieces cap screw.</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Use “-” driver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9262">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Disassemble the custom panel .</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Attach and closed lever of Suction Cup on lower corner.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Pull the custom panel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infront</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6315567"/>
                  </a:ext>
                </a:extLst>
              </a:tr>
              <a:tr h="125822">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3. Carefully put the custom panel down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 Keep the door in a safe place)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14433742"/>
                  </a:ext>
                </a:extLst>
              </a:tr>
              <a:tr h="1197084">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Start from top of the door.</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Insert up trim on the ref door.   </a:t>
                      </a:r>
                    </a:p>
                    <a:p>
                      <a:pPr marL="180975" marR="0" lvl="0" indent="-180975" algn="l" defTabSz="914400" rtl="0" eaLnBrk="1" fontAlgn="base" latinLnBrk="1" hangingPunct="1">
                        <a:lnSpc>
                          <a:spcPct val="100000"/>
                        </a:lnSpc>
                        <a:spcBef>
                          <a:spcPct val="20000"/>
                        </a:spcBef>
                        <a:spcAft>
                          <a:spcPct val="0"/>
                        </a:spcAft>
                        <a:buClrTx/>
                        <a:buSzTx/>
                        <a:buFontTx/>
                        <a:buNone/>
                        <a:tabLst>
                          <a:tab pos="180975" algn="l"/>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And then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6540290"/>
                  </a:ext>
                </a:extLst>
              </a:tr>
            </a:tbl>
          </a:graphicData>
        </a:graphic>
      </p:graphicFrame>
      <p:sp>
        <p:nvSpPr>
          <p:cNvPr id="30" name="오른쪽 화살표 29"/>
          <p:cNvSpPr/>
          <p:nvPr/>
        </p:nvSpPr>
        <p:spPr bwMode="auto">
          <a:xfrm>
            <a:off x="7081274" y="3136017"/>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31" name="그림 30"/>
          <p:cNvPicPr>
            <a:picLocks noChangeAspect="1"/>
          </p:cNvPicPr>
          <p:nvPr/>
        </p:nvPicPr>
        <p:blipFill>
          <a:blip r:embed="rId3"/>
          <a:stretch>
            <a:fillRect/>
          </a:stretch>
        </p:blipFill>
        <p:spPr>
          <a:xfrm>
            <a:off x="7578672" y="2935965"/>
            <a:ext cx="782876" cy="756828"/>
          </a:xfrm>
          <a:prstGeom prst="rect">
            <a:avLst/>
          </a:prstGeom>
        </p:spPr>
      </p:pic>
      <p:cxnSp>
        <p:nvCxnSpPr>
          <p:cNvPr id="32" name="직선 화살표 연결선 31"/>
          <p:cNvCxnSpPr/>
          <p:nvPr/>
        </p:nvCxnSpPr>
        <p:spPr bwMode="auto">
          <a:xfrm>
            <a:off x="7929194" y="3283641"/>
            <a:ext cx="274320" cy="194825"/>
          </a:xfrm>
          <a:prstGeom prst="straightConnector1">
            <a:avLst/>
          </a:prstGeom>
          <a:noFill/>
          <a:ln w="57150" cap="flat" cmpd="sng" algn="ctr">
            <a:solidFill>
              <a:srgbClr val="FF0000"/>
            </a:solidFill>
            <a:prstDash val="solid"/>
            <a:round/>
            <a:headEnd type="none" w="med" len="med"/>
            <a:tailEnd type="triangle"/>
          </a:ln>
          <a:effectLst/>
        </p:spPr>
      </p:cxnSp>
      <p:sp>
        <p:nvSpPr>
          <p:cNvPr id="33" name="오른쪽 화살표 32"/>
          <p:cNvSpPr/>
          <p:nvPr/>
        </p:nvSpPr>
        <p:spPr bwMode="auto">
          <a:xfrm>
            <a:off x="6247528" y="3891542"/>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34" name="그림 33"/>
          <p:cNvPicPr>
            <a:picLocks noChangeAspect="1"/>
          </p:cNvPicPr>
          <p:nvPr/>
        </p:nvPicPr>
        <p:blipFill>
          <a:blip r:embed="rId4"/>
          <a:stretch>
            <a:fillRect/>
          </a:stretch>
        </p:blipFill>
        <p:spPr>
          <a:xfrm>
            <a:off x="6219797" y="1610552"/>
            <a:ext cx="904370" cy="1023608"/>
          </a:xfrm>
          <a:prstGeom prst="rect">
            <a:avLst/>
          </a:prstGeom>
        </p:spPr>
      </p:pic>
      <p:sp>
        <p:nvSpPr>
          <p:cNvPr id="35" name="타원 34"/>
          <p:cNvSpPr/>
          <p:nvPr/>
        </p:nvSpPr>
        <p:spPr>
          <a:xfrm>
            <a:off x="6215837" y="2465908"/>
            <a:ext cx="90833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36" name="그림 35"/>
          <p:cNvPicPr>
            <a:picLocks noChangeAspect="1"/>
          </p:cNvPicPr>
          <p:nvPr/>
        </p:nvPicPr>
        <p:blipFill>
          <a:blip r:embed="rId5"/>
          <a:stretch>
            <a:fillRect/>
          </a:stretch>
        </p:blipFill>
        <p:spPr>
          <a:xfrm>
            <a:off x="7179478" y="1693089"/>
            <a:ext cx="1232685" cy="111940"/>
          </a:xfrm>
          <a:prstGeom prst="rect">
            <a:avLst/>
          </a:prstGeom>
        </p:spPr>
      </p:pic>
      <p:sp>
        <p:nvSpPr>
          <p:cNvPr id="37" name="타원 36"/>
          <p:cNvSpPr/>
          <p:nvPr/>
        </p:nvSpPr>
        <p:spPr>
          <a:xfrm>
            <a:off x="7337147" y="1651588"/>
            <a:ext cx="222589" cy="19494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38" name="타원 37"/>
          <p:cNvSpPr/>
          <p:nvPr/>
        </p:nvSpPr>
        <p:spPr>
          <a:xfrm>
            <a:off x="7691985" y="1663287"/>
            <a:ext cx="222589" cy="19494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39" name="타원 38"/>
          <p:cNvSpPr/>
          <p:nvPr/>
        </p:nvSpPr>
        <p:spPr>
          <a:xfrm>
            <a:off x="8069007" y="1663287"/>
            <a:ext cx="222589" cy="19494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40" name="그림 39"/>
          <p:cNvPicPr>
            <a:picLocks noChangeAspect="1"/>
          </p:cNvPicPr>
          <p:nvPr/>
        </p:nvPicPr>
        <p:blipFill>
          <a:blip r:embed="rId6"/>
          <a:stretch>
            <a:fillRect/>
          </a:stretch>
        </p:blipFill>
        <p:spPr>
          <a:xfrm>
            <a:off x="7256427" y="1906746"/>
            <a:ext cx="1084346" cy="882528"/>
          </a:xfrm>
          <a:prstGeom prst="rect">
            <a:avLst/>
          </a:prstGeom>
        </p:spPr>
      </p:pic>
      <p:pic>
        <p:nvPicPr>
          <p:cNvPr id="41" name="그림 40"/>
          <p:cNvPicPr>
            <a:picLocks noChangeAspect="1"/>
          </p:cNvPicPr>
          <p:nvPr/>
        </p:nvPicPr>
        <p:blipFill>
          <a:blip r:embed="rId7"/>
          <a:stretch>
            <a:fillRect/>
          </a:stretch>
        </p:blipFill>
        <p:spPr>
          <a:xfrm>
            <a:off x="6209311" y="2923913"/>
            <a:ext cx="724889" cy="768880"/>
          </a:xfrm>
          <a:prstGeom prst="rect">
            <a:avLst/>
          </a:prstGeom>
        </p:spPr>
      </p:pic>
      <p:sp>
        <p:nvSpPr>
          <p:cNvPr id="42" name="타원 41"/>
          <p:cNvSpPr/>
          <p:nvPr/>
        </p:nvSpPr>
        <p:spPr>
          <a:xfrm>
            <a:off x="6632608" y="3472044"/>
            <a:ext cx="296025"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43" name="그림 42"/>
          <p:cNvPicPr>
            <a:picLocks noChangeAspect="1"/>
          </p:cNvPicPr>
          <p:nvPr/>
        </p:nvPicPr>
        <p:blipFill>
          <a:blip r:embed="rId8"/>
          <a:stretch>
            <a:fillRect/>
          </a:stretch>
        </p:blipFill>
        <p:spPr>
          <a:xfrm>
            <a:off x="6670002" y="3751853"/>
            <a:ext cx="505567" cy="669454"/>
          </a:xfrm>
          <a:prstGeom prst="rect">
            <a:avLst/>
          </a:prstGeom>
        </p:spPr>
      </p:pic>
      <p:pic>
        <p:nvPicPr>
          <p:cNvPr id="44" name="그림 43"/>
          <p:cNvPicPr>
            <a:picLocks noChangeAspect="1"/>
          </p:cNvPicPr>
          <p:nvPr/>
        </p:nvPicPr>
        <p:blipFill>
          <a:blip r:embed="rId9"/>
          <a:stretch>
            <a:fillRect/>
          </a:stretch>
        </p:blipFill>
        <p:spPr>
          <a:xfrm>
            <a:off x="6165018" y="5012392"/>
            <a:ext cx="1918298" cy="459304"/>
          </a:xfrm>
          <a:prstGeom prst="rect">
            <a:avLst/>
          </a:prstGeom>
        </p:spPr>
      </p:pic>
      <p:sp>
        <p:nvSpPr>
          <p:cNvPr id="45" name="타원 44"/>
          <p:cNvSpPr/>
          <p:nvPr/>
        </p:nvSpPr>
        <p:spPr>
          <a:xfrm>
            <a:off x="6171188" y="4982788"/>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46" name="타원 45"/>
          <p:cNvSpPr/>
          <p:nvPr/>
        </p:nvSpPr>
        <p:spPr>
          <a:xfrm>
            <a:off x="6659228" y="4997275"/>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47" name="타원 46"/>
          <p:cNvSpPr/>
          <p:nvPr/>
        </p:nvSpPr>
        <p:spPr>
          <a:xfrm>
            <a:off x="7127266" y="5012392"/>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sp>
        <p:nvSpPr>
          <p:cNvPr id="48" name="타원 47"/>
          <p:cNvSpPr/>
          <p:nvPr/>
        </p:nvSpPr>
        <p:spPr>
          <a:xfrm>
            <a:off x="7605291" y="5022331"/>
            <a:ext cx="488040" cy="25925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u="sng"/>
          </a:p>
        </p:txBody>
      </p:sp>
      <p:pic>
        <p:nvPicPr>
          <p:cNvPr id="49" name="그림 48"/>
          <p:cNvPicPr>
            <a:picLocks noChangeAspect="1"/>
          </p:cNvPicPr>
          <p:nvPr/>
        </p:nvPicPr>
        <p:blipFill>
          <a:blip r:embed="rId10"/>
          <a:stretch>
            <a:fillRect/>
          </a:stretch>
        </p:blipFill>
        <p:spPr>
          <a:xfrm>
            <a:off x="6165017" y="5598756"/>
            <a:ext cx="1018609" cy="438253"/>
          </a:xfrm>
          <a:prstGeom prst="rect">
            <a:avLst/>
          </a:prstGeom>
        </p:spPr>
      </p:pic>
      <p:sp>
        <p:nvSpPr>
          <p:cNvPr id="50" name="오른쪽 화살표 49"/>
          <p:cNvSpPr/>
          <p:nvPr/>
        </p:nvSpPr>
        <p:spPr bwMode="auto">
          <a:xfrm>
            <a:off x="7206859" y="5604633"/>
            <a:ext cx="384030" cy="411934"/>
          </a:xfrm>
          <a:prstGeom prst="rightArrow">
            <a:avLst/>
          </a:prstGeom>
          <a:ln>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51" name="그림 50"/>
          <p:cNvPicPr>
            <a:picLocks noChangeAspect="1"/>
          </p:cNvPicPr>
          <p:nvPr/>
        </p:nvPicPr>
        <p:blipFill>
          <a:blip r:embed="rId11"/>
          <a:stretch>
            <a:fillRect/>
          </a:stretch>
        </p:blipFill>
        <p:spPr>
          <a:xfrm>
            <a:off x="7596703" y="5557867"/>
            <a:ext cx="993256" cy="505465"/>
          </a:xfrm>
          <a:prstGeom prst="rect">
            <a:avLst/>
          </a:prstGeom>
        </p:spPr>
      </p:pic>
    </p:spTree>
    <p:extLst>
      <p:ext uri="{BB962C8B-B14F-4D97-AF65-F5344CB8AC3E}">
        <p14:creationId xmlns:p14="http://schemas.microsoft.com/office/powerpoint/2010/main" val="27568635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65539" name="Rectangle 2"/>
          <p:cNvSpPr>
            <a:spLocks noChangeArrowheads="1"/>
          </p:cNvSpPr>
          <p:nvPr/>
        </p:nvSpPr>
        <p:spPr bwMode="auto">
          <a:xfrm>
            <a:off x="762000" y="938213"/>
            <a:ext cx="74215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None/>
            </a:pPr>
            <a:r>
              <a:rPr lang="en-US" altLang="ko-KR" sz="1800" b="0" dirty="0" smtClean="0">
                <a:solidFill>
                  <a:srgbClr val="006699"/>
                </a:solidFill>
                <a:latin typeface="Arial Black" panose="020B0A04020102020204" pitchFamily="34" charset="0"/>
              </a:rPr>
              <a:t>4-15. </a:t>
            </a:r>
            <a:r>
              <a:rPr lang="en-US" altLang="ko-KR" sz="1800" b="0" dirty="0" smtClean="0">
                <a:solidFill>
                  <a:srgbClr val="006699"/>
                </a:solidFill>
                <a:latin typeface="Arial Black" panose="020B0A04020102020204" pitchFamily="34" charset="0"/>
                <a:ea typeface="헤드라인" pitchFamily="18" charset="-127"/>
              </a:rPr>
              <a:t>Door Gasket</a:t>
            </a:r>
            <a:endParaRPr lang="en-US" altLang="ko-KR" sz="1800" b="0" dirty="0">
              <a:solidFill>
                <a:srgbClr val="006699"/>
              </a:solidFill>
              <a:latin typeface="Arial Black" panose="020B0A04020102020204" pitchFamily="34" charset="0"/>
              <a:ea typeface="헤드라인" pitchFamily="18" charset="-127"/>
            </a:endParaRPr>
          </a:p>
          <a:p>
            <a:pPr eaLnBrk="1" hangingPunct="1">
              <a:spcBef>
                <a:spcPct val="0"/>
              </a:spcBef>
              <a:buFont typeface="Wingdings" panose="05000000000000000000" pitchFamily="2" charset="2"/>
              <a:buNone/>
            </a:pPr>
            <a:endParaRPr lang="en-US" altLang="ko-KR" sz="1800" b="0" dirty="0">
              <a:solidFill>
                <a:srgbClr val="006699"/>
              </a:solidFill>
              <a:latin typeface="Arial Black" panose="020B0A04020102020204" pitchFamily="34" charset="0"/>
              <a:ea typeface="헤드라인" pitchFamily="18" charset="-127"/>
            </a:endParaRPr>
          </a:p>
        </p:txBody>
      </p:sp>
      <p:graphicFrame>
        <p:nvGraphicFramePr>
          <p:cNvPr id="5" name="Group 6"/>
          <p:cNvGraphicFramePr>
            <a:graphicFrameLocks noGrp="1"/>
          </p:cNvGraphicFramePr>
          <p:nvPr>
            <p:extLst>
              <p:ext uri="{D42A27DB-BD31-4B8C-83A1-F6EECF244321}">
                <p14:modId xmlns:p14="http://schemas.microsoft.com/office/powerpoint/2010/main" val="2171133886"/>
              </p:ext>
            </p:extLst>
          </p:nvPr>
        </p:nvGraphicFramePr>
        <p:xfrm>
          <a:off x="773113" y="1308100"/>
          <a:ext cx="7739062" cy="4715872"/>
        </p:xfrm>
        <a:graphic>
          <a:graphicData uri="http://schemas.openxmlformats.org/drawingml/2006/table">
            <a:tbl>
              <a:tblPr/>
              <a:tblGrid>
                <a:gridCol w="1270561">
                  <a:extLst>
                    <a:ext uri="{9D8B030D-6E8A-4147-A177-3AD203B41FA5}">
                      <a16:colId xmlns:a16="http://schemas.microsoft.com/office/drawing/2014/main" val="20000"/>
                    </a:ext>
                  </a:extLst>
                </a:gridCol>
                <a:gridCol w="4153712">
                  <a:extLst>
                    <a:ext uri="{9D8B030D-6E8A-4147-A177-3AD203B41FA5}">
                      <a16:colId xmlns:a16="http://schemas.microsoft.com/office/drawing/2014/main" val="20001"/>
                    </a:ext>
                  </a:extLst>
                </a:gridCol>
                <a:gridCol w="2314789">
                  <a:extLst>
                    <a:ext uri="{9D8B030D-6E8A-4147-A177-3AD203B41FA5}">
                      <a16:colId xmlns:a16="http://schemas.microsoft.com/office/drawing/2014/main" val="20002"/>
                    </a:ext>
                  </a:extLst>
                </a:gridCol>
              </a:tblGrid>
              <a:tr h="2518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anose="020B0604020202020204" pitchFamily="34" charset="0"/>
                          <a:ea typeface="굴림" pitchFamily="50" charset="-127"/>
                          <a:cs typeface="Arial" panose="020B0604020202020204" pitchFamily="34" charset="0"/>
                        </a:rPr>
                        <a:t>Part name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anose="020B0604020202020204" pitchFamily="34" charset="0"/>
                          <a:ea typeface="굴림" pitchFamily="50" charset="-127"/>
                          <a:cs typeface="Arial" panose="020B0604020202020204" pitchFamily="34" charset="0"/>
                        </a:rPr>
                        <a:t>How to do</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anose="020B0604020202020204" pitchFamily="34" charset="0"/>
                          <a:ea typeface="굴림" pitchFamily="50" charset="-127"/>
                          <a:cs typeface="Arial" panose="020B0604020202020204" pitchFamily="34" charset="0"/>
                        </a:rPr>
                        <a:t>Descriptive Picture</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16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Seoul-Identity-H" charset="-128"/>
                          <a:cs typeface="Arial" panose="020B0604020202020204" pitchFamily="34" charset="0"/>
                        </a:rPr>
                        <a:t>Door Gasket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[Disassembly]</a:t>
                      </a:r>
                    </a:p>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Pull the corners of gasket.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Pull the corners of gasket.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341288"/>
                  </a:ext>
                </a:extLst>
              </a:tr>
              <a:tr h="111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[Assembly]</a:t>
                      </a:r>
                    </a:p>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1. Press the corners of gasket.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64460717"/>
                  </a:ext>
                </a:extLst>
              </a:tr>
              <a:tr h="1116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8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Press the rest of gasket.</a:t>
                      </a: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89993" marR="89993"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9655733"/>
                  </a:ext>
                </a:extLst>
              </a:tr>
            </a:tbl>
          </a:graphicData>
        </a:graphic>
      </p:graphicFrame>
      <p:sp>
        <p:nvSpPr>
          <p:cNvPr id="6555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F3CB2AB-6517-4312-8D05-E543AD703123}" type="slidenum">
              <a:rPr lang="en-US" altLang="ko-KR" sz="1400" b="0"/>
              <a:pPr algn="r" eaLnBrk="1" hangingPunct="1">
                <a:lnSpc>
                  <a:spcPct val="110000"/>
                </a:lnSpc>
                <a:spcBef>
                  <a:spcPct val="0"/>
                </a:spcBef>
                <a:buFont typeface="Wingdings" panose="05000000000000000000" pitchFamily="2" charset="2"/>
                <a:buNone/>
              </a:pPr>
              <a:t>65</a:t>
            </a:fld>
            <a:endParaRPr lang="en-US" altLang="ko-KR" sz="1400" b="0"/>
          </a:p>
        </p:txBody>
      </p:sp>
      <p:grpSp>
        <p:nvGrpSpPr>
          <p:cNvPr id="65560" name="Group 11"/>
          <p:cNvGrpSpPr>
            <a:grpSpLocks/>
          </p:cNvGrpSpPr>
          <p:nvPr/>
        </p:nvGrpSpPr>
        <p:grpSpPr bwMode="auto">
          <a:xfrm>
            <a:off x="7596188" y="207963"/>
            <a:ext cx="1120775" cy="304800"/>
            <a:chOff x="4896" y="370"/>
            <a:chExt cx="706" cy="192"/>
          </a:xfrm>
        </p:grpSpPr>
        <p:sp>
          <p:nvSpPr>
            <p:cNvPr id="65567" name="AutoShape 12">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5568" name="Text Box 13">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pic>
        <p:nvPicPr>
          <p:cNvPr id="11" name="그림 10"/>
          <p:cNvPicPr>
            <a:picLocks noChangeAspect="1"/>
          </p:cNvPicPr>
          <p:nvPr/>
        </p:nvPicPr>
        <p:blipFill>
          <a:blip r:embed="rId3"/>
          <a:stretch>
            <a:fillRect/>
          </a:stretch>
        </p:blipFill>
        <p:spPr>
          <a:xfrm>
            <a:off x="6875378" y="1584544"/>
            <a:ext cx="847458" cy="1058903"/>
          </a:xfrm>
          <a:prstGeom prst="rect">
            <a:avLst/>
          </a:prstGeom>
        </p:spPr>
      </p:pic>
      <p:pic>
        <p:nvPicPr>
          <p:cNvPr id="12" name="그림 11"/>
          <p:cNvPicPr>
            <a:picLocks noChangeAspect="1"/>
          </p:cNvPicPr>
          <p:nvPr/>
        </p:nvPicPr>
        <p:blipFill>
          <a:blip r:embed="rId4"/>
          <a:stretch>
            <a:fillRect/>
          </a:stretch>
        </p:blipFill>
        <p:spPr>
          <a:xfrm>
            <a:off x="6875378" y="2703789"/>
            <a:ext cx="847458" cy="1058903"/>
          </a:xfrm>
          <a:prstGeom prst="rect">
            <a:avLst/>
          </a:prstGeom>
        </p:spPr>
      </p:pic>
      <p:pic>
        <p:nvPicPr>
          <p:cNvPr id="13" name="그림 12"/>
          <p:cNvPicPr>
            <a:picLocks noChangeAspect="1"/>
          </p:cNvPicPr>
          <p:nvPr/>
        </p:nvPicPr>
        <p:blipFill>
          <a:blip r:embed="rId5"/>
          <a:stretch>
            <a:fillRect/>
          </a:stretch>
        </p:blipFill>
        <p:spPr>
          <a:xfrm>
            <a:off x="6875378" y="4936332"/>
            <a:ext cx="847458" cy="1056537"/>
          </a:xfrm>
          <a:prstGeom prst="rect">
            <a:avLst/>
          </a:prstGeom>
        </p:spPr>
      </p:pic>
      <p:pic>
        <p:nvPicPr>
          <p:cNvPr id="14" name="그림 13"/>
          <p:cNvPicPr>
            <a:picLocks noChangeAspect="1"/>
          </p:cNvPicPr>
          <p:nvPr/>
        </p:nvPicPr>
        <p:blipFill>
          <a:blip r:embed="rId6"/>
          <a:stretch>
            <a:fillRect/>
          </a:stretch>
        </p:blipFill>
        <p:spPr>
          <a:xfrm>
            <a:off x="6875059" y="3823034"/>
            <a:ext cx="847777" cy="1056537"/>
          </a:xfrm>
          <a:prstGeom prst="rect">
            <a:avLst/>
          </a:prstGeom>
        </p:spPr>
      </p:pic>
    </p:spTree>
    <p:extLst>
      <p:ext uri="{BB962C8B-B14F-4D97-AF65-F5344CB8AC3E}">
        <p14:creationId xmlns:p14="http://schemas.microsoft.com/office/powerpoint/2010/main" val="281689490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02214" name="Group 6"/>
          <p:cNvGraphicFramePr>
            <a:graphicFrameLocks noGrp="1"/>
          </p:cNvGraphicFramePr>
          <p:nvPr>
            <p:extLst>
              <p:ext uri="{D42A27DB-BD31-4B8C-83A1-F6EECF244321}">
                <p14:modId xmlns:p14="http://schemas.microsoft.com/office/powerpoint/2010/main" val="1927112912"/>
              </p:ext>
            </p:extLst>
          </p:nvPr>
        </p:nvGraphicFramePr>
        <p:xfrm>
          <a:off x="769938" y="1301750"/>
          <a:ext cx="7739062" cy="3709986"/>
        </p:xfrm>
        <a:graphic>
          <a:graphicData uri="http://schemas.openxmlformats.org/drawingml/2006/table">
            <a:tbl>
              <a:tblPr/>
              <a:tblGrid>
                <a:gridCol w="1064756">
                  <a:extLst>
                    <a:ext uri="{9D8B030D-6E8A-4147-A177-3AD203B41FA5}">
                      <a16:colId xmlns:a16="http://schemas.microsoft.com/office/drawing/2014/main" val="20000"/>
                    </a:ext>
                  </a:extLst>
                </a:gridCol>
                <a:gridCol w="4480230">
                  <a:extLst>
                    <a:ext uri="{9D8B030D-6E8A-4147-A177-3AD203B41FA5}">
                      <a16:colId xmlns:a16="http://schemas.microsoft.com/office/drawing/2014/main" val="20001"/>
                    </a:ext>
                  </a:extLst>
                </a:gridCol>
                <a:gridCol w="2194076">
                  <a:extLst>
                    <a:ext uri="{9D8B030D-6E8A-4147-A177-3AD203B41FA5}">
                      <a16:colId xmlns:a16="http://schemas.microsoft.com/office/drawing/2014/main" val="20002"/>
                    </a:ext>
                  </a:extLst>
                </a:gridCol>
              </a:tblGrid>
              <a:tr h="253986">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anose="020B0604020202020204" pitchFamily="34" charset="0"/>
                          <a:ea typeface="굴림" pitchFamily="50" charset="-127"/>
                          <a:cs typeface="Arial" panose="020B0604020202020204" pitchFamily="34" charset="0"/>
                        </a:rPr>
                        <a:t>Part name</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anose="020B0604020202020204" pitchFamily="34" charset="0"/>
                          <a:ea typeface="굴림" pitchFamily="50" charset="-127"/>
                          <a:cs typeface="Arial" panose="020B0604020202020204" pitchFamily="34" charset="0"/>
                        </a:rPr>
                        <a:t>How to do</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anose="020B0604020202020204" pitchFamily="34" charset="0"/>
                          <a:ea typeface="굴림" pitchFamily="50" charset="-127"/>
                          <a:cs typeface="Arial" panose="020B0604020202020204" pitchFamily="34" charset="0"/>
                        </a:rPr>
                        <a:t>Descriptive Picture</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52000">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Seoul-Identity-H" charset="-128"/>
                          <a:cs typeface="Arial" panose="020B0604020202020204" pitchFamily="34" charset="0"/>
                        </a:rPr>
                        <a:t>Door Handle</a:t>
                      </a:r>
                    </a:p>
                    <a:p>
                      <a:pPr marL="0" marR="0" lvl="0" indent="0" algn="ctr" defTabSz="914400" rtl="0" eaLnBrk="1" fontAlgn="base" latinLnBrk="1" hangingPunct="1">
                        <a:lnSpc>
                          <a:spcPct val="8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Seoul-Identity-H" charset="-128"/>
                          <a:cs typeface="Arial" panose="020B0604020202020204" pitchFamily="34" charset="0"/>
                        </a:rPr>
                        <a:t>(Bar)</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1" hangingPunct="1">
                        <a:lnSpc>
                          <a:spcPct val="100000"/>
                        </a:lnSpc>
                        <a:spcBef>
                          <a:spcPct val="20000"/>
                        </a:spcBef>
                        <a:spcAft>
                          <a:spcPct val="0"/>
                        </a:spcAft>
                        <a:buClrTx/>
                        <a:buSzTx/>
                        <a:buFontTx/>
                        <a:buAutoNum type="arabicPeriod"/>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Insert a flat-head screwdriver on the slot as shown and unlock the caps</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5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2. Remove screws by turning to counterclockwise,</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and take off the </a:t>
                      </a:r>
                      <a:r>
                        <a:rPr kumimoji="1" lang="en-US" altLang="ko-KR" sz="1200" b="1" i="0" u="none" strike="noStrike" cap="none" normalizeH="0" baseline="0" dirty="0" err="1" smtClean="0">
                          <a:ln>
                            <a:noFill/>
                          </a:ln>
                          <a:solidFill>
                            <a:schemeClr val="tx1"/>
                          </a:solidFill>
                          <a:effectLst/>
                          <a:latin typeface="Arial" panose="020B0604020202020204" pitchFamily="34" charset="0"/>
                          <a:ea typeface="굴림" pitchFamily="50" charset="-127"/>
                          <a:cs typeface="Arial" panose="020B0604020202020204" pitchFamily="34" charset="0"/>
                        </a:rPr>
                        <a:t>Assy</a:t>
                      </a: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 Handle by pulling out.</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52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defRPr/>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rPr>
                        <a:t>3. If you want Assemble, do reverse this process</a:t>
                      </a: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200" b="1" i="0" u="none" strike="noStrike" cap="none" normalizeH="0" baseline="0" dirty="0" smtClean="0">
                        <a:ln>
                          <a:noFill/>
                        </a:ln>
                        <a:solidFill>
                          <a:schemeClr val="tx1"/>
                        </a:solidFill>
                        <a:effectLst/>
                        <a:latin typeface="Arial" panose="020B0604020202020204" pitchFamily="34" charset="0"/>
                        <a:ea typeface="굴림" pitchFamily="50" charset="-127"/>
                        <a:cs typeface="Arial" panose="020B0604020202020204" pitchFamily="34" charset="0"/>
                      </a:endParaRPr>
                    </a:p>
                  </a:txBody>
                  <a:tcPr marL="90006" marR="90006" marT="28798" marB="28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56003302"/>
                  </a:ext>
                </a:extLst>
              </a:tr>
            </a:tbl>
          </a:graphicData>
        </a:graphic>
      </p:graphicFrame>
      <p:sp>
        <p:nvSpPr>
          <p:cNvPr id="64531"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dirty="0">
                <a:solidFill>
                  <a:srgbClr val="B2B2B2"/>
                </a:solidFill>
                <a:latin typeface="Arial Black" panose="020B0A04020102020204" pitchFamily="34" charset="0"/>
                <a:ea typeface="헤드라인" pitchFamily="18" charset="-127"/>
              </a:rPr>
              <a:t>4. Disassembly and Assembly</a:t>
            </a:r>
          </a:p>
        </p:txBody>
      </p:sp>
      <p:sp>
        <p:nvSpPr>
          <p:cNvPr id="64532" name="Rectangle 2"/>
          <p:cNvSpPr>
            <a:spLocks noChangeArrowheads="1"/>
          </p:cNvSpPr>
          <p:nvPr/>
        </p:nvSpPr>
        <p:spPr bwMode="auto">
          <a:xfrm>
            <a:off x="762000" y="938213"/>
            <a:ext cx="45243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4-16. </a:t>
            </a:r>
            <a:r>
              <a:rPr lang="en-US" altLang="ko-KR" sz="1800" b="0" dirty="0" smtClean="0">
                <a:solidFill>
                  <a:srgbClr val="006699"/>
                </a:solidFill>
                <a:latin typeface="Arial Black" panose="020B0A04020102020204" pitchFamily="34" charset="0"/>
                <a:ea typeface="헤드라인" pitchFamily="18" charset="-127"/>
              </a:rPr>
              <a:t>Door Handle (Bar</a:t>
            </a:r>
            <a:r>
              <a:rPr lang="en-US" altLang="ko-KR" sz="1800" b="0" dirty="0">
                <a:solidFill>
                  <a:srgbClr val="006699"/>
                </a:solidFill>
                <a:latin typeface="Arial Black" panose="020B0A04020102020204" pitchFamily="34" charset="0"/>
                <a:ea typeface="헤드라인" pitchFamily="18" charset="-127"/>
              </a:rPr>
              <a:t>)</a:t>
            </a:r>
          </a:p>
        </p:txBody>
      </p:sp>
      <p:grpSp>
        <p:nvGrpSpPr>
          <p:cNvPr id="64533" name="Group 10"/>
          <p:cNvGrpSpPr>
            <a:grpSpLocks/>
          </p:cNvGrpSpPr>
          <p:nvPr/>
        </p:nvGrpSpPr>
        <p:grpSpPr bwMode="auto">
          <a:xfrm>
            <a:off x="7596188" y="207963"/>
            <a:ext cx="1120775" cy="304800"/>
            <a:chOff x="4896" y="370"/>
            <a:chExt cx="706" cy="192"/>
          </a:xfrm>
        </p:grpSpPr>
        <p:sp>
          <p:nvSpPr>
            <p:cNvPr id="6453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6453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6453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DEBBC410-893B-4F03-B6B0-296B71B18F71}" type="slidenum">
              <a:rPr lang="en-US" altLang="ko-KR" sz="1400" b="0"/>
              <a:pPr algn="r" eaLnBrk="1" hangingPunct="1">
                <a:lnSpc>
                  <a:spcPct val="110000"/>
                </a:lnSpc>
                <a:spcBef>
                  <a:spcPct val="0"/>
                </a:spcBef>
                <a:buFont typeface="Wingdings" panose="05000000000000000000" pitchFamily="2" charset="2"/>
                <a:buNone/>
              </a:pPr>
              <a:t>66</a:t>
            </a:fld>
            <a:endParaRPr lang="en-US" altLang="ko-KR" sz="1400" b="0"/>
          </a:p>
        </p:txBody>
      </p:sp>
      <p:grpSp>
        <p:nvGrpSpPr>
          <p:cNvPr id="9" name="그룹 8"/>
          <p:cNvGrpSpPr/>
          <p:nvPr/>
        </p:nvGrpSpPr>
        <p:grpSpPr>
          <a:xfrm>
            <a:off x="6641868" y="1677302"/>
            <a:ext cx="1566929" cy="974458"/>
            <a:chOff x="6773650" y="1610796"/>
            <a:chExt cx="1327083" cy="875195"/>
          </a:xfrm>
        </p:grpSpPr>
        <p:pic>
          <p:nvPicPr>
            <p:cNvPr id="2" name="그림 1"/>
            <p:cNvPicPr>
              <a:picLocks noChangeAspect="1"/>
            </p:cNvPicPr>
            <p:nvPr/>
          </p:nvPicPr>
          <p:blipFill>
            <a:blip r:embed="rId4"/>
            <a:stretch>
              <a:fillRect/>
            </a:stretch>
          </p:blipFill>
          <p:spPr>
            <a:xfrm>
              <a:off x="6773650" y="1610796"/>
              <a:ext cx="1327083" cy="875195"/>
            </a:xfrm>
            <a:prstGeom prst="rect">
              <a:avLst/>
            </a:prstGeom>
          </p:spPr>
        </p:pic>
        <p:sp>
          <p:nvSpPr>
            <p:cNvPr id="5" name="타원 4"/>
            <p:cNvSpPr/>
            <p:nvPr/>
          </p:nvSpPr>
          <p:spPr bwMode="auto">
            <a:xfrm>
              <a:off x="7227598" y="1631965"/>
              <a:ext cx="522267" cy="460135"/>
            </a:xfrm>
            <a:prstGeom prst="ellipse">
              <a:avLst/>
            </a:prstGeom>
            <a:no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7" name="그룹 6"/>
          <p:cNvGrpSpPr/>
          <p:nvPr/>
        </p:nvGrpSpPr>
        <p:grpSpPr>
          <a:xfrm>
            <a:off x="6641868" y="2810449"/>
            <a:ext cx="1473398" cy="942975"/>
            <a:chOff x="6667254" y="2439969"/>
            <a:chExt cx="1473398" cy="942975"/>
          </a:xfrm>
        </p:grpSpPr>
        <p:pic>
          <p:nvPicPr>
            <p:cNvPr id="4" name="그림 3"/>
            <p:cNvPicPr>
              <a:picLocks noChangeAspect="1"/>
            </p:cNvPicPr>
            <p:nvPr/>
          </p:nvPicPr>
          <p:blipFill>
            <a:blip r:embed="rId5"/>
            <a:stretch>
              <a:fillRect/>
            </a:stretch>
          </p:blipFill>
          <p:spPr>
            <a:xfrm>
              <a:off x="6667254" y="2439969"/>
              <a:ext cx="1473398" cy="942975"/>
            </a:xfrm>
            <a:prstGeom prst="rect">
              <a:avLst/>
            </a:prstGeom>
          </p:spPr>
        </p:pic>
        <p:sp>
          <p:nvSpPr>
            <p:cNvPr id="8" name="오른쪽으로 구부러진 화살표 7"/>
            <p:cNvSpPr/>
            <p:nvPr/>
          </p:nvSpPr>
          <p:spPr bwMode="auto">
            <a:xfrm rot="4671647">
              <a:off x="7492414" y="2569232"/>
              <a:ext cx="287391" cy="512522"/>
            </a:xfrm>
            <a:prstGeom prst="curvedRightArrow">
              <a:avLst/>
            </a:prstGeom>
            <a:solidFill>
              <a:srgbClr val="FF0000"/>
            </a:solidFill>
            <a:ln w="28575" cap="flat" cmpd="sng" algn="ctr">
              <a:solidFill>
                <a:schemeClr val="bg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endParaRPr lang="ko-KR" altLang="en-US">
                <a:ea typeface="바탕" pitchFamily="18" charset="-127"/>
              </a:endParaRPr>
            </a:p>
          </p:txBody>
        </p:sp>
      </p:grpSp>
    </p:spTree>
    <p:extLst>
      <p:ext uri="{BB962C8B-B14F-4D97-AF65-F5344CB8AC3E}">
        <p14:creationId xmlns:p14="http://schemas.microsoft.com/office/powerpoint/2010/main" val="405848697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14504" name="Group 8"/>
          <p:cNvGraphicFramePr>
            <a:graphicFrameLocks noGrp="1"/>
          </p:cNvGraphicFramePr>
          <p:nvPr>
            <p:extLst>
              <p:ext uri="{D42A27DB-BD31-4B8C-83A1-F6EECF244321}">
                <p14:modId xmlns:p14="http://schemas.microsoft.com/office/powerpoint/2010/main" val="1638846624"/>
              </p:ext>
            </p:extLst>
          </p:nvPr>
        </p:nvGraphicFramePr>
        <p:xfrm>
          <a:off x="762000" y="1316038"/>
          <a:ext cx="7748588" cy="5002929"/>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0929">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8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lang="en-US" altLang="ko-KR" sz="1300" b="0" dirty="0" err="1" smtClean="0">
                          <a:solidFill>
                            <a:schemeClr val="tx1"/>
                          </a:solidFill>
                          <a:latin typeface="Arial Black" panose="020B0A04020102020204" pitchFamily="34" charset="0"/>
                          <a:ea typeface="헤드라인" pitchFamily="18" charset="-127"/>
                        </a:rPr>
                        <a:t>Assy</a:t>
                      </a:r>
                      <a:r>
                        <a:rPr lang="en-US" altLang="ko-KR" sz="1300" b="0" baseline="0" dirty="0" smtClean="0">
                          <a:solidFill>
                            <a:schemeClr val="tx1"/>
                          </a:solidFill>
                          <a:latin typeface="Arial Black" panose="020B0A04020102020204" pitchFamily="34" charset="0"/>
                          <a:ea typeface="헤드라인" pitchFamily="18" charset="-127"/>
                        </a:rPr>
                        <a:t> </a:t>
                      </a:r>
                      <a:r>
                        <a:rPr lang="en-US" altLang="ko-KR" sz="1300" b="0" dirty="0" smtClean="0">
                          <a:solidFill>
                            <a:schemeClr val="tx1"/>
                          </a:solidFill>
                          <a:latin typeface="Arial Black" panose="020B0A04020102020204" pitchFamily="34" charset="0"/>
                          <a:ea typeface="헤드라인" pitchFamily="18" charset="-127"/>
                        </a:rPr>
                        <a:t>Case Veg Up</a:t>
                      </a: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Take out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Case Veg Up to the front.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Lift up the front part and pull out the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Assy</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Case Veg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Lift up the front part of Case Divider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Lift up the back of the Case Divider and disassemble.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20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20716692"/>
                  </a:ext>
                </a:extLst>
              </a:tr>
            </a:tbl>
          </a:graphicData>
        </a:graphic>
      </p:graphicFrame>
      <p:sp>
        <p:nvSpPr>
          <p:cNvPr id="70681"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0682"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4-17</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b="0" dirty="0" err="1" smtClean="0">
                <a:solidFill>
                  <a:srgbClr val="006699"/>
                </a:solidFill>
                <a:latin typeface="Arial Black" panose="020B0A04020102020204" pitchFamily="34" charset="0"/>
                <a:ea typeface="헤드라인" pitchFamily="18" charset="-127"/>
              </a:rPr>
              <a:t>Assy</a:t>
            </a:r>
            <a:r>
              <a:rPr lang="en-US" altLang="ko-KR" sz="1800" b="0" dirty="0" smtClean="0">
                <a:solidFill>
                  <a:srgbClr val="006699"/>
                </a:solidFill>
                <a:latin typeface="Arial Black" panose="020B0A04020102020204" pitchFamily="34" charset="0"/>
                <a:ea typeface="헤드라인" pitchFamily="18" charset="-127"/>
              </a:rPr>
              <a:t> Case Veg Up</a:t>
            </a:r>
            <a:endParaRPr lang="en-US" altLang="ko-KR" sz="1800" b="0" dirty="0">
              <a:solidFill>
                <a:srgbClr val="006699"/>
              </a:solidFill>
              <a:latin typeface="Arial Black" panose="020B0A04020102020204" pitchFamily="34" charset="0"/>
              <a:ea typeface="헤드라인" pitchFamily="18" charset="-127"/>
            </a:endParaRPr>
          </a:p>
        </p:txBody>
      </p:sp>
      <p:grpSp>
        <p:nvGrpSpPr>
          <p:cNvPr id="70683" name="Group 10"/>
          <p:cNvGrpSpPr>
            <a:grpSpLocks/>
          </p:cNvGrpSpPr>
          <p:nvPr/>
        </p:nvGrpSpPr>
        <p:grpSpPr bwMode="auto">
          <a:xfrm>
            <a:off x="7596188" y="207963"/>
            <a:ext cx="1120775" cy="304800"/>
            <a:chOff x="4896" y="370"/>
            <a:chExt cx="706" cy="192"/>
          </a:xfrm>
        </p:grpSpPr>
        <p:sp>
          <p:nvSpPr>
            <p:cNvPr id="7068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069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7"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rgbClr val="006699"/>
                </a:solidFill>
                <a:latin typeface="Arial Black" panose="020B0A04020102020204" pitchFamily="34" charset="0"/>
                <a:ea typeface="헤드라인" pitchFamily="18" charset="-127"/>
              </a:defRPr>
            </a:lvl1pPr>
            <a:lvl2pPr marL="742950" indent="-285750">
              <a:defRPr kumimoji="1" b="1">
                <a:solidFill>
                  <a:srgbClr val="006699"/>
                </a:solidFill>
                <a:latin typeface="Arial Black" panose="020B0A04020102020204" pitchFamily="34" charset="0"/>
                <a:ea typeface="헤드라인" pitchFamily="18" charset="-127"/>
              </a:defRPr>
            </a:lvl2pPr>
            <a:lvl3pPr marL="1143000" indent="-228600">
              <a:defRPr kumimoji="1" b="1">
                <a:solidFill>
                  <a:srgbClr val="006699"/>
                </a:solidFill>
                <a:latin typeface="Arial Black" panose="020B0A04020102020204" pitchFamily="34" charset="0"/>
                <a:ea typeface="헤드라인" pitchFamily="18" charset="-127"/>
              </a:defRPr>
            </a:lvl3pPr>
            <a:lvl4pPr marL="1600200" indent="-228600">
              <a:defRPr kumimoji="1" b="1">
                <a:solidFill>
                  <a:srgbClr val="006699"/>
                </a:solidFill>
                <a:latin typeface="Arial Black" panose="020B0A04020102020204" pitchFamily="34" charset="0"/>
                <a:ea typeface="헤드라인" pitchFamily="18" charset="-127"/>
              </a:defRPr>
            </a:lvl4pPr>
            <a:lvl5pPr marL="2057400" indent="-228600">
              <a:defRPr kumimoji="1" b="1">
                <a:solidFill>
                  <a:srgbClr val="006699"/>
                </a:solidFill>
                <a:latin typeface="Arial Black" panose="020B0A04020102020204" pitchFamily="34" charset="0"/>
                <a:ea typeface="헤드라인" pitchFamily="18" charset="-127"/>
              </a:defRPr>
            </a:lvl5pPr>
            <a:lvl6pPr marL="25146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6pPr>
            <a:lvl7pPr marL="29718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7pPr>
            <a:lvl8pPr marL="34290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8pPr>
            <a:lvl9pPr marL="3886200" indent="-228600" eaLnBrk="0" fontAlgn="base" hangingPunct="0">
              <a:spcBef>
                <a:spcPct val="0"/>
              </a:spcBef>
              <a:spcAft>
                <a:spcPct val="0"/>
              </a:spcAft>
              <a:defRPr kumimoji="1" b="1">
                <a:solidFill>
                  <a:srgbClr val="006699"/>
                </a:solidFill>
                <a:latin typeface="Arial Black" panose="020B0A04020102020204" pitchFamily="34" charset="0"/>
                <a:ea typeface="헤드라인" pitchFamily="18" charset="-127"/>
              </a:defRPr>
            </a:lvl9pPr>
          </a:lstStyle>
          <a:p>
            <a:pPr algn="r" eaLnBrk="1" latinLnBrk="1" hangingPunct="1">
              <a:lnSpc>
                <a:spcPct val="110000"/>
              </a:lnSpc>
              <a:buFont typeface="Wingdings" panose="05000000000000000000" pitchFamily="2" charset="2"/>
              <a:buNone/>
            </a:pPr>
            <a:fld id="{4CE180F7-517F-486A-984B-EA6A6496879C}" type="slidenum">
              <a:rPr lang="en-US" altLang="ko-KR" sz="1400" b="0">
                <a:solidFill>
                  <a:schemeClr val="tx1"/>
                </a:solidFill>
                <a:latin typeface="굴림" panose="020B0600000101010101" pitchFamily="50" charset="-127"/>
                <a:ea typeface="굴림" panose="020B0600000101010101" pitchFamily="50" charset="-127"/>
              </a:rPr>
              <a:pPr algn="r" eaLnBrk="1" latinLnBrk="1" hangingPunct="1">
                <a:lnSpc>
                  <a:spcPct val="110000"/>
                </a:lnSpc>
                <a:buFont typeface="Wingdings" panose="05000000000000000000" pitchFamily="2" charset="2"/>
                <a:buNone/>
              </a:pPr>
              <a:t>67</a:t>
            </a:fld>
            <a:endParaRPr lang="en-US" altLang="ko-KR" sz="1400" b="0">
              <a:solidFill>
                <a:schemeClr val="tx1"/>
              </a:solidFill>
              <a:latin typeface="굴림" panose="020B0600000101010101" pitchFamily="50" charset="-127"/>
              <a:ea typeface="굴림" panose="020B0600000101010101" pitchFamily="50" charset="-127"/>
            </a:endParaRPr>
          </a:p>
        </p:txBody>
      </p:sp>
      <p:pic>
        <p:nvPicPr>
          <p:cNvPr id="11" name="그림 10"/>
          <p:cNvPicPr>
            <a:picLocks noChangeAspect="1"/>
          </p:cNvPicPr>
          <p:nvPr/>
        </p:nvPicPr>
        <p:blipFill rotWithShape="1">
          <a:blip r:embed="rId4"/>
          <a:srcRect r="6466"/>
          <a:stretch/>
        </p:blipFill>
        <p:spPr>
          <a:xfrm>
            <a:off x="6632299" y="1600856"/>
            <a:ext cx="1397796" cy="928503"/>
          </a:xfrm>
          <a:prstGeom prst="rect">
            <a:avLst/>
          </a:prstGeom>
        </p:spPr>
      </p:pic>
      <p:pic>
        <p:nvPicPr>
          <p:cNvPr id="12" name="그림 11"/>
          <p:cNvPicPr>
            <a:picLocks noChangeAspect="1"/>
          </p:cNvPicPr>
          <p:nvPr/>
        </p:nvPicPr>
        <p:blipFill rotWithShape="1">
          <a:blip r:embed="rId5"/>
          <a:srcRect t="12245" r="7759" b="20317"/>
          <a:stretch/>
        </p:blipFill>
        <p:spPr>
          <a:xfrm>
            <a:off x="7361691" y="2700382"/>
            <a:ext cx="1085781" cy="727331"/>
          </a:xfrm>
          <a:prstGeom prst="rect">
            <a:avLst/>
          </a:prstGeom>
        </p:spPr>
      </p:pic>
      <p:pic>
        <p:nvPicPr>
          <p:cNvPr id="13" name="그림 12"/>
          <p:cNvPicPr>
            <a:picLocks noChangeAspect="1"/>
          </p:cNvPicPr>
          <p:nvPr/>
        </p:nvPicPr>
        <p:blipFill rotWithShape="1">
          <a:blip r:embed="rId6"/>
          <a:srcRect r="9010" b="22096"/>
          <a:stretch/>
        </p:blipFill>
        <p:spPr>
          <a:xfrm>
            <a:off x="6196169" y="2700382"/>
            <a:ext cx="1085781" cy="727331"/>
          </a:xfrm>
          <a:prstGeom prst="rect">
            <a:avLst/>
          </a:prstGeom>
        </p:spPr>
      </p:pic>
      <p:pic>
        <p:nvPicPr>
          <p:cNvPr id="14" name="그림 13"/>
          <p:cNvPicPr>
            <a:picLocks noChangeAspect="1"/>
          </p:cNvPicPr>
          <p:nvPr/>
        </p:nvPicPr>
        <p:blipFill>
          <a:blip r:embed="rId7"/>
          <a:stretch>
            <a:fillRect/>
          </a:stretch>
        </p:blipFill>
        <p:spPr>
          <a:xfrm>
            <a:off x="7391122" y="3613840"/>
            <a:ext cx="968058" cy="933222"/>
          </a:xfrm>
          <a:prstGeom prst="rect">
            <a:avLst/>
          </a:prstGeom>
        </p:spPr>
      </p:pic>
      <p:pic>
        <p:nvPicPr>
          <p:cNvPr id="15" name="그림 14"/>
          <p:cNvPicPr>
            <a:picLocks noChangeAspect="1"/>
          </p:cNvPicPr>
          <p:nvPr/>
        </p:nvPicPr>
        <p:blipFill>
          <a:blip r:embed="rId8"/>
          <a:stretch>
            <a:fillRect/>
          </a:stretch>
        </p:blipFill>
        <p:spPr>
          <a:xfrm>
            <a:off x="6192166" y="3773466"/>
            <a:ext cx="1093786" cy="641121"/>
          </a:xfrm>
          <a:prstGeom prst="rect">
            <a:avLst/>
          </a:prstGeom>
        </p:spPr>
      </p:pic>
      <p:pic>
        <p:nvPicPr>
          <p:cNvPr id="16" name="그림 15"/>
          <p:cNvPicPr>
            <a:picLocks noChangeAspect="1"/>
          </p:cNvPicPr>
          <p:nvPr/>
        </p:nvPicPr>
        <p:blipFill>
          <a:blip r:embed="rId9"/>
          <a:stretch>
            <a:fillRect/>
          </a:stretch>
        </p:blipFill>
        <p:spPr>
          <a:xfrm>
            <a:off x="6279969" y="4638568"/>
            <a:ext cx="968058" cy="913296"/>
          </a:xfrm>
          <a:prstGeom prst="rect">
            <a:avLst/>
          </a:prstGeom>
        </p:spPr>
      </p:pic>
      <p:pic>
        <p:nvPicPr>
          <p:cNvPr id="18" name="그림 17"/>
          <p:cNvPicPr>
            <a:picLocks noChangeAspect="1"/>
          </p:cNvPicPr>
          <p:nvPr/>
        </p:nvPicPr>
        <p:blipFill>
          <a:blip r:embed="rId10"/>
          <a:stretch>
            <a:fillRect/>
          </a:stretch>
        </p:blipFill>
        <p:spPr>
          <a:xfrm>
            <a:off x="7391122" y="4638568"/>
            <a:ext cx="968058" cy="913296"/>
          </a:xfrm>
          <a:prstGeom prst="rect">
            <a:avLst/>
          </a:prstGeom>
        </p:spPr>
      </p:pic>
    </p:spTree>
    <p:extLst>
      <p:ext uri="{BB962C8B-B14F-4D97-AF65-F5344CB8AC3E}">
        <p14:creationId xmlns:p14="http://schemas.microsoft.com/office/powerpoint/2010/main" val="97529483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3039247665"/>
              </p:ext>
            </p:extLst>
          </p:nvPr>
        </p:nvGraphicFramePr>
        <p:xfrm>
          <a:off x="773113" y="1316038"/>
          <a:ext cx="7739062" cy="4257072"/>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92077">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Case 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Take out the Case Veg Low to the front.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Lift up the front of Case 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Pull out the Case 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000">
                <a:tc vMerge="1">
                  <a:txBody>
                    <a:bodyPr/>
                    <a:lstStyle/>
                    <a:p>
                      <a:pPr latinLnBrk="1"/>
                      <a:endParaRPr lang="ko-KR" altLang="en-US" dirty="0"/>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-18. Case </a:t>
            </a:r>
            <a:r>
              <a:rPr lang="en-US" altLang="ko-KR" sz="1800" b="0" dirty="0">
                <a:solidFill>
                  <a:srgbClr val="006699"/>
                </a:solidFill>
                <a:latin typeface="Arial Black" panose="020B0A04020102020204" pitchFamily="34" charset="0"/>
                <a:ea typeface="헤드라인" pitchFamily="18" charset="-127"/>
              </a:rPr>
              <a:t>Veg Low</a:t>
            </a: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68</a:t>
            </a:fld>
            <a:endParaRPr lang="en-US" altLang="ko-KR" sz="1400" b="0"/>
          </a:p>
        </p:txBody>
      </p:sp>
      <p:pic>
        <p:nvPicPr>
          <p:cNvPr id="13" name="그림 12"/>
          <p:cNvPicPr>
            <a:picLocks noChangeAspect="1"/>
          </p:cNvPicPr>
          <p:nvPr/>
        </p:nvPicPr>
        <p:blipFill>
          <a:blip r:embed="rId4"/>
          <a:stretch>
            <a:fillRect/>
          </a:stretch>
        </p:blipFill>
        <p:spPr>
          <a:xfrm>
            <a:off x="6602212" y="1638956"/>
            <a:ext cx="1306713" cy="971713"/>
          </a:xfrm>
          <a:prstGeom prst="rect">
            <a:avLst/>
          </a:prstGeom>
        </p:spPr>
      </p:pic>
      <p:pic>
        <p:nvPicPr>
          <p:cNvPr id="14" name="그림 13"/>
          <p:cNvPicPr>
            <a:picLocks noChangeAspect="1"/>
          </p:cNvPicPr>
          <p:nvPr/>
        </p:nvPicPr>
        <p:blipFill>
          <a:blip r:embed="rId5"/>
          <a:stretch>
            <a:fillRect/>
          </a:stretch>
        </p:blipFill>
        <p:spPr>
          <a:xfrm>
            <a:off x="6602212" y="2733875"/>
            <a:ext cx="1308251" cy="965638"/>
          </a:xfrm>
          <a:prstGeom prst="rect">
            <a:avLst/>
          </a:prstGeom>
        </p:spPr>
      </p:pic>
      <p:pic>
        <p:nvPicPr>
          <p:cNvPr id="16" name="그림 15"/>
          <p:cNvPicPr>
            <a:picLocks noChangeAspect="1"/>
          </p:cNvPicPr>
          <p:nvPr/>
        </p:nvPicPr>
        <p:blipFill rotWithShape="1">
          <a:blip r:embed="rId6"/>
          <a:srcRect t="4578"/>
          <a:stretch/>
        </p:blipFill>
        <p:spPr>
          <a:xfrm>
            <a:off x="6599231" y="3821355"/>
            <a:ext cx="1308251" cy="971713"/>
          </a:xfrm>
          <a:prstGeom prst="rect">
            <a:avLst/>
          </a:prstGeom>
        </p:spPr>
      </p:pic>
    </p:spTree>
    <p:extLst>
      <p:ext uri="{BB962C8B-B14F-4D97-AF65-F5344CB8AC3E}">
        <p14:creationId xmlns:p14="http://schemas.microsoft.com/office/powerpoint/2010/main" val="1977387767"/>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1672083995"/>
              </p:ext>
            </p:extLst>
          </p:nvPr>
        </p:nvGraphicFramePr>
        <p:xfrm>
          <a:off x="773113" y="1316038"/>
          <a:ext cx="7739062" cy="4257072"/>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92077">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Tray Freezer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Take out the Tray Freezer to the front.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Lift up the front of Tray Freezer.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Pull out the Tray Freezer.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000">
                <a:tc vMerge="1">
                  <a:txBody>
                    <a:bodyPr/>
                    <a:lstStyle/>
                    <a:p>
                      <a:pPr latinLnBrk="1"/>
                      <a:endParaRPr lang="ko-KR" altLang="en-US" dirty="0"/>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-19. Tray </a:t>
            </a:r>
            <a:r>
              <a:rPr lang="en-US" altLang="ko-KR" sz="1800" b="0" dirty="0">
                <a:solidFill>
                  <a:srgbClr val="006699"/>
                </a:solidFill>
                <a:latin typeface="Arial Black" panose="020B0A04020102020204" pitchFamily="34" charset="0"/>
                <a:ea typeface="헤드라인" pitchFamily="18" charset="-127"/>
              </a:rPr>
              <a:t>Freezer</a:t>
            </a: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69</a:t>
            </a:fld>
            <a:endParaRPr lang="en-US" altLang="ko-KR" sz="1400" b="0"/>
          </a:p>
        </p:txBody>
      </p:sp>
      <p:pic>
        <p:nvPicPr>
          <p:cNvPr id="14" name="그림 13"/>
          <p:cNvPicPr>
            <a:picLocks noChangeAspect="1"/>
          </p:cNvPicPr>
          <p:nvPr/>
        </p:nvPicPr>
        <p:blipFill>
          <a:blip r:embed="rId4"/>
          <a:stretch>
            <a:fillRect/>
          </a:stretch>
        </p:blipFill>
        <p:spPr>
          <a:xfrm>
            <a:off x="6626069" y="1707752"/>
            <a:ext cx="1427319" cy="847032"/>
          </a:xfrm>
          <a:prstGeom prst="rect">
            <a:avLst/>
          </a:prstGeom>
        </p:spPr>
      </p:pic>
      <p:pic>
        <p:nvPicPr>
          <p:cNvPr id="16" name="그림 15"/>
          <p:cNvPicPr>
            <a:picLocks noChangeAspect="1"/>
          </p:cNvPicPr>
          <p:nvPr/>
        </p:nvPicPr>
        <p:blipFill>
          <a:blip r:embed="rId5"/>
          <a:stretch>
            <a:fillRect/>
          </a:stretch>
        </p:blipFill>
        <p:spPr>
          <a:xfrm>
            <a:off x="6626068" y="2797067"/>
            <a:ext cx="1427319" cy="847032"/>
          </a:xfrm>
          <a:prstGeom prst="rect">
            <a:avLst/>
          </a:prstGeom>
        </p:spPr>
      </p:pic>
      <p:pic>
        <p:nvPicPr>
          <p:cNvPr id="17" name="그림 16"/>
          <p:cNvPicPr>
            <a:picLocks noChangeAspect="1"/>
          </p:cNvPicPr>
          <p:nvPr/>
        </p:nvPicPr>
        <p:blipFill>
          <a:blip r:embed="rId6"/>
          <a:stretch>
            <a:fillRect/>
          </a:stretch>
        </p:blipFill>
        <p:spPr>
          <a:xfrm>
            <a:off x="6626068" y="3886381"/>
            <a:ext cx="1427318" cy="847032"/>
          </a:xfrm>
          <a:prstGeom prst="rect">
            <a:avLst/>
          </a:prstGeom>
        </p:spPr>
      </p:pic>
    </p:spTree>
    <p:extLst>
      <p:ext uri="{BB962C8B-B14F-4D97-AF65-F5344CB8AC3E}">
        <p14:creationId xmlns:p14="http://schemas.microsoft.com/office/powerpoint/2010/main" val="193040946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sp>
        <p:nvSpPr>
          <p:cNvPr id="2662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32936466-ABC7-40ED-A2DC-0A0DC2BFBAEB}"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7</a:t>
            </a:fld>
            <a:endParaRPr lang="en-US" altLang="ko-KR" sz="1400" b="1" smtClean="0">
              <a:solidFill>
                <a:srgbClr val="000000"/>
              </a:solidFill>
              <a:latin typeface="+mn-lt"/>
            </a:endParaRPr>
          </a:p>
        </p:txBody>
      </p:sp>
      <p:grpSp>
        <p:nvGrpSpPr>
          <p:cNvPr id="23" name="그룹 168"/>
          <p:cNvGrpSpPr>
            <a:grpSpLocks/>
          </p:cNvGrpSpPr>
          <p:nvPr/>
        </p:nvGrpSpPr>
        <p:grpSpPr bwMode="auto">
          <a:xfrm>
            <a:off x="1360488" y="3532900"/>
            <a:ext cx="6183312" cy="422275"/>
            <a:chOff x="1359694" y="1065213"/>
            <a:chExt cx="6184106" cy="421870"/>
          </a:xfrm>
        </p:grpSpPr>
        <p:sp>
          <p:nvSpPr>
            <p:cNvPr id="25"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7" name="Text Box 13">
              <a:hlinkClick r:id="rId2" action="ppaction://hlinksldjump"/>
            </p:cNvPr>
            <p:cNvSpPr txBox="1">
              <a:spLocks noChangeArrowheads="1"/>
            </p:cNvSpPr>
            <p:nvPr/>
          </p:nvSpPr>
          <p:spPr bwMode="auto">
            <a:xfrm>
              <a:off x="1370807" y="1071557"/>
              <a:ext cx="412803" cy="396494"/>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dirty="0">
                  <a:solidFill>
                    <a:srgbClr val="FFFFFF"/>
                  </a:solidFill>
                  <a:latin typeface="HY헤드라인M" pitchFamily="18" charset="-127"/>
                  <a:ea typeface="HY헤드라인M" pitchFamily="18" charset="-127"/>
                </a:rPr>
                <a:t>6</a:t>
              </a:r>
            </a:p>
          </p:txBody>
        </p:sp>
        <p:sp>
          <p:nvSpPr>
            <p:cNvPr id="28" name="Text Box 18">
              <a:hlinkClick r:id="rId3" action="ppaction://hlinksldjump"/>
            </p:cNvPr>
            <p:cNvSpPr txBox="1">
              <a:spLocks noChangeArrowheads="1"/>
            </p:cNvSpPr>
            <p:nvPr/>
          </p:nvSpPr>
          <p:spPr bwMode="auto">
            <a:xfrm>
              <a:off x="2037643" y="1081073"/>
              <a:ext cx="5506157" cy="40601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smtClean="0">
                  <a:solidFill>
                    <a:srgbClr val="FFFFFF"/>
                  </a:solidFill>
                  <a:effectLst>
                    <a:outerShdw blurRad="38100" dist="38100" dir="2700000" algn="tl">
                      <a:srgbClr val="C0C0C0"/>
                    </a:outerShdw>
                  </a:effectLst>
                  <a:latin typeface="Arial" pitchFamily="34" charset="0"/>
                  <a:ea typeface="+mn-ea"/>
                </a:rPr>
                <a:t>PCB </a:t>
              </a:r>
              <a:r>
                <a:rPr lang="en-US" altLang="ko-KR" sz="2400" b="1" dirty="0">
                  <a:solidFill>
                    <a:srgbClr val="FFFFFF"/>
                  </a:solidFill>
                  <a:effectLst>
                    <a:outerShdw blurRad="38100" dist="38100" dir="2700000" algn="tl">
                      <a:srgbClr val="C0C0C0"/>
                    </a:outerShdw>
                  </a:effectLst>
                  <a:latin typeface="Arial" pitchFamily="34" charset="0"/>
                  <a:ea typeface="+mn-ea"/>
                </a:rPr>
                <a:t>Diagram </a:t>
              </a:r>
              <a:r>
                <a:rPr lang="en-US" altLang="ko-KR" sz="2400" b="1" dirty="0" smtClean="0">
                  <a:solidFill>
                    <a:srgbClr val="FFFFFF"/>
                  </a:solidFill>
                  <a:effectLst>
                    <a:outerShdw blurRad="38100" dist="38100" dir="2700000" algn="tl">
                      <a:srgbClr val="C0C0C0"/>
                    </a:outerShdw>
                  </a:effectLst>
                  <a:latin typeface="Arial" pitchFamily="34" charset="0"/>
                  <a:ea typeface="+mn-ea"/>
                </a:rPr>
                <a:t>---------------------------206</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29" name="TextBox 41"/>
          <p:cNvSpPr txBox="1">
            <a:spLocks noChangeArrowheads="1"/>
          </p:cNvSpPr>
          <p:nvPr/>
        </p:nvSpPr>
        <p:spPr bwMode="auto">
          <a:xfrm>
            <a:off x="1724025" y="4003910"/>
            <a:ext cx="5734050" cy="1074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E7F1F9"/>
                </a:solidFill>
                <a:latin typeface="Arial" charset="0"/>
                <a:ea typeface="바탕" pitchFamily="18" charset="-127"/>
              </a:rPr>
              <a:t>6-1) Part Layout (Twin / Bespoke Mono C,D</a:t>
            </a:r>
            <a:r>
              <a:rPr lang="en-US" altLang="ko-KR" sz="1100" b="1" dirty="0" smtClean="0">
                <a:solidFill>
                  <a:srgbClr val="E7F1F9"/>
                </a:solidFill>
                <a:latin typeface="Arial" charset="0"/>
                <a:ea typeface="바탕" pitchFamily="18" charset="-127"/>
              </a:rPr>
              <a:t>)..............................................................206</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6-1) Part Layout (Mono C,D,E,F / Bespoke Mono E,F</a:t>
            </a:r>
            <a:r>
              <a:rPr lang="en-US" altLang="ko-KR" sz="1100" b="1" dirty="0" smtClean="0">
                <a:solidFill>
                  <a:srgbClr val="E7F1F9"/>
                </a:solidFill>
                <a:latin typeface="Arial" charset="0"/>
                <a:ea typeface="바탕" pitchFamily="18" charset="-127"/>
              </a:rPr>
              <a:t>)................................................207</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6-2) Connector Layout &amp; Description (Twin / Bespoke Mono C,D</a:t>
            </a:r>
            <a:r>
              <a:rPr lang="en-US" altLang="ko-KR" sz="1100" b="1" dirty="0" smtClean="0">
                <a:solidFill>
                  <a:srgbClr val="E7F1F9"/>
                </a:solidFill>
                <a:latin typeface="Arial" charset="0"/>
                <a:ea typeface="바탕" pitchFamily="18" charset="-127"/>
              </a:rPr>
              <a:t>)..........................208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6-2) Connector Layout &amp; Description (Mono C,D,E,F / Bespoke Mono E,F</a:t>
            </a:r>
            <a:r>
              <a:rPr lang="en-US" altLang="ko-KR" sz="1100" b="1" dirty="0" smtClean="0">
                <a:solidFill>
                  <a:srgbClr val="E7F1F9"/>
                </a:solidFill>
                <a:latin typeface="Arial" charset="0"/>
                <a:ea typeface="바탕" pitchFamily="18" charset="-127"/>
              </a:rPr>
              <a:t>)...........209</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6-3) Connector Layout &amp; Description (Wi-Fi Module</a:t>
            </a:r>
            <a:r>
              <a:rPr lang="en-US" altLang="ko-KR" sz="1100" b="1" dirty="0" smtClean="0">
                <a:solidFill>
                  <a:srgbClr val="E7F1F9"/>
                </a:solidFill>
                <a:latin typeface="Arial" charset="0"/>
                <a:ea typeface="바탕" pitchFamily="18" charset="-127"/>
              </a:rPr>
              <a:t>)................................................210</a:t>
            </a:r>
            <a:endParaRPr lang="en-US" altLang="ko-KR" sz="1100" b="1" dirty="0">
              <a:solidFill>
                <a:srgbClr val="E7F1F9"/>
              </a:solidFill>
              <a:latin typeface="Arial" charset="0"/>
              <a:ea typeface="바탕" pitchFamily="18" charset="-127"/>
            </a:endParaRPr>
          </a:p>
        </p:txBody>
      </p:sp>
      <p:sp>
        <p:nvSpPr>
          <p:cNvPr id="35" name="TextBox 41"/>
          <p:cNvSpPr txBox="1">
            <a:spLocks noChangeArrowheads="1"/>
          </p:cNvSpPr>
          <p:nvPr/>
        </p:nvSpPr>
        <p:spPr bwMode="auto">
          <a:xfrm>
            <a:off x="1724024" y="1746454"/>
            <a:ext cx="6023437" cy="1243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E7F1F9"/>
                </a:solidFill>
                <a:latin typeface="Arial" charset="0"/>
                <a:ea typeface="바탕" pitchFamily="18" charset="-127"/>
              </a:rPr>
              <a:t>5-2-9. When the Room Lamp (LED) does not light up (Twin / Bespoke Mono C,D).......</a:t>
            </a:r>
            <a:r>
              <a:rPr lang="en-US" altLang="ko-KR" sz="1100" b="1" dirty="0" smtClean="0">
                <a:solidFill>
                  <a:srgbClr val="E7F1F9"/>
                </a:solidFill>
                <a:latin typeface="Arial" charset="0"/>
                <a:ea typeface="바탕" pitchFamily="18" charset="-127"/>
              </a:rPr>
              <a:t>196</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5-2-9. When the Room Lamp (LED) does not light up (Mono C,D,E,F / Bespoke Mono E,F)...</a:t>
            </a:r>
            <a:r>
              <a:rPr lang="en-US" altLang="ko-KR" sz="1100" b="1" dirty="0" smtClean="0">
                <a:solidFill>
                  <a:srgbClr val="E7F1F9"/>
                </a:solidFill>
                <a:latin typeface="Arial" charset="0"/>
                <a:ea typeface="바탕" pitchFamily="18" charset="-127"/>
              </a:rPr>
              <a:t>198</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5-2-10. When Fridge Damper does not work (Twin / Bespoke Mono C,D</a:t>
            </a:r>
            <a:r>
              <a:rPr lang="en-US" altLang="ko-KR" sz="1100" b="1" dirty="0" smtClean="0">
                <a:solidFill>
                  <a:srgbClr val="E7F1F9"/>
                </a:solidFill>
                <a:latin typeface="Arial" charset="0"/>
                <a:ea typeface="바탕" pitchFamily="18" charset="-127"/>
              </a:rPr>
              <a:t>).....200</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5-2-10. When Fridge Damper does not work (Mono C,D,E,F / Bespoke Mono E,F</a:t>
            </a:r>
            <a:r>
              <a:rPr lang="en-US" altLang="ko-KR" sz="1100" b="1" dirty="0" smtClean="0">
                <a:solidFill>
                  <a:srgbClr val="E7F1F9"/>
                </a:solidFill>
                <a:latin typeface="Arial" charset="0"/>
                <a:ea typeface="바탕" pitchFamily="18" charset="-127"/>
              </a:rPr>
              <a:t>)........202</a:t>
            </a:r>
            <a:endParaRPr lang="en-US" altLang="ko-KR" sz="1100" b="1" dirty="0">
              <a:solidFill>
                <a:srgbClr val="E7F1F9"/>
              </a:solidFill>
              <a:latin typeface="Arial" charset="0"/>
              <a:ea typeface="바탕" pitchFamily="18" charset="-127"/>
            </a:endParaRPr>
          </a:p>
          <a:p>
            <a:pPr eaLnBrk="1" hangingPunct="1">
              <a:buFont typeface="Wingdings" pitchFamily="2" charset="2"/>
              <a:buNone/>
            </a:pPr>
            <a:r>
              <a:rPr lang="en-US" altLang="ko-KR" sz="1100" b="1" dirty="0">
                <a:solidFill>
                  <a:srgbClr val="E7F1F9"/>
                </a:solidFill>
                <a:latin typeface="Arial" charset="0"/>
                <a:ea typeface="바탕" pitchFamily="18" charset="-127"/>
              </a:rPr>
              <a:t>5-2-11. When the Wi-Fi does not work properly</a:t>
            </a:r>
            <a:r>
              <a:rPr lang="en-US" altLang="ko-KR" sz="1100" b="1" dirty="0" smtClean="0">
                <a:solidFill>
                  <a:srgbClr val="E7F1F9"/>
                </a:solidFill>
                <a:latin typeface="Arial" charset="0"/>
                <a:ea typeface="바탕" pitchFamily="18" charset="-127"/>
              </a:rPr>
              <a:t>.........................................204</a:t>
            </a:r>
            <a:endParaRPr lang="en-US" altLang="ko-KR" sz="1100" b="1" dirty="0">
              <a:solidFill>
                <a:srgbClr val="E7F1F9"/>
              </a:solidFill>
              <a:latin typeface="Arial" charset="0"/>
              <a:ea typeface="바탕" pitchFamily="18" charset="-127"/>
            </a:endParaRPr>
          </a:p>
        </p:txBody>
      </p:sp>
      <p:grpSp>
        <p:nvGrpSpPr>
          <p:cNvPr id="36" name="그룹 163"/>
          <p:cNvGrpSpPr>
            <a:grpSpLocks/>
          </p:cNvGrpSpPr>
          <p:nvPr/>
        </p:nvGrpSpPr>
        <p:grpSpPr bwMode="auto">
          <a:xfrm>
            <a:off x="1360488" y="1242493"/>
            <a:ext cx="6627289" cy="422140"/>
            <a:chOff x="1359694" y="1065213"/>
            <a:chExt cx="6627355" cy="421871"/>
          </a:xfrm>
        </p:grpSpPr>
        <p:sp>
          <p:nvSpPr>
            <p:cNvPr id="37"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38"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39" name="Text Box 13">
              <a:hlinkClick r:id="rId4" action="ppaction://hlinksldjump"/>
            </p:cNvPr>
            <p:cNvSpPr txBox="1">
              <a:spLocks noChangeArrowheads="1"/>
            </p:cNvSpPr>
            <p:nvPr/>
          </p:nvSpPr>
          <p:spPr bwMode="auto">
            <a:xfrm>
              <a:off x="1370806" y="1071559"/>
              <a:ext cx="412754" cy="396622"/>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dirty="0">
                  <a:solidFill>
                    <a:srgbClr val="FFFFFF"/>
                  </a:solidFill>
                  <a:latin typeface="HY헤드라인M" pitchFamily="18" charset="-127"/>
                  <a:ea typeface="HY헤드라인M" pitchFamily="18" charset="-127"/>
                </a:rPr>
                <a:t>5</a:t>
              </a:r>
            </a:p>
          </p:txBody>
        </p:sp>
        <p:sp>
          <p:nvSpPr>
            <p:cNvPr id="40" name="Text Box 18">
              <a:hlinkClick r:id="rId5" action="ppaction://hlinksldjump"/>
            </p:cNvPr>
            <p:cNvSpPr txBox="1">
              <a:spLocks noChangeArrowheads="1"/>
            </p:cNvSpPr>
            <p:nvPr/>
          </p:nvSpPr>
          <p:spPr bwMode="auto">
            <a:xfrm>
              <a:off x="2032800" y="1081078"/>
              <a:ext cx="5954249" cy="406006"/>
            </a:xfrm>
            <a:prstGeom prst="rect">
              <a:avLst/>
            </a:prstGeom>
            <a:noFill/>
            <a:ln w="9525">
              <a:noFill/>
              <a:miter lim="800000"/>
              <a:headEnd/>
              <a:tailEnd/>
            </a:ln>
            <a:effectLst/>
          </p:spPr>
          <p:txBody>
            <a:bodyPr wrap="square">
              <a:spAutoFit/>
            </a:bodyPr>
            <a:lstStyle/>
            <a:p>
              <a:pPr marL="342900" indent="-342900">
                <a:lnSpc>
                  <a:spcPct val="85000"/>
                </a:lnSpc>
                <a:spcBef>
                  <a:spcPct val="50000"/>
                </a:spcBef>
                <a:defRPr/>
              </a:pPr>
              <a:r>
                <a:rPr lang="en-US" altLang="ko-KR" sz="2400" b="1" dirty="0">
                  <a:solidFill>
                    <a:srgbClr val="FFFFFF"/>
                  </a:solidFill>
                  <a:effectLst>
                    <a:outerShdw blurRad="38100" dist="38100" dir="2700000" algn="tl">
                      <a:srgbClr val="C0C0C0"/>
                    </a:outerShdw>
                  </a:effectLst>
                  <a:latin typeface="Arial" pitchFamily="34" charset="0"/>
                </a:rPr>
                <a:t>Self Diagnosis &amp; Trouble Shooting </a:t>
              </a:r>
              <a:r>
                <a:rPr lang="en-US" altLang="ko-KR" sz="2400" b="1" dirty="0" smtClean="0">
                  <a:solidFill>
                    <a:srgbClr val="FFFFFF"/>
                  </a:solidFill>
                  <a:effectLst>
                    <a:outerShdw blurRad="38100" dist="38100" dir="2700000" algn="tl">
                      <a:srgbClr val="C0C0C0"/>
                    </a:outerShdw>
                  </a:effectLst>
                  <a:latin typeface="Arial" pitchFamily="34" charset="0"/>
                </a:rPr>
                <a:t>110</a:t>
              </a:r>
              <a:endParaRPr lang="en-US" altLang="ko-KR" sz="2400" b="1" dirty="0">
                <a:solidFill>
                  <a:srgbClr val="FFFFFF"/>
                </a:solidFill>
                <a:effectLst>
                  <a:outerShdw blurRad="38100" dist="38100" dir="2700000" algn="tl">
                    <a:srgbClr val="C0C0C0"/>
                  </a:outerShdw>
                </a:effectLst>
                <a:latin typeface="Arial" pitchFamily="34" charset="0"/>
              </a:endParaRPr>
            </a:p>
          </p:txBody>
        </p:sp>
      </p:gr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4096166907"/>
              </p:ext>
            </p:extLst>
          </p:nvPr>
        </p:nvGraphicFramePr>
        <p:xfrm>
          <a:off x="773113" y="1316038"/>
          <a:ext cx="7739062" cy="3537072"/>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92077">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Shelf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Lift the back of the Shelf.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Pull the Shelf.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-20. </a:t>
            </a:r>
            <a:r>
              <a:rPr lang="en-US" altLang="ko-KR" sz="1800" dirty="0">
                <a:solidFill>
                  <a:srgbClr val="006699"/>
                </a:solidFill>
                <a:latin typeface="Arial Black" pitchFamily="34" charset="0"/>
              </a:rPr>
              <a:t>Shelf </a:t>
            </a:r>
            <a:r>
              <a:rPr lang="en-US" altLang="ko-KR" sz="1800" dirty="0" smtClean="0">
                <a:solidFill>
                  <a:srgbClr val="006699"/>
                </a:solidFill>
                <a:latin typeface="Arial Black" pitchFamily="34" charset="0"/>
              </a:rPr>
              <a:t>Ref</a:t>
            </a:r>
            <a:endParaRPr lang="en-US" altLang="ko-KR" sz="1800" b="0" dirty="0">
              <a:solidFill>
                <a:srgbClr val="006699"/>
              </a:solidFill>
              <a:latin typeface="Arial Black" panose="020B0A04020102020204" pitchFamily="34" charset="0"/>
              <a:ea typeface="헤드라인" pitchFamily="18" charset="-127"/>
            </a:endParaRP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70</a:t>
            </a:fld>
            <a:endParaRPr lang="en-US" altLang="ko-KR" sz="1400" b="0"/>
          </a:p>
        </p:txBody>
      </p:sp>
      <p:pic>
        <p:nvPicPr>
          <p:cNvPr id="14" name="그림 13"/>
          <p:cNvPicPr>
            <a:picLocks noChangeAspect="1"/>
          </p:cNvPicPr>
          <p:nvPr/>
        </p:nvPicPr>
        <p:blipFill>
          <a:blip r:embed="rId4"/>
          <a:stretch>
            <a:fillRect/>
          </a:stretch>
        </p:blipFill>
        <p:spPr>
          <a:xfrm>
            <a:off x="6204374" y="1766072"/>
            <a:ext cx="2232171" cy="736142"/>
          </a:xfrm>
          <a:prstGeom prst="rect">
            <a:avLst/>
          </a:prstGeom>
        </p:spPr>
      </p:pic>
      <p:pic>
        <p:nvPicPr>
          <p:cNvPr id="16" name="그림 15"/>
          <p:cNvPicPr>
            <a:picLocks noChangeAspect="1"/>
          </p:cNvPicPr>
          <p:nvPr/>
        </p:nvPicPr>
        <p:blipFill>
          <a:blip r:embed="rId5"/>
          <a:stretch>
            <a:fillRect/>
          </a:stretch>
        </p:blipFill>
        <p:spPr>
          <a:xfrm>
            <a:off x="6376272" y="2692819"/>
            <a:ext cx="1905000" cy="1047750"/>
          </a:xfrm>
          <a:prstGeom prst="rect">
            <a:avLst/>
          </a:prstGeom>
        </p:spPr>
      </p:pic>
    </p:spTree>
    <p:extLst>
      <p:ext uri="{BB962C8B-B14F-4D97-AF65-F5344CB8AC3E}">
        <p14:creationId xmlns:p14="http://schemas.microsoft.com/office/powerpoint/2010/main" val="14995961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715529895"/>
              </p:ext>
            </p:extLst>
          </p:nvPr>
        </p:nvGraphicFramePr>
        <p:xfrm>
          <a:off x="773113" y="1316038"/>
          <a:ext cx="7739062" cy="3537072"/>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92077">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Wine Rack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Lift the back of the Wine Rack.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Pull the Wine Rack.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-21. </a:t>
            </a:r>
            <a:r>
              <a:rPr lang="en-US" altLang="ko-KR" sz="1800" dirty="0" smtClean="0">
                <a:solidFill>
                  <a:srgbClr val="006699"/>
                </a:solidFill>
                <a:latin typeface="Arial Black" pitchFamily="34" charset="0"/>
              </a:rPr>
              <a:t>Wine Rack</a:t>
            </a:r>
            <a:endParaRPr lang="en-US" altLang="ko-KR" sz="1800" b="0" dirty="0">
              <a:solidFill>
                <a:srgbClr val="006699"/>
              </a:solidFill>
              <a:latin typeface="Arial Black" panose="020B0A04020102020204" pitchFamily="34" charset="0"/>
              <a:ea typeface="헤드라인" pitchFamily="18" charset="-127"/>
            </a:endParaRP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71</a:t>
            </a:fld>
            <a:endParaRPr lang="en-US" altLang="ko-KR" sz="1400" b="0"/>
          </a:p>
        </p:txBody>
      </p:sp>
      <p:pic>
        <p:nvPicPr>
          <p:cNvPr id="12" name="그림 11"/>
          <p:cNvPicPr>
            <a:picLocks noChangeAspect="1"/>
          </p:cNvPicPr>
          <p:nvPr/>
        </p:nvPicPr>
        <p:blipFill>
          <a:blip r:embed="rId4"/>
          <a:stretch>
            <a:fillRect/>
          </a:stretch>
        </p:blipFill>
        <p:spPr>
          <a:xfrm>
            <a:off x="6260055" y="1671458"/>
            <a:ext cx="2133600" cy="895350"/>
          </a:xfrm>
          <a:prstGeom prst="rect">
            <a:avLst/>
          </a:prstGeom>
        </p:spPr>
      </p:pic>
      <p:pic>
        <p:nvPicPr>
          <p:cNvPr id="15" name="그림 14"/>
          <p:cNvPicPr>
            <a:picLocks noChangeAspect="1"/>
          </p:cNvPicPr>
          <p:nvPr/>
        </p:nvPicPr>
        <p:blipFill>
          <a:blip r:embed="rId5"/>
          <a:stretch>
            <a:fillRect/>
          </a:stretch>
        </p:blipFill>
        <p:spPr>
          <a:xfrm>
            <a:off x="6183589" y="2775866"/>
            <a:ext cx="2286531" cy="898280"/>
          </a:xfrm>
          <a:prstGeom prst="rect">
            <a:avLst/>
          </a:prstGeom>
        </p:spPr>
      </p:pic>
    </p:spTree>
    <p:extLst>
      <p:ext uri="{BB962C8B-B14F-4D97-AF65-F5344CB8AC3E}">
        <p14:creationId xmlns:p14="http://schemas.microsoft.com/office/powerpoint/2010/main" val="89760624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2592916142"/>
              </p:ext>
            </p:extLst>
          </p:nvPr>
        </p:nvGraphicFramePr>
        <p:xfrm>
          <a:off x="773113" y="1316038"/>
          <a:ext cx="7739062" cy="3537072"/>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92077">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Shelf</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Veg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Lift the front of the Shelf Veg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Pull the Shelf Veg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92077">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-22. </a:t>
            </a:r>
            <a:r>
              <a:rPr lang="en-US" altLang="ko-KR" sz="1800" dirty="0" smtClean="0">
                <a:solidFill>
                  <a:srgbClr val="006699"/>
                </a:solidFill>
                <a:latin typeface="Arial Black" pitchFamily="34" charset="0"/>
              </a:rPr>
              <a:t>Shelf Veg </a:t>
            </a:r>
            <a:r>
              <a:rPr lang="en-US" altLang="ko-KR" sz="1800" dirty="0">
                <a:solidFill>
                  <a:srgbClr val="006699"/>
                </a:solidFill>
                <a:latin typeface="Arial Black" pitchFamily="34" charset="0"/>
              </a:rPr>
              <a:t>Up</a:t>
            </a: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72</a:t>
            </a:fld>
            <a:endParaRPr lang="en-US" altLang="ko-KR" sz="1400" b="0"/>
          </a:p>
        </p:txBody>
      </p:sp>
      <p:pic>
        <p:nvPicPr>
          <p:cNvPr id="14" name="그림 13"/>
          <p:cNvPicPr>
            <a:picLocks noChangeAspect="1"/>
          </p:cNvPicPr>
          <p:nvPr/>
        </p:nvPicPr>
        <p:blipFill>
          <a:blip r:embed="rId4"/>
          <a:stretch>
            <a:fillRect/>
          </a:stretch>
        </p:blipFill>
        <p:spPr>
          <a:xfrm>
            <a:off x="6460120" y="1672206"/>
            <a:ext cx="1771650" cy="923925"/>
          </a:xfrm>
          <a:prstGeom prst="rect">
            <a:avLst/>
          </a:prstGeom>
        </p:spPr>
      </p:pic>
      <p:pic>
        <p:nvPicPr>
          <p:cNvPr id="16" name="그림 15"/>
          <p:cNvPicPr>
            <a:picLocks noChangeAspect="1"/>
          </p:cNvPicPr>
          <p:nvPr/>
        </p:nvPicPr>
        <p:blipFill>
          <a:blip r:embed="rId5"/>
          <a:stretch>
            <a:fillRect/>
          </a:stretch>
        </p:blipFill>
        <p:spPr>
          <a:xfrm>
            <a:off x="6259917" y="2727368"/>
            <a:ext cx="2124075" cy="962025"/>
          </a:xfrm>
          <a:prstGeom prst="rect">
            <a:avLst/>
          </a:prstGeom>
        </p:spPr>
      </p:pic>
    </p:spTree>
    <p:extLst>
      <p:ext uri="{BB962C8B-B14F-4D97-AF65-F5344CB8AC3E}">
        <p14:creationId xmlns:p14="http://schemas.microsoft.com/office/powerpoint/2010/main" val="72082181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22757" name="Group 69"/>
          <p:cNvGraphicFramePr>
            <a:graphicFrameLocks noGrp="1"/>
          </p:cNvGraphicFramePr>
          <p:nvPr>
            <p:extLst>
              <p:ext uri="{D42A27DB-BD31-4B8C-83A1-F6EECF244321}">
                <p14:modId xmlns:p14="http://schemas.microsoft.com/office/powerpoint/2010/main" val="224288808"/>
              </p:ext>
            </p:extLst>
          </p:nvPr>
        </p:nvGraphicFramePr>
        <p:xfrm>
          <a:off x="773113" y="1316038"/>
          <a:ext cx="7739062" cy="5012841"/>
        </p:xfrm>
        <a:graphic>
          <a:graphicData uri="http://schemas.openxmlformats.org/drawingml/2006/table">
            <a:tbl>
              <a:tblPr/>
              <a:tblGrid>
                <a:gridCol w="1288845">
                  <a:extLst>
                    <a:ext uri="{9D8B030D-6E8A-4147-A177-3AD203B41FA5}">
                      <a16:colId xmlns:a16="http://schemas.microsoft.com/office/drawing/2014/main" val="20000"/>
                    </a:ext>
                  </a:extLst>
                </a:gridCol>
                <a:gridCol w="4074609">
                  <a:extLst>
                    <a:ext uri="{9D8B030D-6E8A-4147-A177-3AD203B41FA5}">
                      <a16:colId xmlns:a16="http://schemas.microsoft.com/office/drawing/2014/main" val="20001"/>
                    </a:ext>
                  </a:extLst>
                </a:gridCol>
                <a:gridCol w="2375608">
                  <a:extLst>
                    <a:ext uri="{9D8B030D-6E8A-4147-A177-3AD203B41FA5}">
                      <a16:colId xmlns:a16="http://schemas.microsoft.com/office/drawing/2014/main" val="20002"/>
                    </a:ext>
                  </a:extLst>
                </a:gridCol>
              </a:tblGrid>
              <a:tr h="260841">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8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Shelf</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Pull the Case Veg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Lifts up the Case Veg Up and removes it.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8000">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Lift the front of the Shelf 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8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Pull the Shelf Veg Low.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737113407"/>
                  </a:ext>
                </a:extLst>
              </a:tr>
              <a:tr h="720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63506690"/>
                  </a:ext>
                </a:extLst>
              </a:tr>
            </a:tbl>
          </a:graphicData>
        </a:graphic>
      </p:graphicFrame>
      <p:sp>
        <p:nvSpPr>
          <p:cNvPr id="72729"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2730" name="Rectangle 2"/>
          <p:cNvSpPr>
            <a:spLocks noChangeArrowheads="1"/>
          </p:cNvSpPr>
          <p:nvPr/>
        </p:nvSpPr>
        <p:spPr bwMode="auto">
          <a:xfrm>
            <a:off x="762000" y="938213"/>
            <a:ext cx="6286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b="0" dirty="0" smtClean="0">
                <a:solidFill>
                  <a:srgbClr val="006699"/>
                </a:solidFill>
                <a:latin typeface="Arial Black" panose="020B0A04020102020204" pitchFamily="34" charset="0"/>
                <a:ea typeface="헤드라인" pitchFamily="18" charset="-127"/>
              </a:rPr>
              <a:t>-23. </a:t>
            </a:r>
            <a:r>
              <a:rPr lang="en-US" altLang="ko-KR" sz="1800" dirty="0" smtClean="0">
                <a:solidFill>
                  <a:srgbClr val="006699"/>
                </a:solidFill>
                <a:latin typeface="Arial Black" pitchFamily="34" charset="0"/>
              </a:rPr>
              <a:t>Shelf Veg Low</a:t>
            </a:r>
            <a:endParaRPr lang="en-US" altLang="ko-KR" sz="1800" dirty="0">
              <a:solidFill>
                <a:srgbClr val="006699"/>
              </a:solidFill>
              <a:latin typeface="Arial Black" pitchFamily="34" charset="0"/>
            </a:endParaRPr>
          </a:p>
        </p:txBody>
      </p:sp>
      <p:grpSp>
        <p:nvGrpSpPr>
          <p:cNvPr id="72731" name="Group 10"/>
          <p:cNvGrpSpPr>
            <a:grpSpLocks/>
          </p:cNvGrpSpPr>
          <p:nvPr/>
        </p:nvGrpSpPr>
        <p:grpSpPr bwMode="auto">
          <a:xfrm>
            <a:off x="7596188" y="207963"/>
            <a:ext cx="1120775" cy="304800"/>
            <a:chOff x="4896" y="370"/>
            <a:chExt cx="706" cy="192"/>
          </a:xfrm>
        </p:grpSpPr>
        <p:sp>
          <p:nvSpPr>
            <p:cNvPr id="72739"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2740"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2734"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D801806-E988-4157-AAE8-CA973A72AA90}" type="slidenum">
              <a:rPr lang="en-US" altLang="ko-KR" sz="1400" b="0"/>
              <a:pPr algn="r" eaLnBrk="1" hangingPunct="1">
                <a:lnSpc>
                  <a:spcPct val="110000"/>
                </a:lnSpc>
                <a:spcBef>
                  <a:spcPct val="0"/>
                </a:spcBef>
                <a:buFont typeface="Wingdings" panose="05000000000000000000" pitchFamily="2" charset="2"/>
                <a:buNone/>
              </a:pPr>
              <a:t>73</a:t>
            </a:fld>
            <a:endParaRPr lang="en-US" altLang="ko-KR" sz="1400" b="0"/>
          </a:p>
        </p:txBody>
      </p:sp>
      <p:pic>
        <p:nvPicPr>
          <p:cNvPr id="12" name="그림 11"/>
          <p:cNvPicPr>
            <a:picLocks noChangeAspect="1"/>
          </p:cNvPicPr>
          <p:nvPr/>
        </p:nvPicPr>
        <p:blipFill>
          <a:blip r:embed="rId4"/>
          <a:stretch>
            <a:fillRect/>
          </a:stretch>
        </p:blipFill>
        <p:spPr>
          <a:xfrm>
            <a:off x="6553608" y="1622639"/>
            <a:ext cx="1426612" cy="929369"/>
          </a:xfrm>
          <a:prstGeom prst="rect">
            <a:avLst/>
          </a:prstGeom>
        </p:spPr>
      </p:pic>
      <p:pic>
        <p:nvPicPr>
          <p:cNvPr id="15" name="그림 14"/>
          <p:cNvPicPr>
            <a:picLocks noChangeAspect="1"/>
          </p:cNvPicPr>
          <p:nvPr/>
        </p:nvPicPr>
        <p:blipFill>
          <a:blip r:embed="rId5"/>
          <a:stretch>
            <a:fillRect/>
          </a:stretch>
        </p:blipFill>
        <p:spPr>
          <a:xfrm>
            <a:off x="6547041" y="2652188"/>
            <a:ext cx="1433179" cy="914296"/>
          </a:xfrm>
          <a:prstGeom prst="rect">
            <a:avLst/>
          </a:prstGeom>
        </p:spPr>
      </p:pic>
      <p:pic>
        <p:nvPicPr>
          <p:cNvPr id="17" name="그림 16"/>
          <p:cNvPicPr>
            <a:picLocks noChangeAspect="1"/>
          </p:cNvPicPr>
          <p:nvPr/>
        </p:nvPicPr>
        <p:blipFill>
          <a:blip r:embed="rId6"/>
          <a:stretch>
            <a:fillRect/>
          </a:stretch>
        </p:blipFill>
        <p:spPr>
          <a:xfrm>
            <a:off x="6563667" y="3666664"/>
            <a:ext cx="1416553" cy="891451"/>
          </a:xfrm>
          <a:prstGeom prst="rect">
            <a:avLst/>
          </a:prstGeom>
        </p:spPr>
      </p:pic>
      <p:pic>
        <p:nvPicPr>
          <p:cNvPr id="18" name="그림 17"/>
          <p:cNvPicPr>
            <a:picLocks noChangeAspect="1"/>
          </p:cNvPicPr>
          <p:nvPr/>
        </p:nvPicPr>
        <p:blipFill>
          <a:blip r:embed="rId7"/>
          <a:stretch>
            <a:fillRect/>
          </a:stretch>
        </p:blipFill>
        <p:spPr>
          <a:xfrm>
            <a:off x="6563666" y="4658295"/>
            <a:ext cx="1416554" cy="904738"/>
          </a:xfrm>
          <a:prstGeom prst="rect">
            <a:avLst/>
          </a:prstGeom>
        </p:spPr>
      </p:pic>
    </p:spTree>
    <p:extLst>
      <p:ext uri="{BB962C8B-B14F-4D97-AF65-F5344CB8AC3E}">
        <p14:creationId xmlns:p14="http://schemas.microsoft.com/office/powerpoint/2010/main" val="426349829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6172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4-24</a:t>
            </a:r>
            <a:r>
              <a:rPr lang="en-US" altLang="ko-KR" sz="1800" b="0" dirty="0" smtClean="0">
                <a:solidFill>
                  <a:srgbClr val="006699"/>
                </a:solidFill>
                <a:latin typeface="Arial Black" panose="020B0A04020102020204" pitchFamily="34" charset="0"/>
                <a:ea typeface="헤드라인" pitchFamily="18" charset="-127"/>
              </a:rPr>
              <a:t>. Cover </a:t>
            </a:r>
            <a:r>
              <a:rPr lang="en-US" altLang="ko-KR" sz="1800" b="0" dirty="0" err="1" smtClean="0">
                <a:solidFill>
                  <a:srgbClr val="006699"/>
                </a:solidFill>
                <a:latin typeface="Arial Black" panose="020B0A04020102020204" pitchFamily="34" charset="0"/>
                <a:ea typeface="헤드라인" pitchFamily="18" charset="-127"/>
              </a:rPr>
              <a:t>Evap</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smtClean="0">
                <a:solidFill>
                  <a:srgbClr val="006699"/>
                </a:solidFill>
                <a:latin typeface="Arial Black" panose="020B0A04020102020204" pitchFamily="34" charset="0"/>
                <a:ea typeface="헤드라인" pitchFamily="18" charset="-127"/>
              </a:rPr>
              <a:t>Ref</a:t>
            </a:r>
            <a:r>
              <a:rPr lang="en-US" altLang="ko-KR" sz="1800" dirty="0" smtClean="0">
                <a:solidFill>
                  <a:srgbClr val="006699"/>
                </a:solidFill>
                <a:latin typeface="Arial Black" pitchFamily="34" charset="0"/>
              </a:rPr>
              <a:t> (Twin Cooling)</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74</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685778777"/>
              </p:ext>
            </p:extLst>
          </p:nvPr>
        </p:nvGraphicFramePr>
        <p:xfrm>
          <a:off x="773113" y="1316038"/>
          <a:ext cx="7705725" cy="5039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24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Cover </a:t>
                      </a: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Evap</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endParaRPr kumimoji="1" lang="en-US" altLang="ko-KR" sz="1050" b="1" i="0" u="none" strike="noStrike" cap="none" normalizeH="0" baseline="0" dirty="0" smtClean="0">
                        <a:ln>
                          <a:noFill/>
                        </a:ln>
                        <a:solidFill>
                          <a:srgbClr val="FF0000"/>
                        </a:solidFill>
                        <a:effectLst/>
                        <a:latin typeface="Arial" pitchFamily="34" charset="0"/>
                        <a:ea typeface="굴림" pitchFamily="50" charset="-127"/>
                      </a:endParaRP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1. Remove Screws using (+) screwdriver. (2ea)</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2. Remove the Cover </a:t>
                      </a:r>
                      <a:r>
                        <a:rPr kumimoji="1" lang="en-US" altLang="ko-KR" sz="105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 Ref.</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   (Push the side hook and pull the Cover </a:t>
                      </a:r>
                      <a:r>
                        <a:rPr kumimoji="1" lang="en-US" altLang="ko-KR" sz="1050" b="1" i="0" u="none" strike="noStrike" cap="none" normalizeH="0" baseline="0" dirty="0" err="1" smtClean="0">
                          <a:ln>
                            <a:noFill/>
                          </a:ln>
                          <a:solidFill>
                            <a:schemeClr val="tx1"/>
                          </a:solidFill>
                          <a:effectLst/>
                          <a:latin typeface="Arial" pitchFamily="34" charset="0"/>
                          <a:ea typeface="굴림" pitchFamily="50" charset="-127"/>
                        </a:rPr>
                        <a:t>conv</a:t>
                      </a: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86674763"/>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3. Disassemble the Sensor Temp/Damper housing.</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48440572"/>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4. Pull the bottom of Cover </a:t>
                      </a:r>
                      <a:r>
                        <a:rPr kumimoji="1" lang="en-US" altLang="ko-KR" sz="105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 Ref and Disassemble it.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31516571"/>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05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41481831"/>
                  </a:ext>
                </a:extLst>
              </a:tr>
            </a:tbl>
          </a:graphicData>
        </a:graphic>
      </p:graphicFrame>
      <p:pic>
        <p:nvPicPr>
          <p:cNvPr id="48" name="Picture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7319" y="224911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9" name="직사각형 33"/>
          <p:cNvSpPr>
            <a:spLocks noChangeArrowheads="1"/>
          </p:cNvSpPr>
          <p:nvPr/>
        </p:nvSpPr>
        <p:spPr bwMode="auto">
          <a:xfrm>
            <a:off x="2456506" y="2217367"/>
            <a:ext cx="3543300" cy="477838"/>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doing the above, make sure that the unit is unplugged.</a:t>
            </a:r>
          </a:p>
        </p:txBody>
      </p:sp>
      <p:pic>
        <p:nvPicPr>
          <p:cNvPr id="23" name="그림 22"/>
          <p:cNvPicPr>
            <a:picLocks noChangeAspect="1"/>
          </p:cNvPicPr>
          <p:nvPr/>
        </p:nvPicPr>
        <p:blipFill>
          <a:blip r:embed="rId5"/>
          <a:stretch>
            <a:fillRect/>
          </a:stretch>
        </p:blipFill>
        <p:spPr>
          <a:xfrm>
            <a:off x="6862046" y="1700535"/>
            <a:ext cx="889041" cy="1094204"/>
          </a:xfrm>
          <a:prstGeom prst="rect">
            <a:avLst/>
          </a:prstGeom>
        </p:spPr>
      </p:pic>
      <p:pic>
        <p:nvPicPr>
          <p:cNvPr id="24" name="그림 23"/>
          <p:cNvPicPr>
            <a:picLocks noChangeAspect="1"/>
          </p:cNvPicPr>
          <p:nvPr/>
        </p:nvPicPr>
        <p:blipFill>
          <a:blip r:embed="rId6"/>
          <a:stretch>
            <a:fillRect/>
          </a:stretch>
        </p:blipFill>
        <p:spPr>
          <a:xfrm>
            <a:off x="6862045" y="3883803"/>
            <a:ext cx="889041" cy="867060"/>
          </a:xfrm>
          <a:prstGeom prst="rect">
            <a:avLst/>
          </a:prstGeom>
        </p:spPr>
      </p:pic>
      <p:pic>
        <p:nvPicPr>
          <p:cNvPr id="25" name="그림 24"/>
          <p:cNvPicPr>
            <a:picLocks noChangeAspect="1"/>
          </p:cNvPicPr>
          <p:nvPr/>
        </p:nvPicPr>
        <p:blipFill>
          <a:blip r:embed="rId7"/>
          <a:stretch>
            <a:fillRect/>
          </a:stretch>
        </p:blipFill>
        <p:spPr>
          <a:xfrm>
            <a:off x="6555562" y="4833010"/>
            <a:ext cx="683353" cy="912469"/>
          </a:xfrm>
          <a:prstGeom prst="rect">
            <a:avLst/>
          </a:prstGeom>
        </p:spPr>
      </p:pic>
      <p:pic>
        <p:nvPicPr>
          <p:cNvPr id="26" name="그림 25"/>
          <p:cNvPicPr>
            <a:picLocks noChangeAspect="1"/>
          </p:cNvPicPr>
          <p:nvPr/>
        </p:nvPicPr>
        <p:blipFill>
          <a:blip r:embed="rId8"/>
          <a:stretch>
            <a:fillRect/>
          </a:stretch>
        </p:blipFill>
        <p:spPr>
          <a:xfrm>
            <a:off x="7328223" y="4833011"/>
            <a:ext cx="647785" cy="913442"/>
          </a:xfrm>
          <a:prstGeom prst="rect">
            <a:avLst/>
          </a:prstGeom>
        </p:spPr>
      </p:pic>
      <p:sp>
        <p:nvSpPr>
          <p:cNvPr id="27" name="타원 26"/>
          <p:cNvSpPr/>
          <p:nvPr/>
        </p:nvSpPr>
        <p:spPr bwMode="auto">
          <a:xfrm>
            <a:off x="6990984" y="2309684"/>
            <a:ext cx="89633" cy="105982"/>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28" name="타원 27"/>
          <p:cNvSpPr/>
          <p:nvPr/>
        </p:nvSpPr>
        <p:spPr bwMode="auto">
          <a:xfrm>
            <a:off x="7388820" y="2240597"/>
            <a:ext cx="89633" cy="105982"/>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29" name="그림 28"/>
          <p:cNvPicPr>
            <a:picLocks noChangeAspect="1"/>
          </p:cNvPicPr>
          <p:nvPr/>
        </p:nvPicPr>
        <p:blipFill>
          <a:blip r:embed="rId9"/>
          <a:stretch>
            <a:fillRect/>
          </a:stretch>
        </p:blipFill>
        <p:spPr>
          <a:xfrm>
            <a:off x="6862045" y="2887301"/>
            <a:ext cx="889041" cy="914354"/>
          </a:xfrm>
          <a:prstGeom prst="rect">
            <a:avLst/>
          </a:prstGeom>
        </p:spPr>
      </p:pic>
      <p:sp>
        <p:nvSpPr>
          <p:cNvPr id="30" name="타원 29"/>
          <p:cNvSpPr/>
          <p:nvPr/>
        </p:nvSpPr>
        <p:spPr bwMode="auto">
          <a:xfrm flipH="1">
            <a:off x="6922319" y="3373265"/>
            <a:ext cx="316596" cy="246314"/>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Tree>
    <p:extLst>
      <p:ext uri="{BB962C8B-B14F-4D97-AF65-F5344CB8AC3E}">
        <p14:creationId xmlns:p14="http://schemas.microsoft.com/office/powerpoint/2010/main" val="342249787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4-25</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smtClean="0">
                <a:solidFill>
                  <a:srgbClr val="006699"/>
                </a:solidFill>
                <a:latin typeface="Arial Black" panose="020B0A04020102020204" pitchFamily="34" charset="0"/>
                <a:ea typeface="헤드라인" pitchFamily="18" charset="-127"/>
              </a:rPr>
              <a:t>Sensor temp-Ref (Twin Cooling)</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75</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4008054629"/>
              </p:ext>
            </p:extLst>
          </p:nvPr>
        </p:nvGraphicFramePr>
        <p:xfrm>
          <a:off x="773113" y="1316038"/>
          <a:ext cx="7705725" cy="4785944"/>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Sensor temp</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Sensor temp]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Sensor temp located on right side insulation cover evap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6091157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Unwind the Sensor Temp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15666509"/>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Disassemble the Insulation cover evap ref from Cover evap ref.</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(Caution to disassemble side hook(picture)</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not to damage Ins cover evap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82260370"/>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Unwind the Sensor Temp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2396009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Disassemble Sensor Temp and replace it with new one.</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(Also, disassemble the wire of 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93885150"/>
                  </a:ext>
                </a:extLst>
              </a:tr>
              <a:tr h="57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6. 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04093550"/>
                  </a:ext>
                </a:extLst>
              </a:tr>
            </a:tbl>
          </a:graphicData>
        </a:graphic>
      </p:graphicFrame>
      <p:pic>
        <p:nvPicPr>
          <p:cNvPr id="27" name="그림 26"/>
          <p:cNvPicPr>
            <a:picLocks noChangeAspect="1"/>
          </p:cNvPicPr>
          <p:nvPr/>
        </p:nvPicPr>
        <p:blipFill>
          <a:blip r:embed="rId4"/>
          <a:stretch>
            <a:fillRect/>
          </a:stretch>
        </p:blipFill>
        <p:spPr>
          <a:xfrm>
            <a:off x="7062167" y="1695450"/>
            <a:ext cx="371722" cy="633739"/>
          </a:xfrm>
          <a:prstGeom prst="rect">
            <a:avLst/>
          </a:prstGeom>
        </p:spPr>
      </p:pic>
      <p:pic>
        <p:nvPicPr>
          <p:cNvPr id="30" name="그림 29"/>
          <p:cNvPicPr>
            <a:picLocks noChangeAspect="1"/>
          </p:cNvPicPr>
          <p:nvPr/>
        </p:nvPicPr>
        <p:blipFill>
          <a:blip r:embed="rId5"/>
          <a:stretch>
            <a:fillRect/>
          </a:stretch>
        </p:blipFill>
        <p:spPr>
          <a:xfrm>
            <a:off x="6976308" y="2443529"/>
            <a:ext cx="633337" cy="655176"/>
          </a:xfrm>
          <a:prstGeom prst="rect">
            <a:avLst/>
          </a:prstGeom>
        </p:spPr>
      </p:pic>
      <p:pic>
        <p:nvPicPr>
          <p:cNvPr id="34" name="그림 33"/>
          <p:cNvPicPr>
            <a:picLocks noChangeAspect="1"/>
          </p:cNvPicPr>
          <p:nvPr/>
        </p:nvPicPr>
        <p:blipFill>
          <a:blip r:embed="rId6"/>
          <a:stretch>
            <a:fillRect/>
          </a:stretch>
        </p:blipFill>
        <p:spPr>
          <a:xfrm>
            <a:off x="6520980" y="3213150"/>
            <a:ext cx="771997" cy="720676"/>
          </a:xfrm>
          <a:prstGeom prst="rect">
            <a:avLst/>
          </a:prstGeom>
        </p:spPr>
      </p:pic>
      <p:pic>
        <p:nvPicPr>
          <p:cNvPr id="46" name="그림 45"/>
          <p:cNvPicPr>
            <a:picLocks noChangeAspect="1"/>
          </p:cNvPicPr>
          <p:nvPr/>
        </p:nvPicPr>
        <p:blipFill>
          <a:blip r:embed="rId7"/>
          <a:stretch>
            <a:fillRect/>
          </a:stretch>
        </p:blipFill>
        <p:spPr>
          <a:xfrm>
            <a:off x="7433889" y="3218766"/>
            <a:ext cx="501279" cy="715059"/>
          </a:xfrm>
          <a:prstGeom prst="rect">
            <a:avLst/>
          </a:prstGeom>
        </p:spPr>
      </p:pic>
      <p:pic>
        <p:nvPicPr>
          <p:cNvPr id="47" name="그림 46"/>
          <p:cNvPicPr>
            <a:picLocks noChangeAspect="1"/>
          </p:cNvPicPr>
          <p:nvPr/>
        </p:nvPicPr>
        <p:blipFill>
          <a:blip r:embed="rId8"/>
          <a:stretch>
            <a:fillRect/>
          </a:stretch>
        </p:blipFill>
        <p:spPr>
          <a:xfrm>
            <a:off x="7029666" y="4069748"/>
            <a:ext cx="512861" cy="673103"/>
          </a:xfrm>
          <a:prstGeom prst="rect">
            <a:avLst/>
          </a:prstGeom>
        </p:spPr>
      </p:pic>
      <p:pic>
        <p:nvPicPr>
          <p:cNvPr id="48" name="그림 47"/>
          <p:cNvPicPr>
            <a:picLocks noChangeAspect="1"/>
          </p:cNvPicPr>
          <p:nvPr/>
        </p:nvPicPr>
        <p:blipFill>
          <a:blip r:embed="rId9"/>
          <a:stretch>
            <a:fillRect/>
          </a:stretch>
        </p:blipFill>
        <p:spPr>
          <a:xfrm>
            <a:off x="7047959" y="4807367"/>
            <a:ext cx="534656" cy="692672"/>
          </a:xfrm>
          <a:prstGeom prst="rect">
            <a:avLst/>
          </a:prstGeom>
        </p:spPr>
      </p:pic>
      <p:sp>
        <p:nvSpPr>
          <p:cNvPr id="49" name="타원 48"/>
          <p:cNvSpPr/>
          <p:nvPr/>
        </p:nvSpPr>
        <p:spPr bwMode="auto">
          <a:xfrm>
            <a:off x="7286096" y="4081525"/>
            <a:ext cx="227838" cy="560822"/>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0" name="타원 49"/>
          <p:cNvSpPr/>
          <p:nvPr/>
        </p:nvSpPr>
        <p:spPr bwMode="auto">
          <a:xfrm>
            <a:off x="7262740" y="1776036"/>
            <a:ext cx="171149" cy="1524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1" name="타원 50"/>
          <p:cNvSpPr/>
          <p:nvPr/>
        </p:nvSpPr>
        <p:spPr bwMode="auto">
          <a:xfrm>
            <a:off x="7303715" y="2780154"/>
            <a:ext cx="171149" cy="1524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2" name="타원 51"/>
          <p:cNvSpPr/>
          <p:nvPr/>
        </p:nvSpPr>
        <p:spPr bwMode="auto">
          <a:xfrm>
            <a:off x="6796266" y="3497288"/>
            <a:ext cx="171149" cy="1524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Tree>
    <p:extLst>
      <p:ext uri="{BB962C8B-B14F-4D97-AF65-F5344CB8AC3E}">
        <p14:creationId xmlns:p14="http://schemas.microsoft.com/office/powerpoint/2010/main" val="1077070086"/>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4-26</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smtClean="0">
                <a:solidFill>
                  <a:srgbClr val="006699"/>
                </a:solidFill>
                <a:latin typeface="Arial Black" panose="020B0A04020102020204" pitchFamily="34" charset="0"/>
                <a:ea typeface="헤드라인" pitchFamily="18" charset="-127"/>
              </a:rPr>
              <a:t>Motor Fan-Ref (Twin Cooling)</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76</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773098071"/>
              </p:ext>
            </p:extLst>
          </p:nvPr>
        </p:nvGraphicFramePr>
        <p:xfrm>
          <a:off x="773113" y="1316038"/>
          <a:ext cx="7705725" cy="4679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Motor Fan</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Fan]</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Disassemble Assy case motor from Liner.</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(remove screw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6091157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Remove Bolts using (+) screwdriver.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15666509"/>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Disassemble the plate drain from the bracket motor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82260370"/>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Unwind the Fan Wire.</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Remove Bolts using (+) screwdriver.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2396009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Remove Bolts using (+) screwdriver. (3ea)</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Disassemble the Fan from Bracket motor and replace it with new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93885150"/>
                  </a:ext>
                </a:extLst>
              </a:tr>
              <a:tr h="57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If you want Assemble, do reverse this process.</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(go through 1~5 in backwards, No.3 seal reuse.)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04093550"/>
                  </a:ext>
                </a:extLst>
              </a:tr>
            </a:tbl>
          </a:graphicData>
        </a:graphic>
      </p:graphicFrame>
      <p:pic>
        <p:nvPicPr>
          <p:cNvPr id="27" name="그림 26"/>
          <p:cNvPicPr>
            <a:picLocks noChangeAspect="1"/>
          </p:cNvPicPr>
          <p:nvPr/>
        </p:nvPicPr>
        <p:blipFill>
          <a:blip r:embed="rId4"/>
          <a:stretch>
            <a:fillRect/>
          </a:stretch>
        </p:blipFill>
        <p:spPr>
          <a:xfrm>
            <a:off x="6372673" y="4722754"/>
            <a:ext cx="834441" cy="667354"/>
          </a:xfrm>
          <a:prstGeom prst="rect">
            <a:avLst/>
          </a:prstGeom>
        </p:spPr>
      </p:pic>
      <p:pic>
        <p:nvPicPr>
          <p:cNvPr id="46" name="그림 45"/>
          <p:cNvPicPr>
            <a:picLocks noChangeAspect="1"/>
          </p:cNvPicPr>
          <p:nvPr/>
        </p:nvPicPr>
        <p:blipFill>
          <a:blip r:embed="rId5"/>
          <a:stretch>
            <a:fillRect/>
          </a:stretch>
        </p:blipFill>
        <p:spPr>
          <a:xfrm>
            <a:off x="6799614" y="3208428"/>
            <a:ext cx="907381" cy="648273"/>
          </a:xfrm>
          <a:prstGeom prst="rect">
            <a:avLst/>
          </a:prstGeom>
        </p:spPr>
      </p:pic>
      <p:pic>
        <p:nvPicPr>
          <p:cNvPr id="47" name="그림 46"/>
          <p:cNvPicPr>
            <a:picLocks noChangeAspect="1"/>
          </p:cNvPicPr>
          <p:nvPr/>
        </p:nvPicPr>
        <p:blipFill>
          <a:blip r:embed="rId6"/>
          <a:stretch>
            <a:fillRect/>
          </a:stretch>
        </p:blipFill>
        <p:spPr>
          <a:xfrm>
            <a:off x="7022945" y="1690291"/>
            <a:ext cx="465525" cy="647339"/>
          </a:xfrm>
          <a:prstGeom prst="rect">
            <a:avLst/>
          </a:prstGeom>
        </p:spPr>
      </p:pic>
      <p:grpSp>
        <p:nvGrpSpPr>
          <p:cNvPr id="3" name="그룹 2"/>
          <p:cNvGrpSpPr/>
          <p:nvPr/>
        </p:nvGrpSpPr>
        <p:grpSpPr>
          <a:xfrm>
            <a:off x="6760811" y="2421481"/>
            <a:ext cx="978335" cy="705573"/>
            <a:chOff x="2809721" y="1586755"/>
            <a:chExt cx="3562952" cy="2569592"/>
          </a:xfrm>
        </p:grpSpPr>
        <p:pic>
          <p:nvPicPr>
            <p:cNvPr id="48" name="그림 47"/>
            <p:cNvPicPr>
              <a:picLocks noChangeAspect="1"/>
            </p:cNvPicPr>
            <p:nvPr/>
          </p:nvPicPr>
          <p:blipFill>
            <a:blip r:embed="rId7"/>
            <a:stretch>
              <a:fillRect/>
            </a:stretch>
          </p:blipFill>
          <p:spPr>
            <a:xfrm>
              <a:off x="2809721" y="1586755"/>
              <a:ext cx="3562952" cy="2569592"/>
            </a:xfrm>
            <a:prstGeom prst="rect">
              <a:avLst/>
            </a:prstGeom>
          </p:spPr>
        </p:pic>
        <p:sp>
          <p:nvSpPr>
            <p:cNvPr id="50" name="타원 49"/>
            <p:cNvSpPr/>
            <p:nvPr/>
          </p:nvSpPr>
          <p:spPr bwMode="auto">
            <a:xfrm>
              <a:off x="3441419" y="2759254"/>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6" name="타원 55"/>
            <p:cNvSpPr/>
            <p:nvPr/>
          </p:nvSpPr>
          <p:spPr bwMode="auto">
            <a:xfrm>
              <a:off x="4998756" y="2883086"/>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4" name="그룹 3"/>
          <p:cNvGrpSpPr/>
          <p:nvPr/>
        </p:nvGrpSpPr>
        <p:grpSpPr>
          <a:xfrm>
            <a:off x="6667198" y="3954042"/>
            <a:ext cx="1165559" cy="642551"/>
            <a:chOff x="1583836" y="2232972"/>
            <a:chExt cx="3899877" cy="2149932"/>
          </a:xfrm>
        </p:grpSpPr>
        <p:pic>
          <p:nvPicPr>
            <p:cNvPr id="34" name="그림 33"/>
            <p:cNvPicPr>
              <a:picLocks noChangeAspect="1"/>
            </p:cNvPicPr>
            <p:nvPr/>
          </p:nvPicPr>
          <p:blipFill>
            <a:blip r:embed="rId8"/>
            <a:stretch>
              <a:fillRect/>
            </a:stretch>
          </p:blipFill>
          <p:spPr>
            <a:xfrm>
              <a:off x="1583836" y="2232972"/>
              <a:ext cx="3899877" cy="2149932"/>
            </a:xfrm>
            <a:prstGeom prst="rect">
              <a:avLst/>
            </a:prstGeom>
          </p:spPr>
        </p:pic>
        <p:sp>
          <p:nvSpPr>
            <p:cNvPr id="52" name="타원 51"/>
            <p:cNvSpPr/>
            <p:nvPr/>
          </p:nvSpPr>
          <p:spPr bwMode="auto">
            <a:xfrm>
              <a:off x="2695903" y="3399110"/>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7" name="타원 56"/>
            <p:cNvSpPr/>
            <p:nvPr/>
          </p:nvSpPr>
          <p:spPr bwMode="auto">
            <a:xfrm>
              <a:off x="4000828" y="3256235"/>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5" name="그룹 4"/>
          <p:cNvGrpSpPr/>
          <p:nvPr/>
        </p:nvGrpSpPr>
        <p:grpSpPr>
          <a:xfrm>
            <a:off x="7280157" y="4728032"/>
            <a:ext cx="879615" cy="662076"/>
            <a:chOff x="2149697" y="1847182"/>
            <a:chExt cx="3617022" cy="2722491"/>
          </a:xfrm>
        </p:grpSpPr>
        <p:pic>
          <p:nvPicPr>
            <p:cNvPr id="30" name="그림 29"/>
            <p:cNvPicPr>
              <a:picLocks noChangeAspect="1"/>
            </p:cNvPicPr>
            <p:nvPr/>
          </p:nvPicPr>
          <p:blipFill>
            <a:blip r:embed="rId9"/>
            <a:stretch>
              <a:fillRect/>
            </a:stretch>
          </p:blipFill>
          <p:spPr>
            <a:xfrm>
              <a:off x="2149697" y="1847182"/>
              <a:ext cx="3617022" cy="2722491"/>
            </a:xfrm>
            <a:prstGeom prst="rect">
              <a:avLst/>
            </a:prstGeom>
          </p:spPr>
        </p:pic>
        <p:sp>
          <p:nvSpPr>
            <p:cNvPr id="58" name="타원 57"/>
            <p:cNvSpPr/>
            <p:nvPr/>
          </p:nvSpPr>
          <p:spPr bwMode="auto">
            <a:xfrm>
              <a:off x="3681741" y="2860947"/>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9" name="타원 58"/>
            <p:cNvSpPr/>
            <p:nvPr/>
          </p:nvSpPr>
          <p:spPr bwMode="auto">
            <a:xfrm>
              <a:off x="3462666" y="3475901"/>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60" name="타원 59"/>
            <p:cNvSpPr/>
            <p:nvPr/>
          </p:nvSpPr>
          <p:spPr bwMode="auto">
            <a:xfrm>
              <a:off x="4149724" y="3690214"/>
              <a:ext cx="180000" cy="18000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Tree>
    <p:extLst>
      <p:ext uri="{BB962C8B-B14F-4D97-AF65-F5344CB8AC3E}">
        <p14:creationId xmlns:p14="http://schemas.microsoft.com/office/powerpoint/2010/main" val="21369542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62099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4-27</a:t>
            </a:r>
            <a:r>
              <a:rPr lang="en-US" altLang="ko-KR" sz="1800" b="0" dirty="0" smtClean="0">
                <a:solidFill>
                  <a:srgbClr val="006699"/>
                </a:solidFill>
                <a:latin typeface="Arial Black" panose="020B0A04020102020204" pitchFamily="34" charset="0"/>
                <a:ea typeface="헤드라인" pitchFamily="18" charset="-127"/>
              </a:rPr>
              <a:t>. Cover Multi </a:t>
            </a:r>
            <a:r>
              <a:rPr lang="en-US" altLang="ko-KR" sz="1800" dirty="0" smtClean="0">
                <a:solidFill>
                  <a:srgbClr val="006699"/>
                </a:solidFill>
                <a:latin typeface="Arial Black" pitchFamily="34" charset="0"/>
              </a:rPr>
              <a:t>Ref </a:t>
            </a:r>
            <a:r>
              <a:rPr lang="en-US" altLang="ko-KR" sz="1800" dirty="0">
                <a:solidFill>
                  <a:srgbClr val="006699"/>
                </a:solidFill>
                <a:latin typeface="Arial Black" pitchFamily="34" charset="0"/>
              </a:rPr>
              <a:t>(Mono Cooling)</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77</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3061534432"/>
              </p:ext>
            </p:extLst>
          </p:nvPr>
        </p:nvGraphicFramePr>
        <p:xfrm>
          <a:off x="773113" y="1316038"/>
          <a:ext cx="7705725" cy="5039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24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Cover Multi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endParaRPr kumimoji="1" lang="en-US" altLang="ko-KR" sz="1050" b="1" i="0" u="none" strike="noStrike" cap="none" normalizeH="0" baseline="0" dirty="0" smtClean="0">
                        <a:ln>
                          <a:noFill/>
                        </a:ln>
                        <a:solidFill>
                          <a:srgbClr val="FF0000"/>
                        </a:solidFill>
                        <a:effectLst/>
                        <a:latin typeface="Arial" pitchFamily="34" charset="0"/>
                        <a:ea typeface="굴림" pitchFamily="50" charset="-127"/>
                      </a:endParaRP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1. Remove Screws using (+) screwdriver. (2ea)</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2. Remove the Cover </a:t>
                      </a:r>
                      <a:r>
                        <a:rPr kumimoji="1" lang="en-US" altLang="ko-KR" sz="1050" b="1" i="0" u="none" strike="noStrike" cap="none" normalizeH="0" baseline="0" dirty="0" err="1" smtClean="0">
                          <a:ln>
                            <a:noFill/>
                          </a:ln>
                          <a:solidFill>
                            <a:schemeClr val="tx1"/>
                          </a:solidFill>
                          <a:effectLst/>
                          <a:latin typeface="Arial" pitchFamily="34" charset="0"/>
                          <a:ea typeface="굴림" pitchFamily="50" charset="-127"/>
                        </a:rPr>
                        <a:t>conv</a:t>
                      </a: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 multi.</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   (Push the side hook and pull the Cover </a:t>
                      </a:r>
                      <a:r>
                        <a:rPr kumimoji="1" lang="en-US" altLang="ko-KR" sz="1050" b="1" i="0" u="none" strike="noStrike" cap="none" normalizeH="0" baseline="0" dirty="0" err="1" smtClean="0">
                          <a:ln>
                            <a:noFill/>
                          </a:ln>
                          <a:solidFill>
                            <a:schemeClr val="tx1"/>
                          </a:solidFill>
                          <a:effectLst/>
                          <a:latin typeface="Arial" pitchFamily="34" charset="0"/>
                          <a:ea typeface="굴림" pitchFamily="50" charset="-127"/>
                        </a:rPr>
                        <a:t>conv</a:t>
                      </a: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86674763"/>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3. Disassemble the Sensor Temp/Damper housing.</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48440572"/>
                  </a:ext>
                </a:extLst>
              </a:tr>
              <a:tr h="972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4. Pull the bottom of Cover Multi-ref and Disassemble it.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31516571"/>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05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41481831"/>
                  </a:ext>
                </a:extLst>
              </a:tr>
            </a:tbl>
          </a:graphicData>
        </a:graphic>
      </p:graphicFrame>
      <p:grpSp>
        <p:nvGrpSpPr>
          <p:cNvPr id="13" name="그룹 12"/>
          <p:cNvGrpSpPr/>
          <p:nvPr/>
        </p:nvGrpSpPr>
        <p:grpSpPr>
          <a:xfrm>
            <a:off x="6957695" y="1698915"/>
            <a:ext cx="922769" cy="1079420"/>
            <a:chOff x="1123950" y="-90488"/>
            <a:chExt cx="6896100" cy="7038975"/>
          </a:xfrm>
        </p:grpSpPr>
        <p:pic>
          <p:nvPicPr>
            <p:cNvPr id="14" name="그림 13"/>
            <p:cNvPicPr>
              <a:picLocks noChangeAspect="1"/>
            </p:cNvPicPr>
            <p:nvPr/>
          </p:nvPicPr>
          <p:blipFill>
            <a:blip r:embed="rId4"/>
            <a:stretch>
              <a:fillRect/>
            </a:stretch>
          </p:blipFill>
          <p:spPr>
            <a:xfrm>
              <a:off x="1123950" y="-90488"/>
              <a:ext cx="6896100" cy="7038975"/>
            </a:xfrm>
            <a:prstGeom prst="rect">
              <a:avLst/>
            </a:prstGeom>
          </p:spPr>
        </p:pic>
        <p:sp>
          <p:nvSpPr>
            <p:cNvPr id="15" name="타원 14"/>
            <p:cNvSpPr/>
            <p:nvPr/>
          </p:nvSpPr>
          <p:spPr bwMode="auto">
            <a:xfrm>
              <a:off x="2358620" y="2937968"/>
              <a:ext cx="669851" cy="691116"/>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7" name="타원 16"/>
            <p:cNvSpPr/>
            <p:nvPr/>
          </p:nvSpPr>
          <p:spPr bwMode="auto">
            <a:xfrm>
              <a:off x="5846099" y="2629623"/>
              <a:ext cx="669851" cy="691116"/>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18" name="그림 17"/>
          <p:cNvPicPr>
            <a:picLocks noChangeAspect="1"/>
          </p:cNvPicPr>
          <p:nvPr/>
        </p:nvPicPr>
        <p:blipFill>
          <a:blip r:embed="rId5"/>
          <a:stretch>
            <a:fillRect/>
          </a:stretch>
        </p:blipFill>
        <p:spPr>
          <a:xfrm>
            <a:off x="6964683" y="2887454"/>
            <a:ext cx="779151" cy="941254"/>
          </a:xfrm>
          <a:prstGeom prst="rect">
            <a:avLst/>
          </a:prstGeom>
        </p:spPr>
      </p:pic>
      <p:pic>
        <p:nvPicPr>
          <p:cNvPr id="20" name="그림 19"/>
          <p:cNvPicPr>
            <a:picLocks noChangeAspect="1"/>
          </p:cNvPicPr>
          <p:nvPr/>
        </p:nvPicPr>
        <p:blipFill>
          <a:blip r:embed="rId6"/>
          <a:stretch>
            <a:fillRect/>
          </a:stretch>
        </p:blipFill>
        <p:spPr>
          <a:xfrm>
            <a:off x="6971936" y="3856363"/>
            <a:ext cx="779151" cy="941254"/>
          </a:xfrm>
          <a:prstGeom prst="rect">
            <a:avLst/>
          </a:prstGeom>
        </p:spPr>
      </p:pic>
      <p:pic>
        <p:nvPicPr>
          <p:cNvPr id="22" name="그림 21"/>
          <p:cNvPicPr>
            <a:picLocks noChangeAspect="1"/>
          </p:cNvPicPr>
          <p:nvPr/>
        </p:nvPicPr>
        <p:blipFill>
          <a:blip r:embed="rId7"/>
          <a:stretch>
            <a:fillRect/>
          </a:stretch>
        </p:blipFill>
        <p:spPr>
          <a:xfrm>
            <a:off x="6976624" y="4829465"/>
            <a:ext cx="779151" cy="941254"/>
          </a:xfrm>
          <a:prstGeom prst="rect">
            <a:avLst/>
          </a:prstGeom>
        </p:spPr>
      </p:pic>
      <p:pic>
        <p:nvPicPr>
          <p:cNvPr id="48" name="Picture 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27319" y="2249118"/>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9" name="직사각형 33"/>
          <p:cNvSpPr>
            <a:spLocks noChangeArrowheads="1"/>
          </p:cNvSpPr>
          <p:nvPr/>
        </p:nvSpPr>
        <p:spPr bwMode="auto">
          <a:xfrm>
            <a:off x="2456506" y="2217367"/>
            <a:ext cx="3543300" cy="477838"/>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doing the above, make sure that the unit is unplugged.</a:t>
            </a:r>
          </a:p>
        </p:txBody>
      </p:sp>
      <p:sp>
        <p:nvSpPr>
          <p:cNvPr id="50" name="타원 49"/>
          <p:cNvSpPr/>
          <p:nvPr/>
        </p:nvSpPr>
        <p:spPr bwMode="auto">
          <a:xfrm flipH="1">
            <a:off x="6974470" y="3401675"/>
            <a:ext cx="349040" cy="353969"/>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Tree>
    <p:extLst>
      <p:ext uri="{BB962C8B-B14F-4D97-AF65-F5344CB8AC3E}">
        <p14:creationId xmlns:p14="http://schemas.microsoft.com/office/powerpoint/2010/main" val="1066270176"/>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62099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4-27</a:t>
            </a:r>
            <a:r>
              <a:rPr lang="en-US" altLang="ko-KR" sz="1800" b="0" dirty="0" smtClean="0">
                <a:solidFill>
                  <a:srgbClr val="006699"/>
                </a:solidFill>
                <a:latin typeface="Arial Black" panose="020B0A04020102020204" pitchFamily="34" charset="0"/>
                <a:ea typeface="헤드라인" pitchFamily="18" charset="-127"/>
              </a:rPr>
              <a:t>. Cover Multi </a:t>
            </a:r>
            <a:r>
              <a:rPr lang="en-US" altLang="ko-KR" sz="1800" dirty="0" smtClean="0">
                <a:solidFill>
                  <a:srgbClr val="006699"/>
                </a:solidFill>
                <a:latin typeface="Arial Black" pitchFamily="34" charset="0"/>
              </a:rPr>
              <a:t>Ref (RB33A*)</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78</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2670086982"/>
              </p:ext>
            </p:extLst>
          </p:nvPr>
        </p:nvGraphicFramePr>
        <p:xfrm>
          <a:off x="773113" y="1316038"/>
          <a:ext cx="7705725" cy="4463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88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Cover Multi 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endParaRPr kumimoji="1" lang="en-US" altLang="ko-KR" sz="1050" b="1" i="0" u="none" strike="noStrike" cap="none" normalizeH="0" baseline="0" dirty="0" smtClean="0">
                        <a:ln>
                          <a:noFill/>
                        </a:ln>
                        <a:solidFill>
                          <a:srgbClr val="FF0000"/>
                        </a:solidFill>
                        <a:effectLst/>
                        <a:latin typeface="Arial" pitchFamily="34" charset="0"/>
                        <a:ea typeface="굴림" pitchFamily="50" charset="-127"/>
                      </a:endParaRP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1. Remove Screws using (+) screwdriver. (2ea)</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86674763"/>
                  </a:ext>
                </a:extLst>
              </a:tr>
              <a:tr h="1188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2. Pull the bottom of Cover Multi-ref and Disassemble it.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48440572"/>
                  </a:ext>
                </a:extLst>
              </a:tr>
              <a:tr h="1188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3. </a:t>
                      </a:r>
                      <a:r>
                        <a:rPr kumimoji="1" lang="en-US" altLang="ko-KR" sz="105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Turn left Cover multi-ref and Disassemble sensor, damper</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05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and Knob  housing.</a:t>
                      </a:r>
                      <a:endParaRPr kumimoji="1" lang="en-US" altLang="ko-KR" sz="105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31516571"/>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050" b="1" i="0" u="none" strike="noStrike" cap="none" normalizeH="0" baseline="0" dirty="0" smtClean="0">
                          <a:ln>
                            <a:noFill/>
                          </a:ln>
                          <a:solidFill>
                            <a:schemeClr val="tx1"/>
                          </a:solidFill>
                          <a:effectLst/>
                          <a:latin typeface="Arial" pitchFamily="34" charset="0"/>
                          <a:ea typeface="굴림" pitchFamily="50" charset="-127"/>
                        </a:rPr>
                        <a:t>4. </a:t>
                      </a:r>
                      <a:r>
                        <a:rPr kumimoji="1" lang="en-US" altLang="ko-KR" sz="105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If you want Assemble, do reverse this process.</a:t>
                      </a:r>
                      <a:endParaRPr kumimoji="1" lang="en-US" altLang="ko-KR" sz="105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41481831"/>
                  </a:ext>
                </a:extLst>
              </a:tr>
            </a:tbl>
          </a:graphicData>
        </a:graphic>
      </p:graphicFrame>
      <p:pic>
        <p:nvPicPr>
          <p:cNvPr id="48" name="Picture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7319" y="2141170"/>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9" name="직사각형 33"/>
          <p:cNvSpPr>
            <a:spLocks noChangeArrowheads="1"/>
          </p:cNvSpPr>
          <p:nvPr/>
        </p:nvSpPr>
        <p:spPr bwMode="auto">
          <a:xfrm>
            <a:off x="2456506" y="2109419"/>
            <a:ext cx="3543300" cy="477838"/>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doing the above, make sure that the unit is unplugged.</a:t>
            </a:r>
          </a:p>
        </p:txBody>
      </p:sp>
      <p:grpSp>
        <p:nvGrpSpPr>
          <p:cNvPr id="45" name="그룹 44"/>
          <p:cNvGrpSpPr/>
          <p:nvPr/>
        </p:nvGrpSpPr>
        <p:grpSpPr>
          <a:xfrm>
            <a:off x="6965818" y="1711937"/>
            <a:ext cx="714650" cy="995295"/>
            <a:chOff x="3173528" y="1251562"/>
            <a:chExt cx="4015438" cy="5237768"/>
          </a:xfrm>
        </p:grpSpPr>
        <p:pic>
          <p:nvPicPr>
            <p:cNvPr id="46" name="그림 45"/>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20000"/>
                      </a14:imgEffect>
                    </a14:imgLayer>
                  </a14:imgProps>
                </a:ext>
              </a:extLst>
            </a:blip>
            <a:stretch>
              <a:fillRect/>
            </a:stretch>
          </p:blipFill>
          <p:spPr>
            <a:xfrm>
              <a:off x="3173528" y="1251562"/>
              <a:ext cx="4015438" cy="5237768"/>
            </a:xfrm>
            <a:prstGeom prst="rect">
              <a:avLst/>
            </a:prstGeom>
          </p:spPr>
        </p:pic>
        <p:sp>
          <p:nvSpPr>
            <p:cNvPr id="47" name="타원 46"/>
            <p:cNvSpPr/>
            <p:nvPr/>
          </p:nvSpPr>
          <p:spPr bwMode="auto">
            <a:xfrm>
              <a:off x="3910599" y="4571815"/>
              <a:ext cx="314260" cy="323423"/>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1" name="타원 50"/>
            <p:cNvSpPr/>
            <p:nvPr/>
          </p:nvSpPr>
          <p:spPr bwMode="auto">
            <a:xfrm>
              <a:off x="6168915" y="4571815"/>
              <a:ext cx="314260" cy="323423"/>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52" name="그룹 51"/>
          <p:cNvGrpSpPr/>
          <p:nvPr/>
        </p:nvGrpSpPr>
        <p:grpSpPr>
          <a:xfrm>
            <a:off x="6984873" y="2887454"/>
            <a:ext cx="695595" cy="1035633"/>
            <a:chOff x="4228156" y="930993"/>
            <a:chExt cx="2958055" cy="3912921"/>
          </a:xfrm>
        </p:grpSpPr>
        <p:pic>
          <p:nvPicPr>
            <p:cNvPr id="53" name="그림 52"/>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20000"/>
                      </a14:imgEffect>
                    </a14:imgLayer>
                  </a14:imgProps>
                </a:ext>
              </a:extLst>
            </a:blip>
            <a:stretch>
              <a:fillRect/>
            </a:stretch>
          </p:blipFill>
          <p:spPr>
            <a:xfrm>
              <a:off x="4228156" y="930993"/>
              <a:ext cx="2958055" cy="3912921"/>
            </a:xfrm>
            <a:prstGeom prst="rect">
              <a:avLst/>
            </a:prstGeom>
          </p:spPr>
        </p:pic>
        <p:cxnSp>
          <p:nvCxnSpPr>
            <p:cNvPr id="54" name="직선 화살표 연결선 53"/>
            <p:cNvCxnSpPr/>
            <p:nvPr/>
          </p:nvCxnSpPr>
          <p:spPr bwMode="auto">
            <a:xfrm flipH="1">
              <a:off x="4649715" y="3686322"/>
              <a:ext cx="256374" cy="299103"/>
            </a:xfrm>
            <a:prstGeom prst="straightConnector1">
              <a:avLst/>
            </a:prstGeom>
            <a:noFill/>
            <a:ln w="9525" cap="flat" cmpd="sng" algn="ctr">
              <a:solidFill>
                <a:srgbClr val="FF0000"/>
              </a:solidFill>
              <a:prstDash val="solid"/>
              <a:round/>
              <a:headEnd type="none" w="med" len="med"/>
              <a:tailEnd type="triangle"/>
            </a:ln>
            <a:effectLst/>
          </p:spPr>
        </p:cxnSp>
      </p:grpSp>
      <p:pic>
        <p:nvPicPr>
          <p:cNvPr id="55" name="그림 54"/>
          <p:cNvPicPr>
            <a:picLocks noChangeAspect="1"/>
          </p:cNvPicPr>
          <p:nvPr/>
        </p:nvPicPr>
        <p:blipFill rotWithShape="1">
          <a:blip r:embed="rId9"/>
          <a:srcRect t="10751"/>
          <a:stretch/>
        </p:blipFill>
        <p:spPr>
          <a:xfrm>
            <a:off x="6401404" y="4181301"/>
            <a:ext cx="695595" cy="938635"/>
          </a:xfrm>
          <a:prstGeom prst="rect">
            <a:avLst/>
          </a:prstGeom>
        </p:spPr>
      </p:pic>
      <p:pic>
        <p:nvPicPr>
          <p:cNvPr id="56" name="그림 55"/>
          <p:cNvPicPr>
            <a:picLocks noChangeAspect="1"/>
          </p:cNvPicPr>
          <p:nvPr/>
        </p:nvPicPr>
        <p:blipFill>
          <a:blip r:embed="rId10"/>
          <a:stretch>
            <a:fillRect/>
          </a:stretch>
        </p:blipFill>
        <p:spPr>
          <a:xfrm>
            <a:off x="7236686" y="4166896"/>
            <a:ext cx="909787" cy="953041"/>
          </a:xfrm>
          <a:prstGeom prst="rect">
            <a:avLst/>
          </a:prstGeom>
        </p:spPr>
      </p:pic>
      <p:sp>
        <p:nvSpPr>
          <p:cNvPr id="57" name="모서리가 둥근 직사각형 56"/>
          <p:cNvSpPr/>
          <p:nvPr/>
        </p:nvSpPr>
        <p:spPr bwMode="auto">
          <a:xfrm>
            <a:off x="6755914" y="4746075"/>
            <a:ext cx="254687" cy="305809"/>
          </a:xfrm>
          <a:prstGeom prst="roundRect">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Tree>
    <p:extLst>
      <p:ext uri="{BB962C8B-B14F-4D97-AF65-F5344CB8AC3E}">
        <p14:creationId xmlns:p14="http://schemas.microsoft.com/office/powerpoint/2010/main" val="369016495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79</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1206851311"/>
              </p:ext>
            </p:extLst>
          </p:nvPr>
        </p:nvGraphicFramePr>
        <p:xfrm>
          <a:off x="773113" y="1316038"/>
          <a:ext cx="7705725" cy="4785944"/>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Sensor temp</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0" i="0" u="none" strike="noStrike" cap="none" normalizeH="0" baseline="0" dirty="0" smtClean="0">
                          <a:ln>
                            <a:noFill/>
                          </a:ln>
                          <a:solidFill>
                            <a:schemeClr val="tx1"/>
                          </a:solidFill>
                          <a:effectLst/>
                          <a:latin typeface="Arial Black" pitchFamily="34" charset="0"/>
                          <a:ea typeface="Seoul-Identity-H" charset="-128"/>
                        </a:rPr>
                        <a:t>Ref</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Sensor temp]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Bolts using (+) screwdriver. (4ea)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6091157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Disassemble the Cover multi ref B.</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15666509"/>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Disassemble the Insulation multi ref A/B &amp; Cover multi A.</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(Caution to disassemble side hook(picture)</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not to damage Ins multi ref 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82260370"/>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Unwind the Sensor Temp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2396009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Disassemble Sensor Temp and replace it with new one.</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(Also, disassemble the wire of 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93885150"/>
                  </a:ext>
                </a:extLst>
              </a:tr>
              <a:tr h="57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6. 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04093550"/>
                  </a:ext>
                </a:extLst>
              </a:tr>
            </a:tbl>
          </a:graphicData>
        </a:graphic>
      </p:graphicFrame>
      <p:grpSp>
        <p:nvGrpSpPr>
          <p:cNvPr id="31" name="그룹 30"/>
          <p:cNvGrpSpPr/>
          <p:nvPr/>
        </p:nvGrpSpPr>
        <p:grpSpPr>
          <a:xfrm>
            <a:off x="7061532" y="1652628"/>
            <a:ext cx="480996" cy="698941"/>
            <a:chOff x="2287803" y="2025095"/>
            <a:chExt cx="2592586" cy="3488017"/>
          </a:xfrm>
        </p:grpSpPr>
        <p:pic>
          <p:nvPicPr>
            <p:cNvPr id="32" name="그림 31"/>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Lst>
            </a:blip>
            <a:stretch>
              <a:fillRect/>
            </a:stretch>
          </p:blipFill>
          <p:spPr>
            <a:xfrm>
              <a:off x="2287803" y="2025095"/>
              <a:ext cx="2592586" cy="3488017"/>
            </a:xfrm>
            <a:prstGeom prst="rect">
              <a:avLst/>
            </a:prstGeom>
          </p:spPr>
        </p:pic>
        <p:sp>
          <p:nvSpPr>
            <p:cNvPr id="33" name="타원 32"/>
            <p:cNvSpPr/>
            <p:nvPr/>
          </p:nvSpPr>
          <p:spPr bwMode="auto">
            <a:xfrm>
              <a:off x="3415220" y="2546001"/>
              <a:ext cx="237110" cy="22933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5" name="타원 34"/>
            <p:cNvSpPr/>
            <p:nvPr/>
          </p:nvSpPr>
          <p:spPr bwMode="auto">
            <a:xfrm>
              <a:off x="3415222" y="4830693"/>
              <a:ext cx="237108" cy="229329"/>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6" name="타원 35"/>
            <p:cNvSpPr/>
            <p:nvPr/>
          </p:nvSpPr>
          <p:spPr bwMode="auto">
            <a:xfrm>
              <a:off x="2661337" y="4571571"/>
              <a:ext cx="237108" cy="22933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7" name="타원 36"/>
            <p:cNvSpPr/>
            <p:nvPr/>
          </p:nvSpPr>
          <p:spPr bwMode="auto">
            <a:xfrm>
              <a:off x="4127888" y="4571571"/>
              <a:ext cx="237108" cy="22933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38" name="그림 37"/>
          <p:cNvPicPr>
            <a:picLocks noChangeAspect="1"/>
          </p:cNvPicPr>
          <p:nvPr/>
        </p:nvPicPr>
        <p:blipFill>
          <a:blip r:embed="rId6"/>
          <a:stretch>
            <a:fillRect/>
          </a:stretch>
        </p:blipFill>
        <p:spPr>
          <a:xfrm>
            <a:off x="7062167" y="2417141"/>
            <a:ext cx="486319" cy="705326"/>
          </a:xfrm>
          <a:prstGeom prst="rect">
            <a:avLst/>
          </a:prstGeom>
        </p:spPr>
      </p:pic>
      <p:pic>
        <p:nvPicPr>
          <p:cNvPr id="40" name="그림 39"/>
          <p:cNvPicPr>
            <a:picLocks noChangeAspect="1"/>
          </p:cNvPicPr>
          <p:nvPr/>
        </p:nvPicPr>
        <p:blipFill>
          <a:blip r:embed="rId7"/>
          <a:stretch>
            <a:fillRect/>
          </a:stretch>
        </p:blipFill>
        <p:spPr>
          <a:xfrm rot="5400000">
            <a:off x="7718597" y="4145068"/>
            <a:ext cx="702949" cy="486963"/>
          </a:xfrm>
          <a:prstGeom prst="rect">
            <a:avLst/>
          </a:prstGeom>
        </p:spPr>
      </p:pic>
      <p:pic>
        <p:nvPicPr>
          <p:cNvPr id="41" name="그림 40"/>
          <p:cNvPicPr>
            <a:picLocks noChangeAspect="1"/>
          </p:cNvPicPr>
          <p:nvPr/>
        </p:nvPicPr>
        <p:blipFill>
          <a:blip r:embed="rId8"/>
          <a:stretch>
            <a:fillRect/>
          </a:stretch>
        </p:blipFill>
        <p:spPr>
          <a:xfrm>
            <a:off x="7090041" y="4796392"/>
            <a:ext cx="490482" cy="702948"/>
          </a:xfrm>
          <a:prstGeom prst="rect">
            <a:avLst/>
          </a:prstGeom>
        </p:spPr>
      </p:pic>
      <p:grpSp>
        <p:nvGrpSpPr>
          <p:cNvPr id="42" name="그룹 41"/>
          <p:cNvGrpSpPr/>
          <p:nvPr/>
        </p:nvGrpSpPr>
        <p:grpSpPr>
          <a:xfrm>
            <a:off x="6759529" y="4044014"/>
            <a:ext cx="485402" cy="698942"/>
            <a:chOff x="7677321" y="3201455"/>
            <a:chExt cx="1165817" cy="1441984"/>
          </a:xfrm>
        </p:grpSpPr>
        <p:pic>
          <p:nvPicPr>
            <p:cNvPr id="43" name="그림 42"/>
            <p:cNvPicPr>
              <a:picLocks noChangeAspect="1"/>
            </p:cNvPicPr>
            <p:nvPr/>
          </p:nvPicPr>
          <p:blipFill>
            <a:blip r:embed="rId9"/>
            <a:stretch>
              <a:fillRect/>
            </a:stretch>
          </p:blipFill>
          <p:spPr>
            <a:xfrm rot="5400000">
              <a:off x="7539238" y="3339538"/>
              <a:ext cx="1441984" cy="1165817"/>
            </a:xfrm>
            <a:prstGeom prst="rect">
              <a:avLst/>
            </a:prstGeom>
          </p:spPr>
        </p:pic>
        <p:sp>
          <p:nvSpPr>
            <p:cNvPr id="44" name="타원 43"/>
            <p:cNvSpPr/>
            <p:nvPr/>
          </p:nvSpPr>
          <p:spPr bwMode="auto">
            <a:xfrm>
              <a:off x="8242425" y="3335910"/>
              <a:ext cx="357640" cy="6730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2" name="그룹 1"/>
          <p:cNvGrpSpPr/>
          <p:nvPr/>
        </p:nvGrpSpPr>
        <p:grpSpPr>
          <a:xfrm>
            <a:off x="7016093" y="3176932"/>
            <a:ext cx="606677" cy="804864"/>
            <a:chOff x="7944495" y="1663305"/>
            <a:chExt cx="478575" cy="709703"/>
          </a:xfrm>
        </p:grpSpPr>
        <p:pic>
          <p:nvPicPr>
            <p:cNvPr id="39" name="그림 38"/>
            <p:cNvPicPr>
              <a:picLocks noChangeAspect="1"/>
            </p:cNvPicPr>
            <p:nvPr/>
          </p:nvPicPr>
          <p:blipFill>
            <a:blip r:embed="rId10"/>
            <a:stretch>
              <a:fillRect/>
            </a:stretch>
          </p:blipFill>
          <p:spPr>
            <a:xfrm>
              <a:off x="7944495" y="1663305"/>
              <a:ext cx="478575" cy="709703"/>
            </a:xfrm>
            <a:prstGeom prst="rect">
              <a:avLst/>
            </a:prstGeom>
          </p:spPr>
        </p:pic>
        <p:sp>
          <p:nvSpPr>
            <p:cNvPr id="45" name="타원 44"/>
            <p:cNvSpPr/>
            <p:nvPr/>
          </p:nvSpPr>
          <p:spPr bwMode="auto">
            <a:xfrm>
              <a:off x="8142948" y="1864413"/>
              <a:ext cx="188471" cy="212803"/>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
        <p:nvSpPr>
          <p:cNvPr id="28" name="직사각형 27"/>
          <p:cNvSpPr/>
          <p:nvPr/>
        </p:nvSpPr>
        <p:spPr>
          <a:xfrm>
            <a:off x="6114439" y="4582172"/>
            <a:ext cx="721672"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[Sensor wire_1]</a:t>
            </a:r>
            <a:endParaRPr lang="en-US" altLang="ko-KR" sz="600" dirty="0">
              <a:solidFill>
                <a:srgbClr val="FF0000"/>
              </a:solidFill>
              <a:latin typeface="Arial" pitchFamily="34" charset="0"/>
              <a:ea typeface="굴림" pitchFamily="50" charset="-127"/>
            </a:endParaRPr>
          </a:p>
        </p:txBody>
      </p:sp>
      <p:sp>
        <p:nvSpPr>
          <p:cNvPr id="29" name="직사각형 28"/>
          <p:cNvSpPr/>
          <p:nvPr/>
        </p:nvSpPr>
        <p:spPr>
          <a:xfrm>
            <a:off x="7192317" y="4583483"/>
            <a:ext cx="721672"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[Sensor wire_2]</a:t>
            </a:r>
            <a:endParaRPr lang="en-US" altLang="ko-KR" sz="600" dirty="0">
              <a:solidFill>
                <a:srgbClr val="FF0000"/>
              </a:solidFill>
              <a:latin typeface="Arial" pitchFamily="34" charset="0"/>
              <a:ea typeface="굴림" pitchFamily="50" charset="-127"/>
            </a:endParaRPr>
          </a:p>
        </p:txBody>
      </p:sp>
      <p:sp>
        <p:nvSpPr>
          <p:cNvPr id="27"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4-28</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smtClean="0">
                <a:solidFill>
                  <a:srgbClr val="006699"/>
                </a:solidFill>
                <a:latin typeface="Arial Black" panose="020B0A04020102020204" pitchFamily="34" charset="0"/>
                <a:ea typeface="헤드라인" pitchFamily="18" charset="-127"/>
              </a:rPr>
              <a:t>Sensor temp Ref (Mono Cooling)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40365466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54"/>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eaLnBrk="1" hangingPunct="1">
              <a:spcBef>
                <a:spcPct val="50000"/>
              </a:spcBef>
              <a:buFontTx/>
              <a:buNone/>
            </a:pPr>
            <a:r>
              <a:rPr lang="en-US" altLang="ko-KR" sz="2400">
                <a:solidFill>
                  <a:srgbClr val="000000"/>
                </a:solidFill>
                <a:latin typeface="Arial" charset="0"/>
                <a:ea typeface="바탕" pitchFamily="18" charset="-127"/>
              </a:rPr>
              <a:t>Contents</a:t>
            </a:r>
            <a:endParaRPr lang="en-US" altLang="ko-KR" sz="2400">
              <a:solidFill>
                <a:srgbClr val="000000"/>
              </a:solidFill>
              <a:latin typeface="Arial" charset="0"/>
              <a:ea typeface="HY울릉도L" pitchFamily="18" charset="-127"/>
            </a:endParaRPr>
          </a:p>
        </p:txBody>
      </p:sp>
      <p:grpSp>
        <p:nvGrpSpPr>
          <p:cNvPr id="26627" name="그룹 168"/>
          <p:cNvGrpSpPr>
            <a:grpSpLocks/>
          </p:cNvGrpSpPr>
          <p:nvPr/>
        </p:nvGrpSpPr>
        <p:grpSpPr bwMode="auto">
          <a:xfrm>
            <a:off x="1360488" y="4549290"/>
            <a:ext cx="6183312" cy="422275"/>
            <a:chOff x="1359694" y="1065213"/>
            <a:chExt cx="6184106" cy="422005"/>
          </a:xfrm>
        </p:grpSpPr>
        <p:sp>
          <p:nvSpPr>
            <p:cNvPr id="26642"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43"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44" name="Text Box 13"/>
            <p:cNvSpPr txBox="1">
              <a:spLocks noChangeArrowheads="1"/>
            </p:cNvSpPr>
            <p:nvPr/>
          </p:nvSpPr>
          <p:spPr bwMode="auto">
            <a:xfrm>
              <a:off x="1370807" y="1071559"/>
              <a:ext cx="412803" cy="396621"/>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9</a:t>
              </a:r>
            </a:p>
          </p:txBody>
        </p:sp>
        <p:sp>
          <p:nvSpPr>
            <p:cNvPr id="22" name="Text Box 18">
              <a:hlinkClick r:id="rId2" action="ppaction://hlinksldjump"/>
            </p:cNvPr>
            <p:cNvSpPr txBox="1">
              <a:spLocks noChangeArrowheads="1"/>
            </p:cNvSpPr>
            <p:nvPr/>
          </p:nvSpPr>
          <p:spPr bwMode="auto">
            <a:xfrm>
              <a:off x="2032880" y="1081078"/>
              <a:ext cx="5510920" cy="40614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ea typeface="+mn-ea"/>
                </a:rPr>
                <a:t>Reference Information </a:t>
              </a:r>
              <a:r>
                <a:rPr lang="en-US" altLang="ko-KR" sz="2400" b="1" dirty="0" smtClean="0">
                  <a:solidFill>
                    <a:srgbClr val="FFFFFF"/>
                  </a:solidFill>
                  <a:effectLst>
                    <a:outerShdw blurRad="38100" dist="38100" dir="2700000" algn="tl">
                      <a:srgbClr val="C0C0C0"/>
                    </a:outerShdw>
                  </a:effectLst>
                  <a:latin typeface="Arial" pitchFamily="34" charset="0"/>
                  <a:ea typeface="+mn-ea"/>
                </a:rPr>
                <a:t>-------------215</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26628" name="TextBox 48"/>
          <p:cNvSpPr txBox="1">
            <a:spLocks noChangeArrowheads="1"/>
          </p:cNvSpPr>
          <p:nvPr/>
        </p:nvSpPr>
        <p:spPr bwMode="auto">
          <a:xfrm>
            <a:off x="1724025" y="5022365"/>
            <a:ext cx="5800725" cy="66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en-US" altLang="ko-KR" sz="1100" b="1" dirty="0">
                <a:solidFill>
                  <a:srgbClr val="FFFFFF"/>
                </a:solidFill>
                <a:latin typeface="Arial" charset="0"/>
              </a:rPr>
              <a:t>9-1. Nomenclature ----------------------------------------------------------------------------------	</a:t>
            </a:r>
            <a:r>
              <a:rPr lang="en-US" altLang="ko-KR" sz="1100" b="1" dirty="0" smtClean="0">
                <a:solidFill>
                  <a:srgbClr val="FFFFFF"/>
                </a:solidFill>
                <a:latin typeface="Arial" charset="0"/>
              </a:rPr>
              <a:t>215</a:t>
            </a:r>
            <a:endParaRPr lang="en-US" altLang="ko-KR" sz="1100" b="1" dirty="0">
              <a:solidFill>
                <a:srgbClr val="FFFFFF"/>
              </a:solidFill>
              <a:latin typeface="Arial" charset="0"/>
            </a:endParaRPr>
          </a:p>
          <a:p>
            <a:pPr eaLnBrk="1" hangingPunct="1">
              <a:buFont typeface="Wingdings" pitchFamily="2" charset="2"/>
              <a:buNone/>
            </a:pPr>
            <a:r>
              <a:rPr lang="en-US" altLang="ko-KR" sz="1100" b="1" dirty="0">
                <a:solidFill>
                  <a:srgbClr val="FFFFFF"/>
                </a:solidFill>
                <a:latin typeface="Arial" charset="0"/>
              </a:rPr>
              <a:t>9-2. Trouble Shooting -----------------------------------------------------------------------------	</a:t>
            </a:r>
            <a:r>
              <a:rPr lang="en-US" altLang="ko-KR" sz="1100" b="1" dirty="0" smtClean="0">
                <a:solidFill>
                  <a:srgbClr val="FFFFFF"/>
                </a:solidFill>
                <a:latin typeface="Arial" charset="0"/>
              </a:rPr>
              <a:t>217</a:t>
            </a:r>
            <a:endParaRPr lang="en-US" altLang="ko-KR" sz="1100" b="1" dirty="0">
              <a:solidFill>
                <a:srgbClr val="FFFFFF"/>
              </a:solidFill>
              <a:latin typeface="Arial" charset="0"/>
            </a:endParaRPr>
          </a:p>
          <a:p>
            <a:pPr eaLnBrk="1" hangingPunct="1">
              <a:buFont typeface="Wingdings" pitchFamily="2" charset="2"/>
              <a:buNone/>
            </a:pPr>
            <a:r>
              <a:rPr lang="en-US" altLang="ko-KR" sz="1100" b="1" dirty="0">
                <a:solidFill>
                  <a:srgbClr val="FFFFFF"/>
                </a:solidFill>
                <a:latin typeface="Arial" charset="0"/>
              </a:rPr>
              <a:t>9-3. Q&amp;A -----------------------------------------------------------------------------------------------	</a:t>
            </a:r>
            <a:r>
              <a:rPr lang="en-US" altLang="ko-KR" sz="1100" b="1" dirty="0" smtClean="0">
                <a:solidFill>
                  <a:srgbClr val="FFFFFF"/>
                </a:solidFill>
                <a:latin typeface="Arial" charset="0"/>
              </a:rPr>
              <a:t>220</a:t>
            </a:r>
            <a:endParaRPr lang="en-US" altLang="ko-KR" sz="1100" b="1" dirty="0">
              <a:solidFill>
                <a:srgbClr val="FFFFFF"/>
              </a:solidFill>
              <a:latin typeface="Arial" charset="0"/>
            </a:endParaRPr>
          </a:p>
        </p:txBody>
      </p:sp>
      <p:sp>
        <p:nvSpPr>
          <p:cNvPr id="2662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r" eaLnBrk="1" hangingPunct="1">
              <a:lnSpc>
                <a:spcPct val="110000"/>
              </a:lnSpc>
              <a:spcBef>
                <a:spcPct val="0"/>
              </a:spcBef>
              <a:buFont typeface="Wingdings" pitchFamily="2" charset="2"/>
              <a:buNone/>
              <a:defRPr/>
            </a:pPr>
            <a:fld id="{32936466-ABC7-40ED-A2DC-0A0DC2BFBAEB}" type="slidenum">
              <a:rPr lang="en-US" altLang="ko-KR" sz="1400" b="1" smtClean="0">
                <a:solidFill>
                  <a:srgbClr val="000000"/>
                </a:solidFill>
                <a:latin typeface="+mn-lt"/>
              </a:rPr>
              <a:pPr algn="r" eaLnBrk="1" hangingPunct="1">
                <a:lnSpc>
                  <a:spcPct val="110000"/>
                </a:lnSpc>
                <a:spcBef>
                  <a:spcPct val="0"/>
                </a:spcBef>
                <a:buFont typeface="Wingdings" pitchFamily="2" charset="2"/>
                <a:buNone/>
                <a:defRPr/>
              </a:pPr>
              <a:t>8</a:t>
            </a:fld>
            <a:endParaRPr lang="en-US" altLang="ko-KR" sz="1400" b="1" smtClean="0">
              <a:solidFill>
                <a:srgbClr val="000000"/>
              </a:solidFill>
              <a:latin typeface="+mn-lt"/>
            </a:endParaRPr>
          </a:p>
        </p:txBody>
      </p:sp>
      <p:grpSp>
        <p:nvGrpSpPr>
          <p:cNvPr id="26630" name="그룹 168"/>
          <p:cNvGrpSpPr>
            <a:grpSpLocks/>
          </p:cNvGrpSpPr>
          <p:nvPr/>
        </p:nvGrpSpPr>
        <p:grpSpPr bwMode="auto">
          <a:xfrm>
            <a:off x="1360488" y="3060529"/>
            <a:ext cx="6183312" cy="422275"/>
            <a:chOff x="1359694" y="1065213"/>
            <a:chExt cx="6184106" cy="421870"/>
          </a:xfrm>
        </p:grpSpPr>
        <p:sp>
          <p:nvSpPr>
            <p:cNvPr id="26638"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39"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40" name="Text Box 13">
              <a:hlinkClick r:id="rId3" action="ppaction://hlinksldjump"/>
            </p:cNvPr>
            <p:cNvSpPr txBox="1">
              <a:spLocks noChangeArrowheads="1"/>
            </p:cNvSpPr>
            <p:nvPr/>
          </p:nvSpPr>
          <p:spPr bwMode="auto">
            <a:xfrm>
              <a:off x="1370807" y="1071557"/>
              <a:ext cx="412803" cy="396494"/>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8</a:t>
              </a:r>
            </a:p>
          </p:txBody>
        </p:sp>
        <p:sp>
          <p:nvSpPr>
            <p:cNvPr id="20" name="Text Box 18">
              <a:hlinkClick r:id="rId4" action="ppaction://hlinksldjump"/>
            </p:cNvPr>
            <p:cNvSpPr txBox="1">
              <a:spLocks noChangeArrowheads="1"/>
            </p:cNvSpPr>
            <p:nvPr/>
          </p:nvSpPr>
          <p:spPr bwMode="auto">
            <a:xfrm>
              <a:off x="2037643" y="1081073"/>
              <a:ext cx="5506157" cy="40601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ea typeface="+mn-ea"/>
                </a:rPr>
                <a:t>Block Diagram ------------------------ </a:t>
              </a:r>
              <a:r>
                <a:rPr lang="en-US" altLang="ko-KR" sz="2400" b="1" dirty="0" smtClean="0">
                  <a:solidFill>
                    <a:srgbClr val="FFFFFF"/>
                  </a:solidFill>
                  <a:effectLst>
                    <a:outerShdw blurRad="38100" dist="38100" dir="2700000" algn="tl">
                      <a:srgbClr val="C0C0C0"/>
                    </a:outerShdw>
                  </a:effectLst>
                  <a:latin typeface="Arial" pitchFamily="34" charset="0"/>
                  <a:ea typeface="+mn-ea"/>
                </a:rPr>
                <a:t>213</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26631" name="TextBox 41"/>
          <p:cNvSpPr txBox="1">
            <a:spLocks noChangeArrowheads="1"/>
          </p:cNvSpPr>
          <p:nvPr/>
        </p:nvSpPr>
        <p:spPr bwMode="auto">
          <a:xfrm>
            <a:off x="1724025" y="3559004"/>
            <a:ext cx="5734050"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Tx/>
              <a:buNone/>
            </a:pPr>
            <a:r>
              <a:rPr lang="en-US" altLang="ko-KR" sz="1100" b="1" dirty="0">
                <a:solidFill>
                  <a:srgbClr val="E7F1F9"/>
                </a:solidFill>
                <a:latin typeface="Arial" charset="0"/>
                <a:ea typeface="바탕" pitchFamily="18" charset="-127"/>
              </a:rPr>
              <a:t>8-1) PBA Main (Twin / Bespoke Mono C,D</a:t>
            </a:r>
            <a:r>
              <a:rPr lang="en-US" altLang="ko-KR" sz="1100" b="1" dirty="0" smtClean="0">
                <a:solidFill>
                  <a:srgbClr val="E7F1F9"/>
                </a:solidFill>
                <a:latin typeface="Arial" charset="0"/>
                <a:ea typeface="바탕" pitchFamily="18" charset="-127"/>
              </a:rPr>
              <a:t>)...................................................213</a:t>
            </a:r>
            <a:endParaRPr lang="en-US" altLang="ko-KR" sz="1100" b="1" dirty="0">
              <a:solidFill>
                <a:srgbClr val="E7F1F9"/>
              </a:solidFill>
              <a:latin typeface="Arial" charset="0"/>
              <a:ea typeface="바탕" pitchFamily="18" charset="-127"/>
            </a:endParaRPr>
          </a:p>
          <a:p>
            <a:pPr eaLnBrk="1" hangingPunct="1">
              <a:buFontTx/>
              <a:buNone/>
            </a:pPr>
            <a:r>
              <a:rPr lang="en-US" altLang="ko-KR" sz="1100" b="1" dirty="0">
                <a:solidFill>
                  <a:srgbClr val="E7F1F9"/>
                </a:solidFill>
                <a:latin typeface="Arial" charset="0"/>
                <a:ea typeface="바탕" pitchFamily="18" charset="-127"/>
              </a:rPr>
              <a:t>8-1) PBA Main (Mono C,D,E,F / Bespoke Mono E,F</a:t>
            </a:r>
            <a:r>
              <a:rPr lang="en-US" altLang="ko-KR" sz="1100" b="1" dirty="0" smtClean="0">
                <a:solidFill>
                  <a:srgbClr val="E7F1F9"/>
                </a:solidFill>
                <a:latin typeface="Arial" charset="0"/>
                <a:ea typeface="바탕" pitchFamily="18" charset="-127"/>
              </a:rPr>
              <a:t>).....................................214</a:t>
            </a:r>
            <a:endParaRPr lang="en-US" altLang="ko-KR" sz="1100" b="1" dirty="0">
              <a:solidFill>
                <a:srgbClr val="E7F1F9"/>
              </a:solidFill>
              <a:latin typeface="Arial" charset="0"/>
              <a:ea typeface="바탕" pitchFamily="18" charset="-127"/>
            </a:endParaRPr>
          </a:p>
        </p:txBody>
      </p:sp>
      <p:grpSp>
        <p:nvGrpSpPr>
          <p:cNvPr id="26632" name="그룹 168"/>
          <p:cNvGrpSpPr>
            <a:grpSpLocks/>
          </p:cNvGrpSpPr>
          <p:nvPr/>
        </p:nvGrpSpPr>
        <p:grpSpPr bwMode="auto">
          <a:xfrm>
            <a:off x="1360488" y="1562795"/>
            <a:ext cx="6183312" cy="422275"/>
            <a:chOff x="1359694" y="1065213"/>
            <a:chExt cx="6184106" cy="421870"/>
          </a:xfrm>
        </p:grpSpPr>
        <p:sp>
          <p:nvSpPr>
            <p:cNvPr id="26634" name="AutoShape 11"/>
            <p:cNvSpPr>
              <a:spLocks noChangeArrowheads="1"/>
            </p:cNvSpPr>
            <p:nvPr/>
          </p:nvSpPr>
          <p:spPr bwMode="auto">
            <a:xfrm>
              <a:off x="1484313" y="1065213"/>
              <a:ext cx="6059487" cy="412750"/>
            </a:xfrm>
            <a:prstGeom prst="roundRect">
              <a:avLst>
                <a:gd name="adj" fmla="val 50000"/>
              </a:avLst>
            </a:prstGeom>
            <a:gradFill rotWithShape="0">
              <a:gsLst>
                <a:gs pos="0">
                  <a:srgbClr val="002F5E"/>
                </a:gs>
                <a:gs pos="100000">
                  <a:srgbClr val="0066CC"/>
                </a:gs>
              </a:gsLst>
              <a:lin ang="0" scaled="1"/>
            </a:gradFill>
            <a:ln w="12700">
              <a:solidFill>
                <a:srgbClr val="00CCFF"/>
              </a:solidFill>
              <a:round/>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35" name="Rectangle 12"/>
            <p:cNvSpPr>
              <a:spLocks noChangeArrowheads="1"/>
            </p:cNvSpPr>
            <p:nvPr/>
          </p:nvSpPr>
          <p:spPr bwMode="auto">
            <a:xfrm rot="2700000">
              <a:off x="1376363" y="1057276"/>
              <a:ext cx="407988" cy="441325"/>
            </a:xfrm>
            <a:prstGeom prst="rect">
              <a:avLst/>
            </a:prstGeom>
            <a:solidFill>
              <a:srgbClr val="33CCFF"/>
            </a:solidFill>
            <a:ln w="9525">
              <a:solidFill>
                <a:schemeClr val="bg1"/>
              </a:solidFill>
              <a:miter lim="800000"/>
              <a:headEnd/>
              <a:tailEnd/>
            </a:ln>
          </p:spPr>
          <p:txBody>
            <a:bodyPr anchor="ct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buFontTx/>
                <a:buNone/>
              </a:pPr>
              <a:endParaRPr lang="ko-KR" altLang="ko-KR" sz="1000">
                <a:solidFill>
                  <a:srgbClr val="000000"/>
                </a:solidFill>
                <a:latin typeface="Tahoma" pitchFamily="34" charset="0"/>
                <a:ea typeface="바탕" pitchFamily="18" charset="-127"/>
              </a:endParaRPr>
            </a:p>
          </p:txBody>
        </p:sp>
        <p:sp>
          <p:nvSpPr>
            <p:cNvPr id="26636" name="Text Box 13">
              <a:hlinkClick r:id="rId3" action="ppaction://hlinksldjump"/>
            </p:cNvPr>
            <p:cNvSpPr txBox="1">
              <a:spLocks noChangeArrowheads="1"/>
            </p:cNvSpPr>
            <p:nvPr/>
          </p:nvSpPr>
          <p:spPr bwMode="auto">
            <a:xfrm>
              <a:off x="1370807" y="1071557"/>
              <a:ext cx="412803" cy="396494"/>
            </a:xfrm>
            <a:prstGeom prst="rect">
              <a:avLst/>
            </a:prstGeom>
            <a:noFill/>
            <a:ln>
              <a:noFill/>
            </a:ln>
            <a:effectLst>
              <a:outerShdw dist="45791" dir="2021404"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굴림" charset="-127"/>
                  <a:ea typeface="굴림" charset="-127"/>
                </a:defRPr>
              </a:lvl1pPr>
              <a:lvl2pPr marL="742950" indent="-285750" eaLnBrk="0" hangingPunct="0">
                <a:spcBef>
                  <a:spcPct val="20000"/>
                </a:spcBef>
                <a:buChar char="–"/>
                <a:defRPr kumimoji="1" sz="2800">
                  <a:solidFill>
                    <a:schemeClr val="tx1"/>
                  </a:solidFill>
                  <a:latin typeface="굴림" charset="-127"/>
                  <a:ea typeface="굴림" charset="-127"/>
                </a:defRPr>
              </a:lvl2pPr>
              <a:lvl3pPr marL="1143000" indent="-228600" eaLnBrk="0" hangingPunct="0">
                <a:spcBef>
                  <a:spcPct val="20000"/>
                </a:spcBef>
                <a:buChar char="•"/>
                <a:defRPr kumimoji="1" sz="2400">
                  <a:solidFill>
                    <a:schemeClr val="tx1"/>
                  </a:solidFill>
                  <a:latin typeface="굴림" charset="-127"/>
                  <a:ea typeface="굴림" charset="-127"/>
                </a:defRPr>
              </a:lvl3pPr>
              <a:lvl4pPr marL="1600200" indent="-228600" eaLnBrk="0" hangingPunct="0">
                <a:spcBef>
                  <a:spcPct val="20000"/>
                </a:spcBef>
                <a:buChar char="–"/>
                <a:defRPr kumimoji="1" sz="2000">
                  <a:solidFill>
                    <a:schemeClr val="tx1"/>
                  </a:solidFill>
                  <a:latin typeface="굴림" charset="-127"/>
                  <a:ea typeface="굴림" charset="-127"/>
                </a:defRPr>
              </a:lvl4pPr>
              <a:lvl5pPr marL="2057400" indent="-228600" eaLnBrk="0" hangingPunct="0">
                <a:spcBef>
                  <a:spcPct val="20000"/>
                </a:spcBef>
                <a:buChar char="»"/>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defRPr kumimoji="1" sz="2000">
                  <a:solidFill>
                    <a:schemeClr val="tx1"/>
                  </a:solidFill>
                  <a:latin typeface="굴림" charset="-127"/>
                  <a:ea typeface="굴림" charset="-127"/>
                </a:defRPr>
              </a:lvl9pPr>
            </a:lstStyle>
            <a:p>
              <a:pPr algn="ctr" eaLnBrk="1" hangingPunct="1">
                <a:spcBef>
                  <a:spcPct val="50000"/>
                </a:spcBef>
                <a:buFontTx/>
                <a:buNone/>
              </a:pPr>
              <a:r>
                <a:rPr lang="en-US" altLang="ko-KR" sz="2000" b="1">
                  <a:solidFill>
                    <a:srgbClr val="FFFFFF"/>
                  </a:solidFill>
                  <a:latin typeface="HY헤드라인M" pitchFamily="18" charset="-127"/>
                  <a:ea typeface="HY헤드라인M" pitchFamily="18" charset="-127"/>
                </a:rPr>
                <a:t>7</a:t>
              </a:r>
            </a:p>
          </p:txBody>
        </p:sp>
        <p:sp>
          <p:nvSpPr>
            <p:cNvPr id="24" name="Text Box 18">
              <a:hlinkClick r:id="rId4" action="ppaction://hlinksldjump"/>
            </p:cNvPr>
            <p:cNvSpPr txBox="1">
              <a:spLocks noChangeArrowheads="1"/>
            </p:cNvSpPr>
            <p:nvPr/>
          </p:nvSpPr>
          <p:spPr bwMode="auto">
            <a:xfrm>
              <a:off x="2037643" y="1081073"/>
              <a:ext cx="5506157" cy="406010"/>
            </a:xfrm>
            <a:prstGeom prst="rect">
              <a:avLst/>
            </a:prstGeom>
            <a:noFill/>
            <a:ln w="9525">
              <a:noFill/>
              <a:miter lim="800000"/>
              <a:headEnd/>
              <a:tailEnd/>
            </a:ln>
            <a:effectLst/>
          </p:spPr>
          <p:txBody>
            <a:bodyPr>
              <a:spAutoFit/>
            </a:bodyPr>
            <a:lstStyle/>
            <a:p>
              <a:pPr marL="342900" indent="-342900">
                <a:lnSpc>
                  <a:spcPct val="85000"/>
                </a:lnSpc>
                <a:spcBef>
                  <a:spcPct val="50000"/>
                </a:spcBef>
                <a:buFont typeface="Wingdings" pitchFamily="2" charset="2"/>
                <a:buNone/>
                <a:defRPr/>
              </a:pPr>
              <a:r>
                <a:rPr lang="en-US" altLang="ko-KR" sz="2400" b="1" dirty="0">
                  <a:solidFill>
                    <a:srgbClr val="FFFFFF"/>
                  </a:solidFill>
                  <a:effectLst>
                    <a:outerShdw blurRad="38100" dist="38100" dir="2700000" algn="tl">
                      <a:srgbClr val="C0C0C0"/>
                    </a:outerShdw>
                  </a:effectLst>
                  <a:latin typeface="Arial" pitchFamily="34" charset="0"/>
                  <a:ea typeface="+mn-ea"/>
                </a:rPr>
                <a:t>Wiring Diagram </a:t>
              </a:r>
              <a:r>
                <a:rPr lang="en-US" altLang="ko-KR" sz="2400" b="1" dirty="0" smtClean="0">
                  <a:solidFill>
                    <a:srgbClr val="FFFFFF"/>
                  </a:solidFill>
                  <a:effectLst>
                    <a:outerShdw blurRad="38100" dist="38100" dir="2700000" algn="tl">
                      <a:srgbClr val="C0C0C0"/>
                    </a:outerShdw>
                  </a:effectLst>
                  <a:latin typeface="Arial" pitchFamily="34" charset="0"/>
                  <a:ea typeface="+mn-ea"/>
                </a:rPr>
                <a:t>-----------------------211</a:t>
              </a:r>
              <a:endParaRPr lang="en-US" altLang="ko-KR" sz="2400" b="1" dirty="0">
                <a:solidFill>
                  <a:srgbClr val="FFFFFF"/>
                </a:solidFill>
                <a:effectLst>
                  <a:outerShdw blurRad="38100" dist="38100" dir="2700000" algn="tl">
                    <a:srgbClr val="C0C0C0"/>
                  </a:outerShdw>
                </a:effectLst>
                <a:latin typeface="Arial" pitchFamily="34" charset="0"/>
                <a:ea typeface="+mn-ea"/>
              </a:endParaRPr>
            </a:p>
          </p:txBody>
        </p:sp>
      </p:grpSp>
      <p:sp>
        <p:nvSpPr>
          <p:cNvPr id="26633" name="TextBox 41"/>
          <p:cNvSpPr txBox="1">
            <a:spLocks noChangeArrowheads="1"/>
          </p:cNvSpPr>
          <p:nvPr/>
        </p:nvSpPr>
        <p:spPr bwMode="auto">
          <a:xfrm>
            <a:off x="1724025" y="2115245"/>
            <a:ext cx="5734050"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tabLst>
                <a:tab pos="5114925" algn="l"/>
              </a:tabLst>
              <a:defRPr kumimoji="1" sz="3200">
                <a:solidFill>
                  <a:schemeClr val="tx1"/>
                </a:solidFill>
                <a:latin typeface="굴림" charset="-127"/>
                <a:ea typeface="굴림" charset="-127"/>
              </a:defRPr>
            </a:lvl1pPr>
            <a:lvl2pPr marL="742950" indent="-285750" eaLnBrk="0" hangingPunct="0">
              <a:spcBef>
                <a:spcPct val="20000"/>
              </a:spcBef>
              <a:buChar char="–"/>
              <a:tabLst>
                <a:tab pos="5114925" algn="l"/>
              </a:tabLst>
              <a:defRPr kumimoji="1" sz="2800">
                <a:solidFill>
                  <a:schemeClr val="tx1"/>
                </a:solidFill>
                <a:latin typeface="굴림" charset="-127"/>
                <a:ea typeface="굴림" charset="-127"/>
              </a:defRPr>
            </a:lvl2pPr>
            <a:lvl3pPr marL="1143000" indent="-228600" eaLnBrk="0" hangingPunct="0">
              <a:spcBef>
                <a:spcPct val="20000"/>
              </a:spcBef>
              <a:buChar char="•"/>
              <a:tabLst>
                <a:tab pos="5114925" algn="l"/>
              </a:tabLst>
              <a:defRPr kumimoji="1" sz="2400">
                <a:solidFill>
                  <a:schemeClr val="tx1"/>
                </a:solidFill>
                <a:latin typeface="굴림" charset="-127"/>
                <a:ea typeface="굴림" charset="-127"/>
              </a:defRPr>
            </a:lvl3pPr>
            <a:lvl4pPr marL="1600200" indent="-228600" eaLnBrk="0" hangingPunct="0">
              <a:spcBef>
                <a:spcPct val="20000"/>
              </a:spcBef>
              <a:buChar char="–"/>
              <a:tabLst>
                <a:tab pos="5114925" algn="l"/>
              </a:tabLst>
              <a:defRPr kumimoji="1" sz="2000">
                <a:solidFill>
                  <a:schemeClr val="tx1"/>
                </a:solidFill>
                <a:latin typeface="굴림" charset="-127"/>
                <a:ea typeface="굴림" charset="-127"/>
              </a:defRPr>
            </a:lvl4pPr>
            <a:lvl5pPr marL="2057400" indent="-228600" eaLnBrk="0" hangingPunct="0">
              <a:spcBef>
                <a:spcPct val="20000"/>
              </a:spcBef>
              <a:buChar char="»"/>
              <a:tabLst>
                <a:tab pos="5114925" algn="l"/>
              </a:tabLst>
              <a:defRPr kumimoji="1" sz="2000">
                <a:solidFill>
                  <a:schemeClr val="tx1"/>
                </a:solidFill>
                <a:latin typeface="굴림" charset="-127"/>
                <a:ea typeface="굴림" charset="-127"/>
              </a:defRPr>
            </a:lvl5pPr>
            <a:lvl6pPr marL="25146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6pPr>
            <a:lvl7pPr marL="29718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7pPr>
            <a:lvl8pPr marL="34290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8pPr>
            <a:lvl9pPr marL="3886200" indent="-228600" eaLnBrk="0" fontAlgn="base" hangingPunct="0">
              <a:spcBef>
                <a:spcPct val="20000"/>
              </a:spcBef>
              <a:spcAft>
                <a:spcPct val="0"/>
              </a:spcAft>
              <a:buChar char="»"/>
              <a:tabLst>
                <a:tab pos="5114925" algn="l"/>
              </a:tabLst>
              <a:defRPr kumimoji="1" sz="2000">
                <a:solidFill>
                  <a:schemeClr val="tx1"/>
                </a:solidFill>
                <a:latin typeface="굴림" charset="-127"/>
                <a:ea typeface="굴림" charset="-127"/>
              </a:defRPr>
            </a:lvl9pPr>
          </a:lstStyle>
          <a:p>
            <a:pPr eaLnBrk="1" hangingPunct="1">
              <a:buFont typeface="Wingdings" pitchFamily="2" charset="2"/>
              <a:buNone/>
            </a:pPr>
            <a:r>
              <a:rPr lang="pt-BR" altLang="ko-KR" sz="1100" b="1" dirty="0">
                <a:solidFill>
                  <a:srgbClr val="E7F1F9"/>
                </a:solidFill>
                <a:latin typeface="Arial" charset="0"/>
                <a:ea typeface="바탕" pitchFamily="18" charset="-127"/>
              </a:rPr>
              <a:t>7-1) Wiring Diagram (Twin / Bespoke Mono C,D</a:t>
            </a:r>
            <a:r>
              <a:rPr lang="pt-BR" altLang="ko-KR" sz="1100" b="1" dirty="0" smtClean="0">
                <a:solidFill>
                  <a:srgbClr val="E7F1F9"/>
                </a:solidFill>
                <a:latin typeface="Arial" charset="0"/>
                <a:ea typeface="바탕" pitchFamily="18" charset="-127"/>
              </a:rPr>
              <a:t>)...............................................211</a:t>
            </a:r>
            <a:endParaRPr lang="pt-BR" altLang="ko-KR" sz="1100" b="1" dirty="0">
              <a:solidFill>
                <a:srgbClr val="E7F1F9"/>
              </a:solidFill>
              <a:latin typeface="Arial" charset="0"/>
              <a:ea typeface="바탕" pitchFamily="18" charset="-127"/>
            </a:endParaRPr>
          </a:p>
          <a:p>
            <a:pPr eaLnBrk="1" hangingPunct="1">
              <a:buFont typeface="Wingdings" pitchFamily="2" charset="2"/>
              <a:buNone/>
            </a:pPr>
            <a:r>
              <a:rPr lang="pt-BR" altLang="ko-KR" sz="1100" b="1" dirty="0">
                <a:solidFill>
                  <a:srgbClr val="E7F1F9"/>
                </a:solidFill>
                <a:latin typeface="Arial" charset="0"/>
                <a:ea typeface="바탕" pitchFamily="18" charset="-127"/>
              </a:rPr>
              <a:t>7-2) Wiring Diagram (Bespoke Mono E,F/ Mono C,D,E,F</a:t>
            </a:r>
            <a:r>
              <a:rPr lang="pt-BR" altLang="ko-KR" sz="1100" b="1" dirty="0" smtClean="0">
                <a:solidFill>
                  <a:srgbClr val="E7F1F9"/>
                </a:solidFill>
                <a:latin typeface="Arial" charset="0"/>
                <a:ea typeface="바탕" pitchFamily="18" charset="-127"/>
              </a:rPr>
              <a:t>)..................................212</a:t>
            </a:r>
          </a:p>
        </p:txBody>
      </p:sp>
    </p:spTree>
    <p:extLst>
      <p:ext uri="{BB962C8B-B14F-4D97-AF65-F5344CB8AC3E}">
        <p14:creationId xmlns:p14="http://schemas.microsoft.com/office/powerpoint/2010/main" val="1119889458"/>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4-29</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a:solidFill>
                  <a:srgbClr val="006699"/>
                </a:solidFill>
                <a:latin typeface="Arial Black" panose="020B0A04020102020204" pitchFamily="34" charset="0"/>
                <a:ea typeface="헤드라인" pitchFamily="18" charset="-127"/>
              </a:rPr>
              <a:t>Damper </a:t>
            </a:r>
            <a:r>
              <a:rPr lang="en-US" altLang="ko-KR" sz="1800" dirty="0" smtClean="0">
                <a:solidFill>
                  <a:srgbClr val="006699"/>
                </a:solidFill>
                <a:latin typeface="Arial Black" panose="020B0A04020102020204" pitchFamily="34" charset="0"/>
                <a:ea typeface="헤드라인" pitchFamily="18" charset="-127"/>
              </a:rPr>
              <a:t>(</a:t>
            </a:r>
            <a:r>
              <a:rPr lang="en-US" altLang="ko-KR" sz="1800" dirty="0">
                <a:solidFill>
                  <a:srgbClr val="006699"/>
                </a:solidFill>
                <a:latin typeface="Arial Black" panose="020B0A04020102020204" pitchFamily="34" charset="0"/>
                <a:ea typeface="헤드라인" pitchFamily="18" charset="-127"/>
              </a:rPr>
              <a:t>Mono Cooling)</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80</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3801300254"/>
              </p:ext>
            </p:extLst>
          </p:nvPr>
        </p:nvGraphicFramePr>
        <p:xfrm>
          <a:off x="773113" y="1316038"/>
          <a:ext cx="7705725" cy="4859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Damper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Damper]</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Bolts using (+) screwdriver. (4ea)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Disassemble the Cover multi ref B.</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04128644"/>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Disassemble the Insulation multi ref B and A.</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(Do not cut the seal. Detach slightly not to damage.)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41645816"/>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Unwind the Motor Damper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0636502"/>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Disassemble the Motor Damper from Insulation damper and replace it with new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65411788"/>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If you want Assemble, do reverse this process.</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(go through 1~5 in backwards, No.3 seal reuse.)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19204457"/>
                  </a:ext>
                </a:extLst>
              </a:tr>
            </a:tbl>
          </a:graphicData>
        </a:graphic>
      </p:graphicFrame>
      <p:pic>
        <p:nvPicPr>
          <p:cNvPr id="21" name="그림 20"/>
          <p:cNvPicPr>
            <a:picLocks noChangeAspect="1"/>
          </p:cNvPicPr>
          <p:nvPr/>
        </p:nvPicPr>
        <p:blipFill>
          <a:blip r:embed="rId4"/>
          <a:stretch>
            <a:fillRect/>
          </a:stretch>
        </p:blipFill>
        <p:spPr>
          <a:xfrm rot="16200000">
            <a:off x="6507030" y="3289315"/>
            <a:ext cx="714607" cy="494403"/>
          </a:xfrm>
          <a:prstGeom prst="rect">
            <a:avLst/>
          </a:prstGeom>
        </p:spPr>
      </p:pic>
      <p:pic>
        <p:nvPicPr>
          <p:cNvPr id="22" name="그림 21"/>
          <p:cNvPicPr>
            <a:picLocks noChangeAspect="1"/>
          </p:cNvPicPr>
          <p:nvPr/>
        </p:nvPicPr>
        <p:blipFill>
          <a:blip r:embed="rId5"/>
          <a:stretch>
            <a:fillRect/>
          </a:stretch>
        </p:blipFill>
        <p:spPr>
          <a:xfrm>
            <a:off x="6431414" y="4685200"/>
            <a:ext cx="500520" cy="717380"/>
          </a:xfrm>
          <a:prstGeom prst="rect">
            <a:avLst/>
          </a:prstGeom>
        </p:spPr>
      </p:pic>
      <p:pic>
        <p:nvPicPr>
          <p:cNvPr id="23" name="그림 22"/>
          <p:cNvPicPr>
            <a:picLocks noChangeAspect="1"/>
          </p:cNvPicPr>
          <p:nvPr/>
        </p:nvPicPr>
        <p:blipFill>
          <a:blip r:embed="rId6"/>
          <a:stretch>
            <a:fillRect/>
          </a:stretch>
        </p:blipFill>
        <p:spPr>
          <a:xfrm>
            <a:off x="7691394" y="4838761"/>
            <a:ext cx="520010" cy="424853"/>
          </a:xfrm>
          <a:prstGeom prst="rect">
            <a:avLst/>
          </a:prstGeom>
        </p:spPr>
      </p:pic>
      <p:pic>
        <p:nvPicPr>
          <p:cNvPr id="24" name="그림 23"/>
          <p:cNvPicPr>
            <a:picLocks noChangeAspect="1"/>
          </p:cNvPicPr>
          <p:nvPr/>
        </p:nvPicPr>
        <p:blipFill>
          <a:blip r:embed="rId7"/>
          <a:stretch>
            <a:fillRect/>
          </a:stretch>
        </p:blipFill>
        <p:spPr>
          <a:xfrm>
            <a:off x="6980174" y="4838761"/>
            <a:ext cx="662715" cy="423733"/>
          </a:xfrm>
          <a:prstGeom prst="rect">
            <a:avLst/>
          </a:prstGeom>
        </p:spPr>
      </p:pic>
      <p:grpSp>
        <p:nvGrpSpPr>
          <p:cNvPr id="25" name="그룹 24"/>
          <p:cNvGrpSpPr/>
          <p:nvPr/>
        </p:nvGrpSpPr>
        <p:grpSpPr>
          <a:xfrm>
            <a:off x="7634632" y="3176471"/>
            <a:ext cx="506355" cy="717349"/>
            <a:chOff x="7705951" y="3744330"/>
            <a:chExt cx="1710465" cy="2235002"/>
          </a:xfrm>
        </p:grpSpPr>
        <p:pic>
          <p:nvPicPr>
            <p:cNvPr id="26" name="그림 25"/>
            <p:cNvPicPr>
              <a:picLocks noChangeAspect="1"/>
            </p:cNvPicPr>
            <p:nvPr/>
          </p:nvPicPr>
          <p:blipFill>
            <a:blip r:embed="rId8"/>
            <a:stretch>
              <a:fillRect/>
            </a:stretch>
          </p:blipFill>
          <p:spPr>
            <a:xfrm>
              <a:off x="7705951" y="3744330"/>
              <a:ext cx="1677982" cy="2235002"/>
            </a:xfrm>
            <a:prstGeom prst="rect">
              <a:avLst/>
            </a:prstGeom>
          </p:spPr>
        </p:pic>
        <p:sp>
          <p:nvSpPr>
            <p:cNvPr id="27" name="TextBox 26"/>
            <p:cNvSpPr txBox="1"/>
            <p:nvPr/>
          </p:nvSpPr>
          <p:spPr>
            <a:xfrm>
              <a:off x="8250524" y="4792980"/>
              <a:ext cx="333676" cy="605412"/>
            </a:xfrm>
            <a:prstGeom prst="rect">
              <a:avLst/>
            </a:prstGeom>
            <a:noFill/>
          </p:spPr>
          <p:txBody>
            <a:bodyPr wrap="square" rtlCol="0">
              <a:spAutoFit/>
            </a:bodyPr>
            <a:lstStyle/>
            <a:p>
              <a:r>
                <a:rPr lang="en-US" altLang="ko-KR" b="1" dirty="0" smtClean="0"/>
                <a:t>A</a:t>
              </a:r>
              <a:endParaRPr lang="ko-KR" altLang="en-US" b="1" dirty="0"/>
            </a:p>
          </p:txBody>
        </p:sp>
        <p:sp>
          <p:nvSpPr>
            <p:cNvPr id="28" name="TextBox 27"/>
            <p:cNvSpPr txBox="1"/>
            <p:nvPr/>
          </p:nvSpPr>
          <p:spPr>
            <a:xfrm>
              <a:off x="9082740" y="4792980"/>
              <a:ext cx="333676" cy="605412"/>
            </a:xfrm>
            <a:prstGeom prst="rect">
              <a:avLst/>
            </a:prstGeom>
            <a:noFill/>
          </p:spPr>
          <p:txBody>
            <a:bodyPr wrap="square" rtlCol="0">
              <a:spAutoFit/>
            </a:bodyPr>
            <a:lstStyle/>
            <a:p>
              <a:r>
                <a:rPr lang="en-US" altLang="ko-KR" b="1" dirty="0" smtClean="0"/>
                <a:t>B</a:t>
              </a:r>
              <a:endParaRPr lang="ko-KR" altLang="en-US" b="1" dirty="0"/>
            </a:p>
          </p:txBody>
        </p:sp>
      </p:grpSp>
      <p:sp>
        <p:nvSpPr>
          <p:cNvPr id="32" name="직사각형 31"/>
          <p:cNvSpPr/>
          <p:nvPr/>
        </p:nvSpPr>
        <p:spPr>
          <a:xfrm>
            <a:off x="6457123" y="4462959"/>
            <a:ext cx="652743"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[damper wire]</a:t>
            </a:r>
            <a:endParaRPr lang="en-US" altLang="ko-KR" sz="600" dirty="0">
              <a:solidFill>
                <a:srgbClr val="FF0000"/>
              </a:solidFill>
              <a:latin typeface="Arial" pitchFamily="34" charset="0"/>
              <a:ea typeface="굴림" pitchFamily="50" charset="-127"/>
            </a:endParaRPr>
          </a:p>
        </p:txBody>
      </p:sp>
      <p:grpSp>
        <p:nvGrpSpPr>
          <p:cNvPr id="34" name="그룹 33"/>
          <p:cNvGrpSpPr/>
          <p:nvPr/>
        </p:nvGrpSpPr>
        <p:grpSpPr>
          <a:xfrm>
            <a:off x="7038443" y="1650165"/>
            <a:ext cx="495725" cy="720270"/>
            <a:chOff x="2287803" y="2025095"/>
            <a:chExt cx="2592586" cy="3488017"/>
          </a:xfrm>
        </p:grpSpPr>
        <p:pic>
          <p:nvPicPr>
            <p:cNvPr id="35" name="그림 34"/>
            <p:cNvPicPr>
              <a:picLocks noChangeAspect="1"/>
            </p:cNvPicPr>
            <p:nvPr/>
          </p:nvPicPr>
          <p:blipFill>
            <a:blip r:embed="rId9">
              <a:extLst>
                <a:ext uri="{BEBA8EAE-BF5A-486C-A8C5-ECC9F3942E4B}">
                  <a14:imgProps xmlns:a14="http://schemas.microsoft.com/office/drawing/2010/main">
                    <a14:imgLayer r:embed="rId10">
                      <a14:imgEffect>
                        <a14:brightnessContrast bright="20000" contrast="-20000"/>
                      </a14:imgEffect>
                    </a14:imgLayer>
                  </a14:imgProps>
                </a:ext>
              </a:extLst>
            </a:blip>
            <a:stretch>
              <a:fillRect/>
            </a:stretch>
          </p:blipFill>
          <p:spPr>
            <a:xfrm>
              <a:off x="2287803" y="2025095"/>
              <a:ext cx="2592586" cy="3488017"/>
            </a:xfrm>
            <a:prstGeom prst="rect">
              <a:avLst/>
            </a:prstGeom>
          </p:spPr>
        </p:pic>
        <p:sp>
          <p:nvSpPr>
            <p:cNvPr id="36" name="타원 35"/>
            <p:cNvSpPr/>
            <p:nvPr/>
          </p:nvSpPr>
          <p:spPr bwMode="auto">
            <a:xfrm>
              <a:off x="3415220" y="2546001"/>
              <a:ext cx="237110" cy="22933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7" name="타원 36"/>
            <p:cNvSpPr/>
            <p:nvPr/>
          </p:nvSpPr>
          <p:spPr bwMode="auto">
            <a:xfrm>
              <a:off x="3415222" y="4830693"/>
              <a:ext cx="237108" cy="229329"/>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8" name="타원 37"/>
            <p:cNvSpPr/>
            <p:nvPr/>
          </p:nvSpPr>
          <p:spPr bwMode="auto">
            <a:xfrm>
              <a:off x="2661337" y="4571571"/>
              <a:ext cx="237108" cy="22933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39" name="타원 38"/>
            <p:cNvSpPr/>
            <p:nvPr/>
          </p:nvSpPr>
          <p:spPr bwMode="auto">
            <a:xfrm>
              <a:off x="4127888" y="4571571"/>
              <a:ext cx="237108" cy="22933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40" name="그림 39"/>
          <p:cNvPicPr>
            <a:picLocks noChangeAspect="1"/>
          </p:cNvPicPr>
          <p:nvPr/>
        </p:nvPicPr>
        <p:blipFill>
          <a:blip r:embed="rId11"/>
          <a:stretch>
            <a:fillRect/>
          </a:stretch>
        </p:blipFill>
        <p:spPr>
          <a:xfrm>
            <a:off x="7038164" y="2405127"/>
            <a:ext cx="496282" cy="719776"/>
          </a:xfrm>
          <a:prstGeom prst="rect">
            <a:avLst/>
          </a:prstGeom>
        </p:spPr>
      </p:pic>
      <p:grpSp>
        <p:nvGrpSpPr>
          <p:cNvPr id="41" name="그룹 40"/>
          <p:cNvGrpSpPr/>
          <p:nvPr/>
        </p:nvGrpSpPr>
        <p:grpSpPr>
          <a:xfrm>
            <a:off x="7000489" y="3930767"/>
            <a:ext cx="533679" cy="709642"/>
            <a:chOff x="7599455" y="3201455"/>
            <a:chExt cx="1243683" cy="1441984"/>
          </a:xfrm>
        </p:grpSpPr>
        <p:pic>
          <p:nvPicPr>
            <p:cNvPr id="42" name="그림 41"/>
            <p:cNvPicPr>
              <a:picLocks noChangeAspect="1"/>
            </p:cNvPicPr>
            <p:nvPr/>
          </p:nvPicPr>
          <p:blipFill>
            <a:blip r:embed="rId12"/>
            <a:stretch>
              <a:fillRect/>
            </a:stretch>
          </p:blipFill>
          <p:spPr>
            <a:xfrm rot="5400000">
              <a:off x="7539238" y="3339538"/>
              <a:ext cx="1441984" cy="1165817"/>
            </a:xfrm>
            <a:prstGeom prst="rect">
              <a:avLst/>
            </a:prstGeom>
          </p:spPr>
        </p:pic>
        <p:sp>
          <p:nvSpPr>
            <p:cNvPr id="43" name="타원 42"/>
            <p:cNvSpPr/>
            <p:nvPr/>
          </p:nvSpPr>
          <p:spPr bwMode="auto">
            <a:xfrm>
              <a:off x="7599455" y="3738002"/>
              <a:ext cx="925609" cy="33008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
        <p:nvSpPr>
          <p:cNvPr id="45" name="직사각형 44"/>
          <p:cNvSpPr/>
          <p:nvPr/>
        </p:nvSpPr>
        <p:spPr>
          <a:xfrm>
            <a:off x="7558064" y="5251206"/>
            <a:ext cx="813043"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Insulation Damper</a:t>
            </a:r>
            <a:endParaRPr lang="en-US" altLang="ko-KR" sz="600" dirty="0">
              <a:solidFill>
                <a:srgbClr val="FF0000"/>
              </a:solidFill>
              <a:latin typeface="Arial" pitchFamily="34" charset="0"/>
              <a:ea typeface="굴림" pitchFamily="50" charset="-127"/>
            </a:endParaRPr>
          </a:p>
        </p:txBody>
      </p:sp>
      <p:cxnSp>
        <p:nvCxnSpPr>
          <p:cNvPr id="46" name="직선 연결선 45"/>
          <p:cNvCxnSpPr>
            <a:endCxn id="45" idx="0"/>
          </p:cNvCxnSpPr>
          <p:nvPr/>
        </p:nvCxnSpPr>
        <p:spPr bwMode="auto">
          <a:xfrm flipH="1">
            <a:off x="7987446" y="5143500"/>
            <a:ext cx="80309" cy="107706"/>
          </a:xfrm>
          <a:prstGeom prst="line">
            <a:avLst/>
          </a:prstGeom>
          <a:noFill/>
          <a:ln w="9525" cap="flat" cmpd="sng" algn="ctr">
            <a:solidFill>
              <a:srgbClr val="FF0000"/>
            </a:solidFill>
            <a:prstDash val="solid"/>
            <a:round/>
            <a:headEnd type="none" w="med" len="med"/>
            <a:tailEnd type="none" w="med" len="med"/>
          </a:ln>
          <a:effectLst/>
        </p:spPr>
      </p:cxnSp>
    </p:spTree>
    <p:extLst>
      <p:ext uri="{BB962C8B-B14F-4D97-AF65-F5344CB8AC3E}">
        <p14:creationId xmlns:p14="http://schemas.microsoft.com/office/powerpoint/2010/main" val="3463967694"/>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577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rPr>
              <a:t>4-30</a:t>
            </a:r>
            <a:r>
              <a:rPr lang="en-US" altLang="ko-KR" sz="1800" b="0" dirty="0" smtClean="0">
                <a:solidFill>
                  <a:srgbClr val="006699"/>
                </a:solidFill>
                <a:latin typeface="Arial Black" panose="020B0A04020102020204" pitchFamily="34" charset="0"/>
                <a:ea typeface="헤드라인" pitchFamily="18" charset="-127"/>
              </a:rPr>
              <a:t>. Knob</a:t>
            </a:r>
            <a:r>
              <a:rPr lang="en-US" altLang="ko-KR" sz="1800" dirty="0" smtClean="0">
                <a:solidFill>
                  <a:srgbClr val="006699"/>
                </a:solidFill>
                <a:latin typeface="Arial Black" panose="020B0A04020102020204" pitchFamily="34" charset="0"/>
                <a:ea typeface="헤드라인" pitchFamily="18" charset="-127"/>
              </a:rPr>
              <a:t> (RB33A*)</a:t>
            </a:r>
            <a:endParaRPr lang="en-US" altLang="ko-KR" sz="1800" b="0" dirty="0">
              <a:solidFill>
                <a:srgbClr val="006699"/>
              </a:solidFill>
              <a:latin typeface="Arial Black" panose="020B0A04020102020204" pitchFamily="34" charset="0"/>
              <a:ea typeface="헤드라인" pitchFamily="18" charset="-127"/>
            </a:endParaRPr>
          </a:p>
        </p:txBody>
      </p:sp>
      <p:grpSp>
        <p:nvGrpSpPr>
          <p:cNvPr id="75780" name="Group 10"/>
          <p:cNvGrpSpPr>
            <a:grpSpLocks/>
          </p:cNvGrpSpPr>
          <p:nvPr/>
        </p:nvGrpSpPr>
        <p:grpSpPr bwMode="auto">
          <a:xfrm>
            <a:off x="7596188" y="207963"/>
            <a:ext cx="1120775" cy="304800"/>
            <a:chOff x="4896" y="370"/>
            <a:chExt cx="706" cy="192"/>
          </a:xfrm>
        </p:grpSpPr>
        <p:sp>
          <p:nvSpPr>
            <p:cNvPr id="75807"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5808"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580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1BA7C04-F80F-4417-A160-1A177AA17499}" type="slidenum">
              <a:rPr lang="en-US" altLang="ko-KR" sz="1400" b="0"/>
              <a:pPr algn="r" eaLnBrk="1" hangingPunct="1">
                <a:lnSpc>
                  <a:spcPct val="110000"/>
                </a:lnSpc>
                <a:spcBef>
                  <a:spcPct val="0"/>
                </a:spcBef>
                <a:buFont typeface="Wingdings" panose="05000000000000000000" pitchFamily="2" charset="2"/>
                <a:buNone/>
              </a:pPr>
              <a:t>81</a:t>
            </a:fld>
            <a:endParaRPr lang="en-US" altLang="ko-KR" sz="1400" b="0"/>
          </a:p>
        </p:txBody>
      </p:sp>
      <p:graphicFrame>
        <p:nvGraphicFramePr>
          <p:cNvPr id="16" name="Group 51"/>
          <p:cNvGraphicFramePr>
            <a:graphicFrameLocks noGrp="1"/>
          </p:cNvGraphicFramePr>
          <p:nvPr>
            <p:extLst>
              <p:ext uri="{D42A27DB-BD31-4B8C-83A1-F6EECF244321}">
                <p14:modId xmlns:p14="http://schemas.microsoft.com/office/powerpoint/2010/main" val="4235185767"/>
              </p:ext>
            </p:extLst>
          </p:nvPr>
        </p:nvGraphicFramePr>
        <p:xfrm>
          <a:off x="773113" y="1316038"/>
          <a:ext cx="7705725" cy="4355672"/>
        </p:xfrm>
        <a:graphic>
          <a:graphicData uri="http://schemas.openxmlformats.org/drawingml/2006/table">
            <a:tbl>
              <a:tblPr/>
              <a:tblGrid>
                <a:gridCol w="1283293">
                  <a:extLst>
                    <a:ext uri="{9D8B030D-6E8A-4147-A177-3AD203B41FA5}">
                      <a16:colId xmlns:a16="http://schemas.microsoft.com/office/drawing/2014/main" val="20000"/>
                    </a:ext>
                  </a:extLst>
                </a:gridCol>
                <a:gridCol w="4057057">
                  <a:extLst>
                    <a:ext uri="{9D8B030D-6E8A-4147-A177-3AD203B41FA5}">
                      <a16:colId xmlns:a16="http://schemas.microsoft.com/office/drawing/2014/main" val="20001"/>
                    </a:ext>
                  </a:extLst>
                </a:gridCol>
                <a:gridCol w="2365375">
                  <a:extLst>
                    <a:ext uri="{9D8B030D-6E8A-4147-A177-3AD203B41FA5}">
                      <a16:colId xmlns:a16="http://schemas.microsoft.com/office/drawing/2014/main" val="20002"/>
                    </a:ext>
                  </a:extLst>
                </a:gridCol>
              </a:tblGrid>
              <a:tr h="3236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52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Knob</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Knob]</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Knob Dial from the COVER DAMPER.</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Pull the Knob Dial.</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52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Unwind the Knob PCB wire.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04128644"/>
                  </a:ext>
                </a:extLst>
              </a:tr>
              <a:tr h="1152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Remove Knob PCB from the COVER DAMPER.</a:t>
                      </a:r>
                    </a:p>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and replace it with new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41645816"/>
                  </a:ext>
                </a:extLst>
              </a:tr>
              <a:tr h="57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0636502"/>
                  </a:ext>
                </a:extLst>
              </a:tr>
            </a:tbl>
          </a:graphicData>
        </a:graphic>
      </p:graphicFrame>
      <p:sp>
        <p:nvSpPr>
          <p:cNvPr id="30" name="직사각형 29"/>
          <p:cNvSpPr/>
          <p:nvPr/>
        </p:nvSpPr>
        <p:spPr>
          <a:xfrm>
            <a:off x="6277505" y="3657660"/>
            <a:ext cx="750526"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[Knob PCB wire]</a:t>
            </a:r>
            <a:endParaRPr lang="en-US" altLang="ko-KR" sz="600" dirty="0">
              <a:solidFill>
                <a:srgbClr val="FF0000"/>
              </a:solidFill>
              <a:latin typeface="Arial" pitchFamily="34" charset="0"/>
              <a:ea typeface="굴림" pitchFamily="50" charset="-127"/>
            </a:endParaRPr>
          </a:p>
        </p:txBody>
      </p:sp>
      <p:pic>
        <p:nvPicPr>
          <p:cNvPr id="31" name="그림 30"/>
          <p:cNvPicPr>
            <a:picLocks noChangeAspect="1"/>
          </p:cNvPicPr>
          <p:nvPr/>
        </p:nvPicPr>
        <p:blipFill rotWithShape="1">
          <a:blip r:embed="rId4"/>
          <a:srcRect l="53880" t="73592"/>
          <a:stretch/>
        </p:blipFill>
        <p:spPr>
          <a:xfrm>
            <a:off x="7007379" y="2883155"/>
            <a:ext cx="953568" cy="959172"/>
          </a:xfrm>
          <a:prstGeom prst="rect">
            <a:avLst/>
          </a:prstGeom>
        </p:spPr>
      </p:pic>
      <p:grpSp>
        <p:nvGrpSpPr>
          <p:cNvPr id="33" name="그룹 32"/>
          <p:cNvGrpSpPr/>
          <p:nvPr/>
        </p:nvGrpSpPr>
        <p:grpSpPr>
          <a:xfrm>
            <a:off x="6211377" y="1755134"/>
            <a:ext cx="955797" cy="928245"/>
            <a:chOff x="1713373" y="2657742"/>
            <a:chExt cx="3243064" cy="2719492"/>
          </a:xfrm>
        </p:grpSpPr>
        <p:pic>
          <p:nvPicPr>
            <p:cNvPr id="44" name="그림 43"/>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20000"/>
                      </a14:imgEffect>
                    </a14:imgLayer>
                  </a14:imgProps>
                </a:ext>
              </a:extLst>
            </a:blip>
            <a:stretch>
              <a:fillRect/>
            </a:stretch>
          </p:blipFill>
          <p:spPr>
            <a:xfrm>
              <a:off x="1713373" y="2657742"/>
              <a:ext cx="3243064" cy="2719492"/>
            </a:xfrm>
            <a:prstGeom prst="rect">
              <a:avLst/>
            </a:prstGeom>
          </p:spPr>
        </p:pic>
        <p:cxnSp>
          <p:nvCxnSpPr>
            <p:cNvPr id="47" name="직선 화살표 연결선 46"/>
            <p:cNvCxnSpPr/>
            <p:nvPr/>
          </p:nvCxnSpPr>
          <p:spPr bwMode="auto">
            <a:xfrm flipH="1">
              <a:off x="2559203" y="4377633"/>
              <a:ext cx="219886" cy="177659"/>
            </a:xfrm>
            <a:prstGeom prst="straightConnector1">
              <a:avLst/>
            </a:prstGeom>
            <a:noFill/>
            <a:ln w="9525" cap="flat" cmpd="sng" algn="ctr">
              <a:solidFill>
                <a:srgbClr val="FF0000"/>
              </a:solidFill>
              <a:prstDash val="solid"/>
              <a:round/>
              <a:headEnd type="none" w="med" len="med"/>
              <a:tailEnd type="triangle"/>
            </a:ln>
            <a:effectLst/>
          </p:spPr>
        </p:cxnSp>
      </p:grpSp>
      <p:pic>
        <p:nvPicPr>
          <p:cNvPr id="48" name="그림 47"/>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20000"/>
                    </a14:imgEffect>
                  </a14:imgLayer>
                </a14:imgProps>
              </a:ext>
            </a:extLst>
          </a:blip>
          <a:stretch>
            <a:fillRect/>
          </a:stretch>
        </p:blipFill>
        <p:spPr>
          <a:xfrm>
            <a:off x="7264926" y="1752961"/>
            <a:ext cx="1084315" cy="930417"/>
          </a:xfrm>
          <a:prstGeom prst="rect">
            <a:avLst/>
          </a:prstGeom>
        </p:spPr>
      </p:pic>
      <p:pic>
        <p:nvPicPr>
          <p:cNvPr id="49" name="그림 48"/>
          <p:cNvPicPr>
            <a:picLocks noChangeAspect="1"/>
          </p:cNvPicPr>
          <p:nvPr/>
        </p:nvPicPr>
        <p:blipFill>
          <a:blip r:embed="rId9"/>
          <a:stretch>
            <a:fillRect/>
          </a:stretch>
        </p:blipFill>
        <p:spPr>
          <a:xfrm>
            <a:off x="7007380" y="3993868"/>
            <a:ext cx="979940" cy="971239"/>
          </a:xfrm>
          <a:prstGeom prst="rect">
            <a:avLst/>
          </a:prstGeom>
        </p:spPr>
      </p:pic>
      <p:sp>
        <p:nvSpPr>
          <p:cNvPr id="50" name="직사각형 49"/>
          <p:cNvSpPr/>
          <p:nvPr/>
        </p:nvSpPr>
        <p:spPr>
          <a:xfrm>
            <a:off x="6407220" y="4780441"/>
            <a:ext cx="607859" cy="184666"/>
          </a:xfrm>
          <a:prstGeom prst="rect">
            <a:avLst/>
          </a:prstGeom>
        </p:spPr>
        <p:txBody>
          <a:bodyPr wrap="none">
            <a:spAutoFit/>
          </a:bodyPr>
          <a:lstStyle/>
          <a:p>
            <a:pPr marL="174625" lvl="0" indent="-174625" eaLnBrk="1" latinLnBrk="1" hangingPunct="1">
              <a:spcBef>
                <a:spcPct val="20000"/>
              </a:spcBef>
              <a:defRPr/>
            </a:pPr>
            <a:r>
              <a:rPr lang="en-US" altLang="ko-KR" sz="600" dirty="0" smtClean="0">
                <a:solidFill>
                  <a:srgbClr val="FF0000"/>
                </a:solidFill>
                <a:latin typeface="Arial" pitchFamily="34" charset="0"/>
                <a:ea typeface="굴림" pitchFamily="50" charset="-127"/>
              </a:rPr>
              <a:t>[Knob PCB ]</a:t>
            </a:r>
            <a:endParaRPr lang="en-US" altLang="ko-KR" sz="600" dirty="0">
              <a:solidFill>
                <a:srgbClr val="FF0000"/>
              </a:solidFill>
              <a:latin typeface="Arial" pitchFamily="34" charset="0"/>
              <a:ea typeface="굴림" pitchFamily="50" charset="-127"/>
            </a:endParaRPr>
          </a:p>
        </p:txBody>
      </p:sp>
    </p:spTree>
    <p:extLst>
      <p:ext uri="{BB962C8B-B14F-4D97-AF65-F5344CB8AC3E}">
        <p14:creationId xmlns:p14="http://schemas.microsoft.com/office/powerpoint/2010/main" val="381989985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6803"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dirty="0" smtClean="0">
                <a:solidFill>
                  <a:srgbClr val="006699"/>
                </a:solidFill>
                <a:latin typeface="Arial Black" panose="020B0A04020102020204" pitchFamily="34" charset="0"/>
                <a:ea typeface="헤드라인" pitchFamily="18" charset="-127"/>
              </a:rPr>
              <a:t>31</a:t>
            </a:r>
            <a:r>
              <a:rPr lang="en-US" altLang="ko-KR" sz="1800" b="0" dirty="0" smtClean="0">
                <a:solidFill>
                  <a:srgbClr val="006699"/>
                </a:solidFill>
                <a:latin typeface="Arial Black" panose="020B0A04020102020204" pitchFamily="34" charset="0"/>
                <a:ea typeface="헤드라인" pitchFamily="18" charset="-127"/>
              </a:rPr>
              <a:t>. Cover </a:t>
            </a:r>
            <a:r>
              <a:rPr lang="en-US" altLang="ko-KR" sz="1800" b="0" dirty="0" err="1" smtClean="0">
                <a:solidFill>
                  <a:srgbClr val="006699"/>
                </a:solidFill>
                <a:latin typeface="Arial Black" panose="020B0A04020102020204" pitchFamily="34" charset="0"/>
                <a:ea typeface="헤드라인" pitchFamily="18" charset="-127"/>
              </a:rPr>
              <a:t>Evap</a:t>
            </a:r>
            <a:r>
              <a:rPr lang="en-US" altLang="ko-KR" sz="1800" dirty="0" smtClean="0">
                <a:solidFill>
                  <a:srgbClr val="006699"/>
                </a:solidFill>
                <a:latin typeface="Arial Black" pitchFamily="34" charset="0"/>
              </a:rPr>
              <a:t> </a:t>
            </a:r>
            <a:r>
              <a:rPr lang="en-US" altLang="ko-KR" sz="1800" dirty="0">
                <a:solidFill>
                  <a:srgbClr val="006699"/>
                </a:solidFill>
                <a:latin typeface="Arial Black" pitchFamily="34" charset="0"/>
              </a:rPr>
              <a:t>Freezer</a:t>
            </a:r>
            <a:endParaRPr lang="en-US" altLang="ko-KR" sz="1800" b="0" dirty="0">
              <a:solidFill>
                <a:srgbClr val="006699"/>
              </a:solidFill>
              <a:latin typeface="Arial Black" panose="020B0A04020102020204" pitchFamily="34" charset="0"/>
              <a:ea typeface="헤드라인" pitchFamily="18" charset="-127"/>
            </a:endParaRPr>
          </a:p>
        </p:txBody>
      </p:sp>
      <p:grpSp>
        <p:nvGrpSpPr>
          <p:cNvPr id="76804" name="Group 10"/>
          <p:cNvGrpSpPr>
            <a:grpSpLocks/>
          </p:cNvGrpSpPr>
          <p:nvPr/>
        </p:nvGrpSpPr>
        <p:grpSpPr bwMode="auto">
          <a:xfrm>
            <a:off x="7596188" y="207963"/>
            <a:ext cx="1120775" cy="304800"/>
            <a:chOff x="4896" y="370"/>
            <a:chExt cx="706" cy="192"/>
          </a:xfrm>
        </p:grpSpPr>
        <p:sp>
          <p:nvSpPr>
            <p:cNvPr id="76828"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6829"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68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7836E117-16E0-4BA1-9A3F-EE92428CF52D}" type="slidenum">
              <a:rPr lang="en-US" altLang="ko-KR" sz="1400" b="0"/>
              <a:pPr algn="r" eaLnBrk="1" hangingPunct="1">
                <a:lnSpc>
                  <a:spcPct val="110000"/>
                </a:lnSpc>
                <a:spcBef>
                  <a:spcPct val="0"/>
                </a:spcBef>
                <a:buFont typeface="Wingdings" panose="05000000000000000000" pitchFamily="2" charset="2"/>
                <a:buNone/>
              </a:pPr>
              <a:t>82</a:t>
            </a:fld>
            <a:endParaRPr lang="en-US" altLang="ko-KR" sz="1400" b="0"/>
          </a:p>
        </p:txBody>
      </p:sp>
      <p:graphicFrame>
        <p:nvGraphicFramePr>
          <p:cNvPr id="16" name="Group 38"/>
          <p:cNvGraphicFramePr>
            <a:graphicFrameLocks noGrp="1"/>
          </p:cNvGraphicFramePr>
          <p:nvPr>
            <p:extLst>
              <p:ext uri="{D42A27DB-BD31-4B8C-83A1-F6EECF244321}">
                <p14:modId xmlns:p14="http://schemas.microsoft.com/office/powerpoint/2010/main" val="2542458147"/>
              </p:ext>
            </p:extLst>
          </p:nvPr>
        </p:nvGraphicFramePr>
        <p:xfrm>
          <a:off x="773113" y="1287463"/>
          <a:ext cx="7737475" cy="4899025"/>
        </p:xfrm>
        <a:graphic>
          <a:graphicData uri="http://schemas.openxmlformats.org/drawingml/2006/table">
            <a:tbl>
              <a:tblPr/>
              <a:tblGrid>
                <a:gridCol w="1288581">
                  <a:extLst>
                    <a:ext uri="{9D8B030D-6E8A-4147-A177-3AD203B41FA5}">
                      <a16:colId xmlns:a16="http://schemas.microsoft.com/office/drawing/2014/main" val="20000"/>
                    </a:ext>
                  </a:extLst>
                </a:gridCol>
                <a:gridCol w="4073773">
                  <a:extLst>
                    <a:ext uri="{9D8B030D-6E8A-4147-A177-3AD203B41FA5}">
                      <a16:colId xmlns:a16="http://schemas.microsoft.com/office/drawing/2014/main" val="20001"/>
                    </a:ext>
                  </a:extLst>
                </a:gridCol>
                <a:gridCol w="2375121">
                  <a:extLst>
                    <a:ext uri="{9D8B030D-6E8A-4147-A177-3AD203B41FA5}">
                      <a16:colId xmlns:a16="http://schemas.microsoft.com/office/drawing/2014/main" val="20002"/>
                    </a:ext>
                  </a:extLst>
                </a:gridCol>
              </a:tblGrid>
              <a:tr h="32702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332000">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lang="en-US" altLang="ko-KR" sz="1300" b="0" dirty="0" smtClean="0">
                          <a:solidFill>
                            <a:schemeClr val="tx1"/>
                          </a:solidFill>
                          <a:latin typeface="Arial Black" panose="020B0A04020102020204" pitchFamily="34" charset="0"/>
                          <a:ea typeface="헤드라인" pitchFamily="18" charset="-127"/>
                        </a:rPr>
                        <a:t>Cover </a:t>
                      </a:r>
                      <a:r>
                        <a:rPr lang="en-US" altLang="ko-KR" sz="1300" b="0" dirty="0" err="1" smtClean="0">
                          <a:solidFill>
                            <a:schemeClr val="tx1"/>
                          </a:solidFill>
                          <a:latin typeface="Arial Black" panose="020B0A04020102020204" pitchFamily="34" charset="0"/>
                          <a:ea typeface="헤드라인" pitchFamily="18" charset="-127"/>
                        </a:rPr>
                        <a:t>Evap</a:t>
                      </a:r>
                      <a:r>
                        <a:rPr lang="en-US" altLang="ko-KR" sz="1300" b="0" dirty="0" smtClean="0">
                          <a:solidFill>
                            <a:schemeClr val="tx1"/>
                          </a:solidFill>
                          <a:latin typeface="Arial Black" panose="020B0A04020102020204" pitchFamily="34" charset="0"/>
                          <a:ea typeface="헤드라인" pitchFamily="18" charset="-127"/>
                        </a:rPr>
                        <a:t> </a:t>
                      </a:r>
                      <a:r>
                        <a:rPr lang="en-US" altLang="ko-KR" sz="1300" b="0" dirty="0" err="1" smtClean="0">
                          <a:solidFill>
                            <a:schemeClr val="tx1"/>
                          </a:solidFill>
                          <a:latin typeface="Arial Black" panose="020B0A04020102020204" pitchFamily="34" charset="0"/>
                          <a:ea typeface="헤드라인" pitchFamily="18" charset="-127"/>
                        </a:rPr>
                        <a:t>Fre</a:t>
                      </a: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[Cover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fre</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Disassembly]</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Bolts using (+) screwdriver. (3ea)</a:t>
                      </a:r>
                    </a:p>
                  </a:txBody>
                  <a:tcPr marL="90000" marR="90000" marT="28800" marB="28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32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Pull the bottom of Cover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Evap-fre</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and Disassemble it.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32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Disassemble the Sensor Temp/Fan housing.</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72900607"/>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4. 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14989706"/>
                  </a:ext>
                </a:extLst>
              </a:tr>
            </a:tbl>
          </a:graphicData>
        </a:graphic>
      </p:graphicFrame>
      <p:grpSp>
        <p:nvGrpSpPr>
          <p:cNvPr id="12" name="그룹 11"/>
          <p:cNvGrpSpPr/>
          <p:nvPr/>
        </p:nvGrpSpPr>
        <p:grpSpPr>
          <a:xfrm>
            <a:off x="6734545" y="1662612"/>
            <a:ext cx="1205399" cy="1240888"/>
            <a:chOff x="4725492" y="2271114"/>
            <a:chExt cx="3183433" cy="2875643"/>
          </a:xfrm>
        </p:grpSpPr>
        <p:pic>
          <p:nvPicPr>
            <p:cNvPr id="13" name="그림 12"/>
            <p:cNvPicPr>
              <a:picLocks noChangeAspect="1"/>
            </p:cNvPicPr>
            <p:nvPr/>
          </p:nvPicPr>
          <p:blipFill>
            <a:blip r:embed="rId4"/>
            <a:stretch>
              <a:fillRect/>
            </a:stretch>
          </p:blipFill>
          <p:spPr>
            <a:xfrm>
              <a:off x="4725492" y="2271114"/>
              <a:ext cx="3183433" cy="2875643"/>
            </a:xfrm>
            <a:prstGeom prst="rect">
              <a:avLst/>
            </a:prstGeom>
          </p:spPr>
        </p:pic>
        <p:sp>
          <p:nvSpPr>
            <p:cNvPr id="14" name="타원 13"/>
            <p:cNvSpPr/>
            <p:nvPr/>
          </p:nvSpPr>
          <p:spPr bwMode="auto">
            <a:xfrm>
              <a:off x="6803155" y="2912028"/>
              <a:ext cx="262090" cy="28837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5" name="타원 14"/>
            <p:cNvSpPr/>
            <p:nvPr/>
          </p:nvSpPr>
          <p:spPr bwMode="auto">
            <a:xfrm>
              <a:off x="6804025" y="4304306"/>
              <a:ext cx="262090" cy="28837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7" name="타원 16"/>
            <p:cNvSpPr/>
            <p:nvPr/>
          </p:nvSpPr>
          <p:spPr bwMode="auto">
            <a:xfrm>
              <a:off x="5293631" y="4380506"/>
              <a:ext cx="262090" cy="288371"/>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19" name="그림 18"/>
          <p:cNvPicPr>
            <a:picLocks noChangeAspect="1"/>
          </p:cNvPicPr>
          <p:nvPr/>
        </p:nvPicPr>
        <p:blipFill>
          <a:blip r:embed="rId5"/>
          <a:stretch>
            <a:fillRect/>
          </a:stretch>
        </p:blipFill>
        <p:spPr>
          <a:xfrm>
            <a:off x="6727022" y="2993690"/>
            <a:ext cx="1205398" cy="1240888"/>
          </a:xfrm>
          <a:prstGeom prst="rect">
            <a:avLst/>
          </a:prstGeom>
        </p:spPr>
      </p:pic>
      <p:grpSp>
        <p:nvGrpSpPr>
          <p:cNvPr id="20" name="그룹 19"/>
          <p:cNvGrpSpPr/>
          <p:nvPr/>
        </p:nvGrpSpPr>
        <p:grpSpPr>
          <a:xfrm>
            <a:off x="6727021" y="4330023"/>
            <a:ext cx="1205399" cy="1240888"/>
            <a:chOff x="4333207" y="3494589"/>
            <a:chExt cx="2672715" cy="2324100"/>
          </a:xfrm>
        </p:grpSpPr>
        <p:pic>
          <p:nvPicPr>
            <p:cNvPr id="21" name="그림 20"/>
            <p:cNvPicPr>
              <a:picLocks noChangeAspect="1"/>
            </p:cNvPicPr>
            <p:nvPr/>
          </p:nvPicPr>
          <p:blipFill>
            <a:blip r:embed="rId6"/>
            <a:stretch>
              <a:fillRect/>
            </a:stretch>
          </p:blipFill>
          <p:spPr>
            <a:xfrm>
              <a:off x="4333207" y="3494589"/>
              <a:ext cx="2672715" cy="2324100"/>
            </a:xfrm>
            <a:prstGeom prst="rect">
              <a:avLst/>
            </a:prstGeom>
          </p:spPr>
        </p:pic>
        <p:sp>
          <p:nvSpPr>
            <p:cNvPr id="22" name="타원 21"/>
            <p:cNvSpPr/>
            <p:nvPr/>
          </p:nvSpPr>
          <p:spPr bwMode="auto">
            <a:xfrm>
              <a:off x="4801692" y="3753984"/>
              <a:ext cx="471348" cy="513216"/>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26"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27319" y="2415373"/>
            <a:ext cx="41433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7" name="직사각형 33"/>
          <p:cNvSpPr>
            <a:spLocks noChangeArrowheads="1"/>
          </p:cNvSpPr>
          <p:nvPr/>
        </p:nvSpPr>
        <p:spPr bwMode="auto">
          <a:xfrm>
            <a:off x="2456506" y="2383622"/>
            <a:ext cx="3543300" cy="477838"/>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Before doing the above, make sure that the unit is unplugged.</a:t>
            </a:r>
          </a:p>
        </p:txBody>
      </p:sp>
    </p:spTree>
    <p:extLst>
      <p:ext uri="{BB962C8B-B14F-4D97-AF65-F5344CB8AC3E}">
        <p14:creationId xmlns:p14="http://schemas.microsoft.com/office/powerpoint/2010/main" val="100921662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6803"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rPr>
              <a:t>4-</a:t>
            </a:r>
            <a:r>
              <a:rPr lang="en-US" altLang="ko-KR" sz="1800" dirty="0" smtClean="0">
                <a:solidFill>
                  <a:srgbClr val="006699"/>
                </a:solidFill>
                <a:latin typeface="Arial Black" panose="020B0A04020102020204" pitchFamily="34" charset="0"/>
                <a:ea typeface="헤드라인" pitchFamily="18" charset="-127"/>
              </a:rPr>
              <a:t>32</a:t>
            </a:r>
            <a:r>
              <a:rPr lang="en-US" altLang="ko-KR" sz="1800" b="0" dirty="0" smtClean="0">
                <a:solidFill>
                  <a:srgbClr val="006699"/>
                </a:solidFill>
                <a:latin typeface="Arial Black" panose="020B0A04020102020204" pitchFamily="34" charset="0"/>
                <a:ea typeface="헤드라인" pitchFamily="18" charset="-127"/>
              </a:rPr>
              <a:t>. </a:t>
            </a:r>
            <a:r>
              <a:rPr lang="en-US" altLang="ko-KR" sz="1800" dirty="0" smtClean="0">
                <a:solidFill>
                  <a:srgbClr val="006699"/>
                </a:solidFill>
                <a:latin typeface="Arial Black" panose="020B0A04020102020204" pitchFamily="34" charset="0"/>
                <a:ea typeface="헤드라인" pitchFamily="18" charset="-127"/>
              </a:rPr>
              <a:t>Motor Fan</a:t>
            </a:r>
            <a:endParaRPr lang="en-US" altLang="ko-KR" sz="1800" b="0" dirty="0">
              <a:solidFill>
                <a:srgbClr val="006699"/>
              </a:solidFill>
              <a:latin typeface="Arial Black" panose="020B0A04020102020204" pitchFamily="34" charset="0"/>
              <a:ea typeface="헤드라인" pitchFamily="18" charset="-127"/>
            </a:endParaRPr>
          </a:p>
        </p:txBody>
      </p:sp>
      <p:grpSp>
        <p:nvGrpSpPr>
          <p:cNvPr id="76804" name="Group 10"/>
          <p:cNvGrpSpPr>
            <a:grpSpLocks/>
          </p:cNvGrpSpPr>
          <p:nvPr/>
        </p:nvGrpSpPr>
        <p:grpSpPr bwMode="auto">
          <a:xfrm>
            <a:off x="7596188" y="207963"/>
            <a:ext cx="1120775" cy="304800"/>
            <a:chOff x="4896" y="370"/>
            <a:chExt cx="706" cy="192"/>
          </a:xfrm>
        </p:grpSpPr>
        <p:sp>
          <p:nvSpPr>
            <p:cNvPr id="76828"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6829"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68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7836E117-16E0-4BA1-9A3F-EE92428CF52D}" type="slidenum">
              <a:rPr lang="en-US" altLang="ko-KR" sz="1400" b="0"/>
              <a:pPr algn="r" eaLnBrk="1" hangingPunct="1">
                <a:lnSpc>
                  <a:spcPct val="110000"/>
                </a:lnSpc>
                <a:spcBef>
                  <a:spcPct val="0"/>
                </a:spcBef>
                <a:buFont typeface="Wingdings" panose="05000000000000000000" pitchFamily="2" charset="2"/>
                <a:buNone/>
              </a:pPr>
              <a:t>83</a:t>
            </a:fld>
            <a:endParaRPr lang="en-US" altLang="ko-KR" sz="1400" b="0"/>
          </a:p>
        </p:txBody>
      </p:sp>
      <p:graphicFrame>
        <p:nvGraphicFramePr>
          <p:cNvPr id="16" name="Group 38"/>
          <p:cNvGraphicFramePr>
            <a:graphicFrameLocks noGrp="1"/>
          </p:cNvGraphicFramePr>
          <p:nvPr>
            <p:extLst>
              <p:ext uri="{D42A27DB-BD31-4B8C-83A1-F6EECF244321}">
                <p14:modId xmlns:p14="http://schemas.microsoft.com/office/powerpoint/2010/main" val="2609699550"/>
              </p:ext>
            </p:extLst>
          </p:nvPr>
        </p:nvGraphicFramePr>
        <p:xfrm>
          <a:off x="773113" y="1287463"/>
          <a:ext cx="7737475" cy="4863025"/>
        </p:xfrm>
        <a:graphic>
          <a:graphicData uri="http://schemas.openxmlformats.org/drawingml/2006/table">
            <a:tbl>
              <a:tblPr/>
              <a:tblGrid>
                <a:gridCol w="1288581">
                  <a:extLst>
                    <a:ext uri="{9D8B030D-6E8A-4147-A177-3AD203B41FA5}">
                      <a16:colId xmlns:a16="http://schemas.microsoft.com/office/drawing/2014/main" val="20000"/>
                    </a:ext>
                  </a:extLst>
                </a:gridCol>
                <a:gridCol w="4073773">
                  <a:extLst>
                    <a:ext uri="{9D8B030D-6E8A-4147-A177-3AD203B41FA5}">
                      <a16:colId xmlns:a16="http://schemas.microsoft.com/office/drawing/2014/main" val="20001"/>
                    </a:ext>
                  </a:extLst>
                </a:gridCol>
                <a:gridCol w="2375121">
                  <a:extLst>
                    <a:ext uri="{9D8B030D-6E8A-4147-A177-3AD203B41FA5}">
                      <a16:colId xmlns:a16="http://schemas.microsoft.com/office/drawing/2014/main" val="20002"/>
                    </a:ext>
                  </a:extLst>
                </a:gridCol>
              </a:tblGrid>
              <a:tr h="32702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lang="en-US" altLang="ko-KR" sz="1300" b="0" dirty="0" smtClean="0">
                          <a:solidFill>
                            <a:schemeClr val="tx1"/>
                          </a:solidFill>
                          <a:latin typeface="Arial Black" panose="020B0A04020102020204" pitchFamily="34" charset="0"/>
                          <a:ea typeface="헤드라인" pitchFamily="18" charset="-127"/>
                        </a:rPr>
                        <a:t>Motor</a:t>
                      </a:r>
                      <a:r>
                        <a:rPr lang="en-US" altLang="ko-KR" sz="1300" b="0" baseline="0" dirty="0" smtClean="0">
                          <a:solidFill>
                            <a:schemeClr val="tx1"/>
                          </a:solidFill>
                          <a:latin typeface="Arial Black" panose="020B0A04020102020204" pitchFamily="34" charset="0"/>
                          <a:ea typeface="헤드라인" pitchFamily="18" charset="-127"/>
                        </a:rPr>
                        <a:t> Fan</a:t>
                      </a: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Motor fan]</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Plate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rear.(slide)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Detach slightly the seal around the cover evap.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90490530"/>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Remove Bolts using (+) screwdriver. (3ea)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76682266"/>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Disassemble cover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rear and wire arrangement.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97978093"/>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Remove Bolts using (+) screwdriver(3ea) and fan.</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5631543"/>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If you want Assemble, do reverse this process.</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(go through 1~5 in backwards, No.2 seal reuse)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33893005"/>
                  </a:ext>
                </a:extLst>
              </a:tr>
            </a:tbl>
          </a:graphicData>
        </a:graphic>
      </p:graphicFrame>
      <p:grpSp>
        <p:nvGrpSpPr>
          <p:cNvPr id="26" name="그룹 25"/>
          <p:cNvGrpSpPr/>
          <p:nvPr/>
        </p:nvGrpSpPr>
        <p:grpSpPr>
          <a:xfrm>
            <a:off x="7036591" y="1668664"/>
            <a:ext cx="590531" cy="656014"/>
            <a:chOff x="1818151" y="2594611"/>
            <a:chExt cx="2412692" cy="2941233"/>
          </a:xfrm>
        </p:grpSpPr>
        <p:pic>
          <p:nvPicPr>
            <p:cNvPr id="27" name="그림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Lst>
            </a:blip>
            <a:stretch>
              <a:fillRect/>
            </a:stretch>
          </p:blipFill>
          <p:spPr>
            <a:xfrm>
              <a:off x="1818151" y="2594611"/>
              <a:ext cx="2412692" cy="2941233"/>
            </a:xfrm>
            <a:prstGeom prst="rect">
              <a:avLst/>
            </a:prstGeom>
          </p:spPr>
        </p:pic>
        <p:sp>
          <p:nvSpPr>
            <p:cNvPr id="28" name="아래쪽 화살표 27"/>
            <p:cNvSpPr/>
            <p:nvPr/>
          </p:nvSpPr>
          <p:spPr bwMode="auto">
            <a:xfrm>
              <a:off x="2849880" y="4531275"/>
              <a:ext cx="289560" cy="406485"/>
            </a:xfrm>
            <a:prstGeom prst="downArrow">
              <a:avLst/>
            </a:prstGeom>
            <a:solidFill>
              <a:srgbClr val="FF0000"/>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29" name="그룹 28"/>
          <p:cNvGrpSpPr/>
          <p:nvPr/>
        </p:nvGrpSpPr>
        <p:grpSpPr>
          <a:xfrm>
            <a:off x="7044527" y="3928806"/>
            <a:ext cx="598333" cy="656014"/>
            <a:chOff x="6724370" y="2589364"/>
            <a:chExt cx="2100159" cy="2647408"/>
          </a:xfrm>
        </p:grpSpPr>
        <p:pic>
          <p:nvPicPr>
            <p:cNvPr id="30" name="그림 29"/>
            <p:cNvPicPr>
              <a:picLocks noChangeAspect="1"/>
            </p:cNvPicPr>
            <p:nvPr/>
          </p:nvPicPr>
          <p:blipFill>
            <a:blip r:embed="rId6"/>
            <a:stretch>
              <a:fillRect/>
            </a:stretch>
          </p:blipFill>
          <p:spPr>
            <a:xfrm rot="16200000">
              <a:off x="6450746" y="2862988"/>
              <a:ext cx="2647408" cy="2100159"/>
            </a:xfrm>
            <a:prstGeom prst="rect">
              <a:avLst/>
            </a:prstGeom>
          </p:spPr>
        </p:pic>
        <p:sp>
          <p:nvSpPr>
            <p:cNvPr id="31" name="타원 30"/>
            <p:cNvSpPr/>
            <p:nvPr/>
          </p:nvSpPr>
          <p:spPr bwMode="auto">
            <a:xfrm>
              <a:off x="7094544" y="3454104"/>
              <a:ext cx="1180776" cy="513216"/>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5" name="그룹 34"/>
          <p:cNvGrpSpPr/>
          <p:nvPr/>
        </p:nvGrpSpPr>
        <p:grpSpPr>
          <a:xfrm>
            <a:off x="7032367" y="2414699"/>
            <a:ext cx="602873" cy="656015"/>
            <a:chOff x="2712721" y="3195658"/>
            <a:chExt cx="2290526" cy="2633642"/>
          </a:xfrm>
        </p:grpSpPr>
        <p:pic>
          <p:nvPicPr>
            <p:cNvPr id="36" name="그림 35"/>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Lst>
            </a:blip>
            <a:stretch>
              <a:fillRect/>
            </a:stretch>
          </p:blipFill>
          <p:spPr>
            <a:xfrm>
              <a:off x="2712721" y="3195658"/>
              <a:ext cx="2290526" cy="2633642"/>
            </a:xfrm>
            <a:prstGeom prst="rect">
              <a:avLst/>
            </a:prstGeom>
          </p:spPr>
        </p:pic>
        <p:sp>
          <p:nvSpPr>
            <p:cNvPr id="37" name="자유형 36"/>
            <p:cNvSpPr/>
            <p:nvPr/>
          </p:nvSpPr>
          <p:spPr bwMode="auto">
            <a:xfrm>
              <a:off x="2827020" y="3436620"/>
              <a:ext cx="2103120" cy="1897380"/>
            </a:xfrm>
            <a:custGeom>
              <a:avLst/>
              <a:gdLst>
                <a:gd name="connsiteX0" fmla="*/ 342900 w 2103120"/>
                <a:gd name="connsiteY0" fmla="*/ 1897380 h 1897380"/>
                <a:gd name="connsiteX1" fmla="*/ 0 w 2103120"/>
                <a:gd name="connsiteY1" fmla="*/ 1897380 h 1897380"/>
                <a:gd name="connsiteX2" fmla="*/ 144780 w 2103120"/>
                <a:gd name="connsiteY2" fmla="*/ 68580 h 1897380"/>
                <a:gd name="connsiteX3" fmla="*/ 1981200 w 2103120"/>
                <a:gd name="connsiteY3" fmla="*/ 0 h 1897380"/>
                <a:gd name="connsiteX4" fmla="*/ 2103120 w 2103120"/>
                <a:gd name="connsiteY4" fmla="*/ 1874520 h 1897380"/>
                <a:gd name="connsiteX5" fmla="*/ 1752600 w 2103120"/>
                <a:gd name="connsiteY5" fmla="*/ 1897380 h 189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120" h="1897380">
                  <a:moveTo>
                    <a:pt x="342900" y="1897380"/>
                  </a:moveTo>
                  <a:lnTo>
                    <a:pt x="0" y="1897380"/>
                  </a:lnTo>
                  <a:lnTo>
                    <a:pt x="144780" y="68580"/>
                  </a:lnTo>
                  <a:lnTo>
                    <a:pt x="1981200" y="0"/>
                  </a:lnTo>
                  <a:lnTo>
                    <a:pt x="2103120" y="1874520"/>
                  </a:lnTo>
                  <a:lnTo>
                    <a:pt x="1752600" y="1897380"/>
                  </a:lnTo>
                </a:path>
              </a:pathLst>
            </a:custGeom>
            <a:noFill/>
            <a:ln w="12700"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9" name="그룹 38"/>
          <p:cNvGrpSpPr/>
          <p:nvPr/>
        </p:nvGrpSpPr>
        <p:grpSpPr>
          <a:xfrm>
            <a:off x="7032367" y="5449176"/>
            <a:ext cx="618113" cy="646428"/>
            <a:chOff x="897272" y="914797"/>
            <a:chExt cx="4629150" cy="5219700"/>
          </a:xfrm>
        </p:grpSpPr>
        <p:pic>
          <p:nvPicPr>
            <p:cNvPr id="40" name="그림 39"/>
            <p:cNvPicPr>
              <a:picLocks noChangeAspect="1"/>
            </p:cNvPicPr>
            <p:nvPr/>
          </p:nvPicPr>
          <p:blipFill>
            <a:blip r:embed="rId9"/>
            <a:stretch>
              <a:fillRect/>
            </a:stretch>
          </p:blipFill>
          <p:spPr>
            <a:xfrm>
              <a:off x="897272" y="914797"/>
              <a:ext cx="4629150" cy="5219700"/>
            </a:xfrm>
            <a:prstGeom prst="rect">
              <a:avLst/>
            </a:prstGeom>
          </p:spPr>
        </p:pic>
        <p:sp>
          <p:nvSpPr>
            <p:cNvPr id="41" name="타원 40"/>
            <p:cNvSpPr/>
            <p:nvPr/>
          </p:nvSpPr>
          <p:spPr bwMode="auto">
            <a:xfrm>
              <a:off x="2660469" y="1335171"/>
              <a:ext cx="233636" cy="24804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2" name="타원 41"/>
            <p:cNvSpPr/>
            <p:nvPr/>
          </p:nvSpPr>
          <p:spPr bwMode="auto">
            <a:xfrm>
              <a:off x="2596991" y="2194562"/>
              <a:ext cx="233636" cy="24804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3" name="타원 42"/>
            <p:cNvSpPr/>
            <p:nvPr/>
          </p:nvSpPr>
          <p:spPr bwMode="auto">
            <a:xfrm>
              <a:off x="3525863" y="2227882"/>
              <a:ext cx="233636" cy="24804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45" name="그룹 44"/>
          <p:cNvGrpSpPr/>
          <p:nvPr/>
        </p:nvGrpSpPr>
        <p:grpSpPr>
          <a:xfrm>
            <a:off x="7032367" y="4693425"/>
            <a:ext cx="610493" cy="651323"/>
            <a:chOff x="3548062" y="2395537"/>
            <a:chExt cx="2047875" cy="2066925"/>
          </a:xfrm>
        </p:grpSpPr>
        <p:pic>
          <p:nvPicPr>
            <p:cNvPr id="46" name="그림 45"/>
            <p:cNvPicPr>
              <a:picLocks noChangeAspect="1"/>
            </p:cNvPicPr>
            <p:nvPr/>
          </p:nvPicPr>
          <p:blipFill>
            <a:blip r:embed="rId10"/>
            <a:stretch>
              <a:fillRect/>
            </a:stretch>
          </p:blipFill>
          <p:spPr>
            <a:xfrm>
              <a:off x="3548062" y="2395537"/>
              <a:ext cx="2047875" cy="2066925"/>
            </a:xfrm>
            <a:prstGeom prst="rect">
              <a:avLst/>
            </a:prstGeom>
          </p:spPr>
        </p:pic>
        <p:sp>
          <p:nvSpPr>
            <p:cNvPr id="47" name="타원 46"/>
            <p:cNvSpPr/>
            <p:nvPr/>
          </p:nvSpPr>
          <p:spPr bwMode="auto">
            <a:xfrm>
              <a:off x="4156615" y="3071387"/>
              <a:ext cx="666845" cy="64318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49" name="그룹 48"/>
          <p:cNvGrpSpPr/>
          <p:nvPr/>
        </p:nvGrpSpPr>
        <p:grpSpPr>
          <a:xfrm>
            <a:off x="7038316" y="3178839"/>
            <a:ext cx="604544" cy="662866"/>
            <a:chOff x="807147" y="3040736"/>
            <a:chExt cx="1895857" cy="2106089"/>
          </a:xfrm>
        </p:grpSpPr>
        <p:pic>
          <p:nvPicPr>
            <p:cNvPr id="50" name="그림 49"/>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Lst>
            </a:blip>
            <a:stretch>
              <a:fillRect/>
            </a:stretch>
          </p:blipFill>
          <p:spPr>
            <a:xfrm>
              <a:off x="807147" y="3040736"/>
              <a:ext cx="1895857" cy="2106089"/>
            </a:xfrm>
            <a:prstGeom prst="rect">
              <a:avLst/>
            </a:prstGeom>
          </p:spPr>
        </p:pic>
        <p:grpSp>
          <p:nvGrpSpPr>
            <p:cNvPr id="51" name="그룹 50"/>
            <p:cNvGrpSpPr/>
            <p:nvPr/>
          </p:nvGrpSpPr>
          <p:grpSpPr>
            <a:xfrm>
              <a:off x="1339145" y="3596703"/>
              <a:ext cx="908493" cy="736037"/>
              <a:chOff x="1339145" y="3596703"/>
              <a:chExt cx="908493" cy="736037"/>
            </a:xfrm>
          </p:grpSpPr>
          <p:sp>
            <p:nvSpPr>
              <p:cNvPr id="52" name="타원 51"/>
              <p:cNvSpPr/>
              <p:nvPr/>
            </p:nvSpPr>
            <p:spPr bwMode="auto">
              <a:xfrm>
                <a:off x="1339145" y="3660482"/>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3" name="타원 52"/>
              <p:cNvSpPr/>
              <p:nvPr/>
            </p:nvSpPr>
            <p:spPr bwMode="auto">
              <a:xfrm>
                <a:off x="2059695" y="3596703"/>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4" name="타원 53"/>
              <p:cNvSpPr/>
              <p:nvPr/>
            </p:nvSpPr>
            <p:spPr bwMode="auto">
              <a:xfrm>
                <a:off x="1661103" y="4130063"/>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spTree>
    <p:extLst>
      <p:ext uri="{BB962C8B-B14F-4D97-AF65-F5344CB8AC3E}">
        <p14:creationId xmlns:p14="http://schemas.microsoft.com/office/powerpoint/2010/main" val="151210368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76803"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dirty="0" smtClean="0">
                <a:solidFill>
                  <a:srgbClr val="006699"/>
                </a:solidFill>
                <a:latin typeface="Arial Black" panose="020B0A04020102020204" pitchFamily="34" charset="0"/>
              </a:rPr>
              <a:t>4-</a:t>
            </a:r>
            <a:r>
              <a:rPr lang="en-US" altLang="ko-KR" sz="1800" dirty="0" smtClean="0">
                <a:solidFill>
                  <a:srgbClr val="006699"/>
                </a:solidFill>
                <a:latin typeface="Arial Black" panose="020B0A04020102020204" pitchFamily="34" charset="0"/>
                <a:ea typeface="헤드라인" pitchFamily="18" charset="-127"/>
              </a:rPr>
              <a:t>33. </a:t>
            </a:r>
            <a:r>
              <a:rPr lang="en-US" altLang="ko-KR" sz="1800" dirty="0">
                <a:solidFill>
                  <a:srgbClr val="006699"/>
                </a:solidFill>
                <a:latin typeface="Arial Black" panose="020B0A04020102020204" pitchFamily="34" charset="0"/>
                <a:ea typeface="헤드라인" pitchFamily="18" charset="-127"/>
              </a:rPr>
              <a:t>Sensor </a:t>
            </a:r>
            <a:r>
              <a:rPr lang="en-US" altLang="ko-KR" sz="1800" dirty="0" smtClean="0">
                <a:solidFill>
                  <a:srgbClr val="006699"/>
                </a:solidFill>
                <a:latin typeface="Arial Black" panose="020B0A04020102020204" pitchFamily="34" charset="0"/>
                <a:ea typeface="헤드라인" pitchFamily="18" charset="-127"/>
              </a:rPr>
              <a:t>temp </a:t>
            </a:r>
            <a:r>
              <a:rPr lang="en-US" altLang="ko-KR" sz="1800" dirty="0" err="1" smtClean="0">
                <a:solidFill>
                  <a:srgbClr val="006699"/>
                </a:solidFill>
                <a:latin typeface="Arial Black" panose="020B0A04020102020204" pitchFamily="34" charset="0"/>
                <a:ea typeface="헤드라인" pitchFamily="18" charset="-127"/>
              </a:rPr>
              <a:t>Fre</a:t>
            </a:r>
            <a:endParaRPr lang="en-US" altLang="ko-KR" sz="1800" dirty="0">
              <a:solidFill>
                <a:srgbClr val="006699"/>
              </a:solidFill>
              <a:latin typeface="Arial Black" panose="020B0A04020102020204" pitchFamily="34" charset="0"/>
              <a:ea typeface="헤드라인" pitchFamily="18" charset="-127"/>
            </a:endParaRPr>
          </a:p>
        </p:txBody>
      </p:sp>
      <p:grpSp>
        <p:nvGrpSpPr>
          <p:cNvPr id="76804" name="Group 10"/>
          <p:cNvGrpSpPr>
            <a:grpSpLocks/>
          </p:cNvGrpSpPr>
          <p:nvPr/>
        </p:nvGrpSpPr>
        <p:grpSpPr bwMode="auto">
          <a:xfrm>
            <a:off x="7596188" y="207963"/>
            <a:ext cx="1120775" cy="304800"/>
            <a:chOff x="4896" y="370"/>
            <a:chExt cx="706" cy="192"/>
          </a:xfrm>
        </p:grpSpPr>
        <p:sp>
          <p:nvSpPr>
            <p:cNvPr id="76828"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76829"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768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7836E117-16E0-4BA1-9A3F-EE92428CF52D}" type="slidenum">
              <a:rPr lang="en-US" altLang="ko-KR" sz="1400" b="0"/>
              <a:pPr algn="r" eaLnBrk="1" hangingPunct="1">
                <a:lnSpc>
                  <a:spcPct val="110000"/>
                </a:lnSpc>
                <a:spcBef>
                  <a:spcPct val="0"/>
                </a:spcBef>
                <a:buFont typeface="Wingdings" panose="05000000000000000000" pitchFamily="2" charset="2"/>
                <a:buNone/>
              </a:pPr>
              <a:t>84</a:t>
            </a:fld>
            <a:endParaRPr lang="en-US" altLang="ko-KR" sz="1400" b="0"/>
          </a:p>
        </p:txBody>
      </p:sp>
      <p:graphicFrame>
        <p:nvGraphicFramePr>
          <p:cNvPr id="16" name="Group 38"/>
          <p:cNvGraphicFramePr>
            <a:graphicFrameLocks noGrp="1"/>
          </p:cNvGraphicFramePr>
          <p:nvPr>
            <p:extLst>
              <p:ext uri="{D42A27DB-BD31-4B8C-83A1-F6EECF244321}">
                <p14:modId xmlns:p14="http://schemas.microsoft.com/office/powerpoint/2010/main" val="3741880506"/>
              </p:ext>
            </p:extLst>
          </p:nvPr>
        </p:nvGraphicFramePr>
        <p:xfrm>
          <a:off x="773113" y="1287463"/>
          <a:ext cx="7737475" cy="4863025"/>
        </p:xfrm>
        <a:graphic>
          <a:graphicData uri="http://schemas.openxmlformats.org/drawingml/2006/table">
            <a:tbl>
              <a:tblPr/>
              <a:tblGrid>
                <a:gridCol w="1288581">
                  <a:extLst>
                    <a:ext uri="{9D8B030D-6E8A-4147-A177-3AD203B41FA5}">
                      <a16:colId xmlns:a16="http://schemas.microsoft.com/office/drawing/2014/main" val="20000"/>
                    </a:ext>
                  </a:extLst>
                </a:gridCol>
                <a:gridCol w="4073773">
                  <a:extLst>
                    <a:ext uri="{9D8B030D-6E8A-4147-A177-3AD203B41FA5}">
                      <a16:colId xmlns:a16="http://schemas.microsoft.com/office/drawing/2014/main" val="20001"/>
                    </a:ext>
                  </a:extLst>
                </a:gridCol>
                <a:gridCol w="2375121">
                  <a:extLst>
                    <a:ext uri="{9D8B030D-6E8A-4147-A177-3AD203B41FA5}">
                      <a16:colId xmlns:a16="http://schemas.microsoft.com/office/drawing/2014/main" val="20002"/>
                    </a:ext>
                  </a:extLst>
                </a:gridCol>
              </a:tblGrid>
              <a:tr h="32702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56000">
                <a:tc rowSpan="6">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lang="en-US" altLang="ko-KR" sz="1300" b="0" dirty="0" smtClean="0">
                          <a:solidFill>
                            <a:schemeClr val="tx1"/>
                          </a:solidFill>
                          <a:latin typeface="Arial Black" panose="020B0A04020102020204" pitchFamily="34" charset="0"/>
                          <a:ea typeface="헤드라인" pitchFamily="18" charset="-127"/>
                        </a:rPr>
                        <a:t>Sensor temp</a:t>
                      </a:r>
                    </a:p>
                    <a:p>
                      <a:pPr marL="0" marR="0" lvl="0" indent="0" algn="ctr" defTabSz="914400" rtl="0" eaLnBrk="1" fontAlgn="base" latinLnBrk="1" hangingPunct="1">
                        <a:lnSpc>
                          <a:spcPct val="80000"/>
                        </a:lnSpc>
                        <a:spcBef>
                          <a:spcPct val="20000"/>
                        </a:spcBef>
                        <a:spcAft>
                          <a:spcPct val="0"/>
                        </a:spcAft>
                        <a:buClrTx/>
                        <a:buSzTx/>
                        <a:buFontTx/>
                        <a:buNone/>
                        <a:tabLst/>
                      </a:pPr>
                      <a:r>
                        <a:rPr lang="en-US" altLang="ko-KR" sz="1300" b="0" dirty="0" err="1" smtClean="0">
                          <a:solidFill>
                            <a:schemeClr val="tx1"/>
                          </a:solidFill>
                          <a:latin typeface="Arial Black" panose="020B0A04020102020204" pitchFamily="34" charset="0"/>
                          <a:ea typeface="헤드라인" pitchFamily="18" charset="-127"/>
                        </a:rPr>
                        <a:t>Fre</a:t>
                      </a: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[Replacing Sensor Temp]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Plate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rear. (disassemble the hooks)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Detach slightly the seal around the cover evap.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90490530"/>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Remove Bolts using (+) screwdriver. (3ea)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76682266"/>
                  </a:ext>
                </a:extLst>
              </a:tr>
              <a:tr h="756000">
                <a:tc vMerge="1">
                  <a:txBody>
                    <a:bodyPr/>
                    <a:lstStyle/>
                    <a:p>
                      <a:pPr latinLnBrk="1"/>
                      <a:endParaRPr lang="ko-KR" altLang="en-US"/>
                    </a:p>
                  </a:txBody>
                  <a:tcPr/>
                </a:tc>
                <a:tc>
                  <a:txBody>
                    <a:bodyPr/>
                    <a:lstStyle/>
                    <a:p>
                      <a:pPr marL="533400" marR="0" lvl="0" indent="-53340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Disassemble cover </a:t>
                      </a:r>
                      <a:r>
                        <a:rPr kumimoji="1" lang="en-US" altLang="ko-KR" sz="1200" b="1" i="0" u="none" strike="noStrike" cap="none" normalizeH="0" baseline="0" dirty="0" err="1" smtClean="0">
                          <a:ln>
                            <a:noFill/>
                          </a:ln>
                          <a:solidFill>
                            <a:schemeClr val="tx1"/>
                          </a:solidFill>
                          <a:effectLst/>
                          <a:latin typeface="Arial" pitchFamily="34" charset="0"/>
                          <a:ea typeface="굴림" pitchFamily="50" charset="-127"/>
                        </a:rPr>
                        <a:t>evap</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rear.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97978093"/>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Remove Sensor Temp and replace it with new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5631543"/>
                  </a:ext>
                </a:extLst>
              </a:tr>
              <a:tr h="756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 </a:t>
                      </a:r>
                      <a:r>
                        <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rPr>
                        <a:t>If you want Assemble, do reverse this process.</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spc="0" normalizeH="0" baseline="0" noProof="0" dirty="0" smtClean="0">
                          <a:ln>
                            <a:noFill/>
                          </a:ln>
                          <a:solidFill>
                            <a:schemeClr val="tx1"/>
                          </a:solidFill>
                          <a:effectLst/>
                          <a:uLnTx/>
                          <a:uFillTx/>
                          <a:latin typeface="Arial" pitchFamily="34" charset="0"/>
                          <a:ea typeface="굴림" pitchFamily="50" charset="-127"/>
                          <a:cs typeface="+mn-cs"/>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(go through 1~5 in backwards, No.2 seal reuse)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05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33893005"/>
                  </a:ext>
                </a:extLst>
              </a:tr>
            </a:tbl>
          </a:graphicData>
        </a:graphic>
      </p:graphicFrame>
      <p:grpSp>
        <p:nvGrpSpPr>
          <p:cNvPr id="26" name="그룹 25"/>
          <p:cNvGrpSpPr/>
          <p:nvPr/>
        </p:nvGrpSpPr>
        <p:grpSpPr>
          <a:xfrm>
            <a:off x="7036591" y="1668664"/>
            <a:ext cx="590531" cy="656014"/>
            <a:chOff x="1818151" y="2594611"/>
            <a:chExt cx="2412692" cy="2941233"/>
          </a:xfrm>
        </p:grpSpPr>
        <p:pic>
          <p:nvPicPr>
            <p:cNvPr id="27" name="그림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Lst>
            </a:blip>
            <a:stretch>
              <a:fillRect/>
            </a:stretch>
          </p:blipFill>
          <p:spPr>
            <a:xfrm>
              <a:off x="1818151" y="2594611"/>
              <a:ext cx="2412692" cy="2941233"/>
            </a:xfrm>
            <a:prstGeom prst="rect">
              <a:avLst/>
            </a:prstGeom>
          </p:spPr>
        </p:pic>
        <p:sp>
          <p:nvSpPr>
            <p:cNvPr id="28" name="아래쪽 화살표 27"/>
            <p:cNvSpPr/>
            <p:nvPr/>
          </p:nvSpPr>
          <p:spPr bwMode="auto">
            <a:xfrm>
              <a:off x="2849880" y="4531275"/>
              <a:ext cx="289560" cy="406485"/>
            </a:xfrm>
            <a:prstGeom prst="downArrow">
              <a:avLst/>
            </a:prstGeom>
            <a:solidFill>
              <a:srgbClr val="FF0000"/>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29" name="그룹 28"/>
          <p:cNvGrpSpPr/>
          <p:nvPr/>
        </p:nvGrpSpPr>
        <p:grpSpPr>
          <a:xfrm>
            <a:off x="7044527" y="3928806"/>
            <a:ext cx="598333" cy="656014"/>
            <a:chOff x="6724370" y="2589364"/>
            <a:chExt cx="2100159" cy="2647408"/>
          </a:xfrm>
        </p:grpSpPr>
        <p:pic>
          <p:nvPicPr>
            <p:cNvPr id="30" name="그림 29"/>
            <p:cNvPicPr>
              <a:picLocks noChangeAspect="1"/>
            </p:cNvPicPr>
            <p:nvPr/>
          </p:nvPicPr>
          <p:blipFill>
            <a:blip r:embed="rId6"/>
            <a:stretch>
              <a:fillRect/>
            </a:stretch>
          </p:blipFill>
          <p:spPr>
            <a:xfrm rot="16200000">
              <a:off x="6450746" y="2862988"/>
              <a:ext cx="2647408" cy="2100159"/>
            </a:xfrm>
            <a:prstGeom prst="rect">
              <a:avLst/>
            </a:prstGeom>
          </p:spPr>
        </p:pic>
        <p:sp>
          <p:nvSpPr>
            <p:cNvPr id="31" name="타원 30"/>
            <p:cNvSpPr/>
            <p:nvPr/>
          </p:nvSpPr>
          <p:spPr bwMode="auto">
            <a:xfrm>
              <a:off x="7094544" y="3454104"/>
              <a:ext cx="1180776" cy="513216"/>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5" name="그룹 34"/>
          <p:cNvGrpSpPr/>
          <p:nvPr/>
        </p:nvGrpSpPr>
        <p:grpSpPr>
          <a:xfrm>
            <a:off x="7032367" y="2414699"/>
            <a:ext cx="602873" cy="656015"/>
            <a:chOff x="2712721" y="3195658"/>
            <a:chExt cx="2290526" cy="2633642"/>
          </a:xfrm>
        </p:grpSpPr>
        <p:pic>
          <p:nvPicPr>
            <p:cNvPr id="36" name="그림 35"/>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Lst>
            </a:blip>
            <a:stretch>
              <a:fillRect/>
            </a:stretch>
          </p:blipFill>
          <p:spPr>
            <a:xfrm>
              <a:off x="2712721" y="3195658"/>
              <a:ext cx="2290526" cy="2633642"/>
            </a:xfrm>
            <a:prstGeom prst="rect">
              <a:avLst/>
            </a:prstGeom>
          </p:spPr>
        </p:pic>
        <p:sp>
          <p:nvSpPr>
            <p:cNvPr id="37" name="자유형 36"/>
            <p:cNvSpPr/>
            <p:nvPr/>
          </p:nvSpPr>
          <p:spPr bwMode="auto">
            <a:xfrm>
              <a:off x="2827020" y="3436620"/>
              <a:ext cx="2103120" cy="1897380"/>
            </a:xfrm>
            <a:custGeom>
              <a:avLst/>
              <a:gdLst>
                <a:gd name="connsiteX0" fmla="*/ 342900 w 2103120"/>
                <a:gd name="connsiteY0" fmla="*/ 1897380 h 1897380"/>
                <a:gd name="connsiteX1" fmla="*/ 0 w 2103120"/>
                <a:gd name="connsiteY1" fmla="*/ 1897380 h 1897380"/>
                <a:gd name="connsiteX2" fmla="*/ 144780 w 2103120"/>
                <a:gd name="connsiteY2" fmla="*/ 68580 h 1897380"/>
                <a:gd name="connsiteX3" fmla="*/ 1981200 w 2103120"/>
                <a:gd name="connsiteY3" fmla="*/ 0 h 1897380"/>
                <a:gd name="connsiteX4" fmla="*/ 2103120 w 2103120"/>
                <a:gd name="connsiteY4" fmla="*/ 1874520 h 1897380"/>
                <a:gd name="connsiteX5" fmla="*/ 1752600 w 2103120"/>
                <a:gd name="connsiteY5" fmla="*/ 1897380 h 189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120" h="1897380">
                  <a:moveTo>
                    <a:pt x="342900" y="1897380"/>
                  </a:moveTo>
                  <a:lnTo>
                    <a:pt x="0" y="1897380"/>
                  </a:lnTo>
                  <a:lnTo>
                    <a:pt x="144780" y="68580"/>
                  </a:lnTo>
                  <a:lnTo>
                    <a:pt x="1981200" y="0"/>
                  </a:lnTo>
                  <a:lnTo>
                    <a:pt x="2103120" y="1874520"/>
                  </a:lnTo>
                  <a:lnTo>
                    <a:pt x="1752600" y="1897380"/>
                  </a:lnTo>
                </a:path>
              </a:pathLst>
            </a:custGeom>
            <a:noFill/>
            <a:ln w="12700"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49" name="그룹 48"/>
          <p:cNvGrpSpPr/>
          <p:nvPr/>
        </p:nvGrpSpPr>
        <p:grpSpPr>
          <a:xfrm>
            <a:off x="7038316" y="3178839"/>
            <a:ext cx="604544" cy="662866"/>
            <a:chOff x="807147" y="3040736"/>
            <a:chExt cx="1895857" cy="2106089"/>
          </a:xfrm>
        </p:grpSpPr>
        <p:pic>
          <p:nvPicPr>
            <p:cNvPr id="50" name="그림 49"/>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Lst>
            </a:blip>
            <a:stretch>
              <a:fillRect/>
            </a:stretch>
          </p:blipFill>
          <p:spPr>
            <a:xfrm>
              <a:off x="807147" y="3040736"/>
              <a:ext cx="1895857" cy="2106089"/>
            </a:xfrm>
            <a:prstGeom prst="rect">
              <a:avLst/>
            </a:prstGeom>
          </p:spPr>
        </p:pic>
        <p:grpSp>
          <p:nvGrpSpPr>
            <p:cNvPr id="51" name="그룹 50"/>
            <p:cNvGrpSpPr/>
            <p:nvPr/>
          </p:nvGrpSpPr>
          <p:grpSpPr>
            <a:xfrm>
              <a:off x="1339145" y="3596703"/>
              <a:ext cx="908493" cy="736037"/>
              <a:chOff x="1339145" y="3596703"/>
              <a:chExt cx="908493" cy="736037"/>
            </a:xfrm>
          </p:grpSpPr>
          <p:sp>
            <p:nvSpPr>
              <p:cNvPr id="52" name="타원 51"/>
              <p:cNvSpPr/>
              <p:nvPr/>
            </p:nvSpPr>
            <p:spPr bwMode="auto">
              <a:xfrm>
                <a:off x="1339145" y="3660482"/>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3" name="타원 52"/>
              <p:cNvSpPr/>
              <p:nvPr/>
            </p:nvSpPr>
            <p:spPr bwMode="auto">
              <a:xfrm>
                <a:off x="2059695" y="3596703"/>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4" name="타원 53"/>
              <p:cNvSpPr/>
              <p:nvPr/>
            </p:nvSpPr>
            <p:spPr bwMode="auto">
              <a:xfrm>
                <a:off x="1661103" y="4130063"/>
                <a:ext cx="187943" cy="202677"/>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pic>
        <p:nvPicPr>
          <p:cNvPr id="56" name="그림 55"/>
          <p:cNvPicPr>
            <a:picLocks noChangeAspect="1"/>
          </p:cNvPicPr>
          <p:nvPr/>
        </p:nvPicPr>
        <p:blipFill>
          <a:blip r:embed="rId9"/>
          <a:stretch>
            <a:fillRect/>
          </a:stretch>
        </p:blipFill>
        <p:spPr>
          <a:xfrm>
            <a:off x="7036591" y="4698986"/>
            <a:ext cx="590531" cy="642634"/>
          </a:xfrm>
          <a:prstGeom prst="rect">
            <a:avLst/>
          </a:prstGeom>
        </p:spPr>
      </p:pic>
    </p:spTree>
    <p:extLst>
      <p:ext uri="{BB962C8B-B14F-4D97-AF65-F5344CB8AC3E}">
        <p14:creationId xmlns:p14="http://schemas.microsoft.com/office/powerpoint/2010/main" val="24289897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oup 31"/>
          <p:cNvGraphicFramePr>
            <a:graphicFrameLocks noGrp="1"/>
          </p:cNvGraphicFramePr>
          <p:nvPr>
            <p:extLst/>
          </p:nvPr>
        </p:nvGraphicFramePr>
        <p:xfrm>
          <a:off x="773113" y="1308100"/>
          <a:ext cx="7737475" cy="4211552"/>
        </p:xfrm>
        <a:graphic>
          <a:graphicData uri="http://schemas.openxmlformats.org/drawingml/2006/table">
            <a:tbl>
              <a:tblPr/>
              <a:tblGrid>
                <a:gridCol w="1288581">
                  <a:extLst>
                    <a:ext uri="{9D8B030D-6E8A-4147-A177-3AD203B41FA5}">
                      <a16:colId xmlns:a16="http://schemas.microsoft.com/office/drawing/2014/main" val="20000"/>
                    </a:ext>
                  </a:extLst>
                </a:gridCol>
                <a:gridCol w="4186706">
                  <a:extLst>
                    <a:ext uri="{9D8B030D-6E8A-4147-A177-3AD203B41FA5}">
                      <a16:colId xmlns:a16="http://schemas.microsoft.com/office/drawing/2014/main" val="20001"/>
                    </a:ext>
                  </a:extLst>
                </a:gridCol>
                <a:gridCol w="2262188">
                  <a:extLst>
                    <a:ext uri="{9D8B030D-6E8A-4147-A177-3AD203B41FA5}">
                      <a16:colId xmlns:a16="http://schemas.microsoft.com/office/drawing/2014/main" val="20002"/>
                    </a:ext>
                  </a:extLst>
                </a:gridCol>
              </a:tblGrid>
              <a:tr h="283636">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976897">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Evap</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Ref</a:t>
                      </a: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1. Remove the housing connector part right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2465">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2. Remove the evaporator out from four Fixer.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4277">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[Replacing Sensor Temp]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1. Cutting cable tie and remove the housing connector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75654886"/>
                  </a:ext>
                </a:extLst>
              </a:tr>
              <a:tr h="964277">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2. Separate fixer and change 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47405422"/>
                  </a:ext>
                </a:extLst>
              </a:tr>
            </a:tbl>
          </a:graphicData>
        </a:graphic>
      </p:graphicFrame>
      <p:sp>
        <p:nvSpPr>
          <p:cNvPr id="1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1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4-34. </a:t>
            </a:r>
            <a:r>
              <a:rPr lang="en-US" altLang="ko-KR" sz="1800" b="0" dirty="0" err="1" smtClean="0">
                <a:solidFill>
                  <a:srgbClr val="006699"/>
                </a:solidFill>
                <a:latin typeface="Arial Black" panose="020B0A04020102020204" pitchFamily="34" charset="0"/>
                <a:ea typeface="헤드라인" pitchFamily="18" charset="-127"/>
              </a:rPr>
              <a:t>Evap</a:t>
            </a:r>
            <a:r>
              <a:rPr lang="en-US" altLang="ko-KR" sz="1800" dirty="0" smtClean="0">
                <a:solidFill>
                  <a:srgbClr val="006699"/>
                </a:solidFill>
                <a:latin typeface="Arial Black" pitchFamily="34" charset="0"/>
              </a:rPr>
              <a:t> Ref (Sensor Temp)</a:t>
            </a:r>
            <a:endParaRPr lang="en-US" altLang="ko-KR" sz="1800" b="0" dirty="0">
              <a:solidFill>
                <a:srgbClr val="006699"/>
              </a:solidFill>
              <a:latin typeface="Arial Black" panose="020B0A04020102020204" pitchFamily="34" charset="0"/>
              <a:ea typeface="헤드라인" pitchFamily="18" charset="-127"/>
            </a:endParaRPr>
          </a:p>
        </p:txBody>
      </p:sp>
      <p:grpSp>
        <p:nvGrpSpPr>
          <p:cNvPr id="17" name="Group 10"/>
          <p:cNvGrpSpPr>
            <a:grpSpLocks/>
          </p:cNvGrpSpPr>
          <p:nvPr/>
        </p:nvGrpSpPr>
        <p:grpSpPr bwMode="auto">
          <a:xfrm>
            <a:off x="7596188" y="207963"/>
            <a:ext cx="1120775" cy="304800"/>
            <a:chOff x="4896" y="370"/>
            <a:chExt cx="706" cy="192"/>
          </a:xfrm>
        </p:grpSpPr>
        <p:sp>
          <p:nvSpPr>
            <p:cNvPr id="18"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9"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5679117-4BEA-4268-8FED-016F0AE49508}" type="slidenum">
              <a:rPr lang="en-US" altLang="ko-KR" sz="1400" b="0"/>
              <a:pPr algn="r" eaLnBrk="1" hangingPunct="1">
                <a:lnSpc>
                  <a:spcPct val="110000"/>
                </a:lnSpc>
                <a:spcBef>
                  <a:spcPct val="0"/>
                </a:spcBef>
                <a:buFont typeface="Wingdings" panose="05000000000000000000" pitchFamily="2" charset="2"/>
                <a:buNone/>
              </a:pPr>
              <a:t>85</a:t>
            </a:fld>
            <a:endParaRPr lang="en-US" altLang="ko-KR" sz="1400" b="0"/>
          </a:p>
        </p:txBody>
      </p:sp>
      <p:grpSp>
        <p:nvGrpSpPr>
          <p:cNvPr id="36" name="그룹 35"/>
          <p:cNvGrpSpPr/>
          <p:nvPr/>
        </p:nvGrpSpPr>
        <p:grpSpPr>
          <a:xfrm>
            <a:off x="6848767" y="1717133"/>
            <a:ext cx="1106391" cy="693738"/>
            <a:chOff x="3879228" y="2116137"/>
            <a:chExt cx="1731534" cy="1198563"/>
          </a:xfrm>
        </p:grpSpPr>
        <p:pic>
          <p:nvPicPr>
            <p:cNvPr id="37" name="그림 36"/>
            <p:cNvPicPr>
              <a:picLocks noChangeAspect="1"/>
            </p:cNvPicPr>
            <p:nvPr/>
          </p:nvPicPr>
          <p:blipFill rotWithShape="1">
            <a:blip r:embed="rId4"/>
            <a:srcRect l="14729" r="660" b="62888"/>
            <a:stretch/>
          </p:blipFill>
          <p:spPr>
            <a:xfrm>
              <a:off x="3879228" y="2116137"/>
              <a:ext cx="1731534" cy="1198563"/>
            </a:xfrm>
            <a:prstGeom prst="rect">
              <a:avLst/>
            </a:prstGeom>
          </p:spPr>
        </p:pic>
        <p:sp>
          <p:nvSpPr>
            <p:cNvPr id="38" name="타원 37"/>
            <p:cNvSpPr/>
            <p:nvPr/>
          </p:nvSpPr>
          <p:spPr bwMode="auto">
            <a:xfrm>
              <a:off x="5138305" y="2231340"/>
              <a:ext cx="296450" cy="360000"/>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9" name="그룹 38"/>
          <p:cNvGrpSpPr/>
          <p:nvPr/>
        </p:nvGrpSpPr>
        <p:grpSpPr>
          <a:xfrm>
            <a:off x="6976864" y="3762379"/>
            <a:ext cx="804241" cy="639239"/>
            <a:chOff x="4549584" y="2210296"/>
            <a:chExt cx="879506" cy="954461"/>
          </a:xfrm>
        </p:grpSpPr>
        <p:pic>
          <p:nvPicPr>
            <p:cNvPr id="40" name="그림 39"/>
            <p:cNvPicPr>
              <a:picLocks noChangeAspect="1"/>
            </p:cNvPicPr>
            <p:nvPr/>
          </p:nvPicPr>
          <p:blipFill rotWithShape="1">
            <a:blip r:embed="rId4"/>
            <a:srcRect l="47486" t="2915" r="9537" b="67531"/>
            <a:stretch/>
          </p:blipFill>
          <p:spPr>
            <a:xfrm>
              <a:off x="4549584" y="2210296"/>
              <a:ext cx="879506" cy="954461"/>
            </a:xfrm>
            <a:prstGeom prst="rect">
              <a:avLst/>
            </a:prstGeom>
          </p:spPr>
        </p:pic>
        <p:sp>
          <p:nvSpPr>
            <p:cNvPr id="41" name="타원 40"/>
            <p:cNvSpPr/>
            <p:nvPr/>
          </p:nvSpPr>
          <p:spPr bwMode="auto">
            <a:xfrm>
              <a:off x="4795455" y="2686446"/>
              <a:ext cx="296450" cy="359999"/>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42" name="그림 41"/>
          <p:cNvPicPr>
            <a:picLocks noChangeAspect="1"/>
          </p:cNvPicPr>
          <p:nvPr/>
        </p:nvPicPr>
        <p:blipFill rotWithShape="1">
          <a:blip r:embed="rId5"/>
          <a:srcRect t="14826"/>
          <a:stretch/>
        </p:blipFill>
        <p:spPr>
          <a:xfrm>
            <a:off x="7038590" y="2595018"/>
            <a:ext cx="742514" cy="962524"/>
          </a:xfrm>
          <a:prstGeom prst="rect">
            <a:avLst/>
          </a:prstGeom>
        </p:spPr>
      </p:pic>
      <p:sp>
        <p:nvSpPr>
          <p:cNvPr id="43" name="직사각형 42"/>
          <p:cNvSpPr/>
          <p:nvPr/>
        </p:nvSpPr>
        <p:spPr bwMode="auto">
          <a:xfrm>
            <a:off x="7229988" y="2624382"/>
            <a:ext cx="69263" cy="102869"/>
          </a:xfrm>
          <a:prstGeom prst="rect">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4" name="직사각형 43"/>
          <p:cNvSpPr/>
          <p:nvPr/>
        </p:nvSpPr>
        <p:spPr bwMode="auto">
          <a:xfrm>
            <a:off x="7544150" y="2624382"/>
            <a:ext cx="69263" cy="102869"/>
          </a:xfrm>
          <a:prstGeom prst="rect">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5" name="직사각형 44"/>
          <p:cNvSpPr/>
          <p:nvPr/>
        </p:nvSpPr>
        <p:spPr bwMode="auto">
          <a:xfrm>
            <a:off x="7289052" y="3257186"/>
            <a:ext cx="69263" cy="102869"/>
          </a:xfrm>
          <a:prstGeom prst="rect">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46" name="직사각형 45"/>
          <p:cNvSpPr/>
          <p:nvPr/>
        </p:nvSpPr>
        <p:spPr bwMode="auto">
          <a:xfrm>
            <a:off x="7467204" y="3299384"/>
            <a:ext cx="69263" cy="102869"/>
          </a:xfrm>
          <a:prstGeom prst="rect">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nvGrpSpPr>
          <p:cNvPr id="47" name="그룹 46"/>
          <p:cNvGrpSpPr/>
          <p:nvPr/>
        </p:nvGrpSpPr>
        <p:grpSpPr>
          <a:xfrm>
            <a:off x="6976864" y="4702377"/>
            <a:ext cx="804241" cy="639239"/>
            <a:chOff x="4549584" y="2210296"/>
            <a:chExt cx="879506" cy="954461"/>
          </a:xfrm>
        </p:grpSpPr>
        <p:pic>
          <p:nvPicPr>
            <p:cNvPr id="48" name="그림 47"/>
            <p:cNvPicPr>
              <a:picLocks noChangeAspect="1"/>
            </p:cNvPicPr>
            <p:nvPr/>
          </p:nvPicPr>
          <p:blipFill rotWithShape="1">
            <a:blip r:embed="rId4"/>
            <a:srcRect l="47486" t="2915" r="9537" b="67531"/>
            <a:stretch/>
          </p:blipFill>
          <p:spPr>
            <a:xfrm>
              <a:off x="4549584" y="2210296"/>
              <a:ext cx="879506" cy="954461"/>
            </a:xfrm>
            <a:prstGeom prst="rect">
              <a:avLst/>
            </a:prstGeom>
          </p:spPr>
        </p:pic>
        <p:sp>
          <p:nvSpPr>
            <p:cNvPr id="49" name="타원 48"/>
            <p:cNvSpPr/>
            <p:nvPr/>
          </p:nvSpPr>
          <p:spPr bwMode="auto">
            <a:xfrm>
              <a:off x="4795455" y="2686446"/>
              <a:ext cx="296450" cy="359999"/>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Tree>
    <p:extLst>
      <p:ext uri="{BB962C8B-B14F-4D97-AF65-F5344CB8AC3E}">
        <p14:creationId xmlns:p14="http://schemas.microsoft.com/office/powerpoint/2010/main" val="276999016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oup 31"/>
          <p:cNvGraphicFramePr>
            <a:graphicFrameLocks noGrp="1"/>
          </p:cNvGraphicFramePr>
          <p:nvPr>
            <p:extLst>
              <p:ext uri="{D42A27DB-BD31-4B8C-83A1-F6EECF244321}">
                <p14:modId xmlns:p14="http://schemas.microsoft.com/office/powerpoint/2010/main" val="1470265453"/>
              </p:ext>
            </p:extLst>
          </p:nvPr>
        </p:nvGraphicFramePr>
        <p:xfrm>
          <a:off x="773113" y="1308100"/>
          <a:ext cx="7737475" cy="4211552"/>
        </p:xfrm>
        <a:graphic>
          <a:graphicData uri="http://schemas.openxmlformats.org/drawingml/2006/table">
            <a:tbl>
              <a:tblPr/>
              <a:tblGrid>
                <a:gridCol w="1288581">
                  <a:extLst>
                    <a:ext uri="{9D8B030D-6E8A-4147-A177-3AD203B41FA5}">
                      <a16:colId xmlns:a16="http://schemas.microsoft.com/office/drawing/2014/main" val="20000"/>
                    </a:ext>
                  </a:extLst>
                </a:gridCol>
                <a:gridCol w="4186706">
                  <a:extLst>
                    <a:ext uri="{9D8B030D-6E8A-4147-A177-3AD203B41FA5}">
                      <a16:colId xmlns:a16="http://schemas.microsoft.com/office/drawing/2014/main" val="20001"/>
                    </a:ext>
                  </a:extLst>
                </a:gridCol>
                <a:gridCol w="2262188">
                  <a:extLst>
                    <a:ext uri="{9D8B030D-6E8A-4147-A177-3AD203B41FA5}">
                      <a16:colId xmlns:a16="http://schemas.microsoft.com/office/drawing/2014/main" val="20002"/>
                    </a:ext>
                  </a:extLst>
                </a:gridCol>
              </a:tblGrid>
              <a:tr h="283636">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976897">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Evap</a:t>
                      </a: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 </a:t>
                      </a:r>
                      <a:r>
                        <a:rPr kumimoji="1" lang="en-US" altLang="ko-KR" sz="1300" b="0" i="0" u="none" strike="noStrike" cap="none" normalizeH="0" baseline="0" dirty="0" err="1" smtClean="0">
                          <a:ln>
                            <a:noFill/>
                          </a:ln>
                          <a:solidFill>
                            <a:schemeClr val="tx1"/>
                          </a:solidFill>
                          <a:effectLst/>
                          <a:latin typeface="Arial Black" pitchFamily="34" charset="0"/>
                          <a:ea typeface="Seoul-Identity-H" charset="-128"/>
                        </a:rPr>
                        <a:t>Fre</a:t>
                      </a: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1. Remove the housing connector part left one.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2465">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2. Remove the evaporator by pulling the lower part </a:t>
                      </a:r>
                      <a:b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of the evaporator while lifting it up.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4277">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[Replacing Sensor Temp]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1. Cutting cable tie and remove the housing connector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75654886"/>
                  </a:ext>
                </a:extLst>
              </a:tr>
              <a:tr h="964277">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2. Separate fixer and change Sensor Temp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47405422"/>
                  </a:ext>
                </a:extLst>
              </a:tr>
            </a:tbl>
          </a:graphicData>
        </a:graphic>
      </p:graphicFrame>
      <p:sp>
        <p:nvSpPr>
          <p:cNvPr id="1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16"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4-35. </a:t>
            </a:r>
            <a:r>
              <a:rPr lang="en-US" altLang="ko-KR" sz="1800" b="0" dirty="0" err="1" smtClean="0">
                <a:solidFill>
                  <a:srgbClr val="006699"/>
                </a:solidFill>
                <a:latin typeface="Arial Black" panose="020B0A04020102020204" pitchFamily="34" charset="0"/>
                <a:ea typeface="헤드라인" pitchFamily="18" charset="-127"/>
              </a:rPr>
              <a:t>Evap</a:t>
            </a:r>
            <a:r>
              <a:rPr lang="en-US" altLang="ko-KR" sz="1800" dirty="0" smtClean="0">
                <a:solidFill>
                  <a:srgbClr val="006699"/>
                </a:solidFill>
                <a:latin typeface="Arial Black" pitchFamily="34" charset="0"/>
              </a:rPr>
              <a:t> </a:t>
            </a:r>
            <a:r>
              <a:rPr lang="en-US" altLang="ko-KR" sz="1800" dirty="0" err="1" smtClean="0">
                <a:solidFill>
                  <a:srgbClr val="006699"/>
                </a:solidFill>
                <a:latin typeface="Arial Black" pitchFamily="34" charset="0"/>
              </a:rPr>
              <a:t>Fre</a:t>
            </a:r>
            <a:r>
              <a:rPr lang="en-US" altLang="ko-KR" sz="1800" dirty="0" smtClean="0">
                <a:solidFill>
                  <a:srgbClr val="006699"/>
                </a:solidFill>
                <a:latin typeface="Arial Black" pitchFamily="34" charset="0"/>
              </a:rPr>
              <a:t> (Sensor Temp)</a:t>
            </a:r>
            <a:endParaRPr lang="en-US" altLang="ko-KR" sz="1800" b="0" dirty="0">
              <a:solidFill>
                <a:srgbClr val="006699"/>
              </a:solidFill>
              <a:latin typeface="Arial Black" panose="020B0A04020102020204" pitchFamily="34" charset="0"/>
              <a:ea typeface="헤드라인" pitchFamily="18" charset="-127"/>
            </a:endParaRPr>
          </a:p>
        </p:txBody>
      </p:sp>
      <p:grpSp>
        <p:nvGrpSpPr>
          <p:cNvPr id="17" name="Group 10"/>
          <p:cNvGrpSpPr>
            <a:grpSpLocks/>
          </p:cNvGrpSpPr>
          <p:nvPr/>
        </p:nvGrpSpPr>
        <p:grpSpPr bwMode="auto">
          <a:xfrm>
            <a:off x="7596188" y="207963"/>
            <a:ext cx="1120775" cy="304800"/>
            <a:chOff x="4896" y="370"/>
            <a:chExt cx="706" cy="192"/>
          </a:xfrm>
        </p:grpSpPr>
        <p:sp>
          <p:nvSpPr>
            <p:cNvPr id="18"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19"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0"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95679117-4BEA-4268-8FED-016F0AE49508}" type="slidenum">
              <a:rPr lang="en-US" altLang="ko-KR" sz="1400" b="0"/>
              <a:pPr algn="r" eaLnBrk="1" hangingPunct="1">
                <a:lnSpc>
                  <a:spcPct val="110000"/>
                </a:lnSpc>
                <a:spcBef>
                  <a:spcPct val="0"/>
                </a:spcBef>
                <a:buFont typeface="Wingdings" panose="05000000000000000000" pitchFamily="2" charset="2"/>
                <a:buNone/>
              </a:pPr>
              <a:t>86</a:t>
            </a:fld>
            <a:endParaRPr lang="en-US" altLang="ko-KR" sz="1400" b="0"/>
          </a:p>
        </p:txBody>
      </p:sp>
      <p:pic>
        <p:nvPicPr>
          <p:cNvPr id="21" name="그림 20"/>
          <p:cNvPicPr>
            <a:picLocks noChangeAspect="1"/>
          </p:cNvPicPr>
          <p:nvPr/>
        </p:nvPicPr>
        <p:blipFill>
          <a:blip r:embed="rId4"/>
          <a:stretch>
            <a:fillRect/>
          </a:stretch>
        </p:blipFill>
        <p:spPr>
          <a:xfrm>
            <a:off x="6846954" y="2625714"/>
            <a:ext cx="1012093" cy="918188"/>
          </a:xfrm>
          <a:prstGeom prst="rect">
            <a:avLst/>
          </a:prstGeom>
        </p:spPr>
      </p:pic>
      <p:grpSp>
        <p:nvGrpSpPr>
          <p:cNvPr id="22" name="그룹 21"/>
          <p:cNvGrpSpPr/>
          <p:nvPr/>
        </p:nvGrpSpPr>
        <p:grpSpPr>
          <a:xfrm>
            <a:off x="6745420" y="1658173"/>
            <a:ext cx="1201547" cy="870641"/>
            <a:chOff x="6512664" y="1691425"/>
            <a:chExt cx="1785700" cy="1388658"/>
          </a:xfrm>
        </p:grpSpPr>
        <p:pic>
          <p:nvPicPr>
            <p:cNvPr id="23" name="그림 22"/>
            <p:cNvPicPr>
              <a:picLocks noChangeAspect="1"/>
            </p:cNvPicPr>
            <p:nvPr/>
          </p:nvPicPr>
          <p:blipFill>
            <a:blip r:embed="rId5"/>
            <a:stretch>
              <a:fillRect/>
            </a:stretch>
          </p:blipFill>
          <p:spPr>
            <a:xfrm>
              <a:off x="6512664" y="1691425"/>
              <a:ext cx="1785700" cy="1388658"/>
            </a:xfrm>
            <a:prstGeom prst="rect">
              <a:avLst/>
            </a:prstGeom>
          </p:spPr>
        </p:pic>
        <p:sp>
          <p:nvSpPr>
            <p:cNvPr id="24" name="타원 23"/>
            <p:cNvSpPr/>
            <p:nvPr/>
          </p:nvSpPr>
          <p:spPr bwMode="auto">
            <a:xfrm>
              <a:off x="6842125" y="1915463"/>
              <a:ext cx="440575" cy="376887"/>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25" name="그룹 24"/>
          <p:cNvGrpSpPr/>
          <p:nvPr/>
        </p:nvGrpSpPr>
        <p:grpSpPr>
          <a:xfrm>
            <a:off x="6305550" y="3711837"/>
            <a:ext cx="1096414" cy="713009"/>
            <a:chOff x="5111410" y="3893604"/>
            <a:chExt cx="3983465" cy="2461692"/>
          </a:xfrm>
        </p:grpSpPr>
        <p:pic>
          <p:nvPicPr>
            <p:cNvPr id="26" name="그림 25"/>
            <p:cNvPicPr>
              <a:picLocks noChangeAspect="1"/>
            </p:cNvPicPr>
            <p:nvPr/>
          </p:nvPicPr>
          <p:blipFill>
            <a:blip r:embed="rId6"/>
            <a:stretch>
              <a:fillRect/>
            </a:stretch>
          </p:blipFill>
          <p:spPr>
            <a:xfrm>
              <a:off x="5111410" y="3893604"/>
              <a:ext cx="3983465" cy="2461692"/>
            </a:xfrm>
            <a:prstGeom prst="rect">
              <a:avLst/>
            </a:prstGeom>
          </p:spPr>
        </p:pic>
        <p:sp>
          <p:nvSpPr>
            <p:cNvPr id="27" name="타원 26"/>
            <p:cNvSpPr/>
            <p:nvPr/>
          </p:nvSpPr>
          <p:spPr bwMode="auto">
            <a:xfrm>
              <a:off x="5728220" y="4466010"/>
              <a:ext cx="440575" cy="376887"/>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28" name="그룹 27"/>
          <p:cNvGrpSpPr/>
          <p:nvPr/>
        </p:nvGrpSpPr>
        <p:grpSpPr>
          <a:xfrm>
            <a:off x="7478814" y="3711837"/>
            <a:ext cx="933350" cy="713009"/>
            <a:chOff x="6512664" y="1691425"/>
            <a:chExt cx="1785700" cy="1388658"/>
          </a:xfrm>
        </p:grpSpPr>
        <p:pic>
          <p:nvPicPr>
            <p:cNvPr id="29" name="그림 28"/>
            <p:cNvPicPr>
              <a:picLocks noChangeAspect="1"/>
            </p:cNvPicPr>
            <p:nvPr/>
          </p:nvPicPr>
          <p:blipFill>
            <a:blip r:embed="rId5"/>
            <a:stretch>
              <a:fillRect/>
            </a:stretch>
          </p:blipFill>
          <p:spPr>
            <a:xfrm>
              <a:off x="6512664" y="1691425"/>
              <a:ext cx="1785700" cy="1388658"/>
            </a:xfrm>
            <a:prstGeom prst="rect">
              <a:avLst/>
            </a:prstGeom>
          </p:spPr>
        </p:pic>
        <p:sp>
          <p:nvSpPr>
            <p:cNvPr id="30" name="타원 29"/>
            <p:cNvSpPr/>
            <p:nvPr/>
          </p:nvSpPr>
          <p:spPr bwMode="auto">
            <a:xfrm>
              <a:off x="6842125" y="1915463"/>
              <a:ext cx="440575" cy="376887"/>
            </a:xfrm>
            <a:prstGeom prst="ellipse">
              <a:avLst/>
            </a:prstGeom>
            <a:noFill/>
            <a:ln w="9525" cap="flat" cmpd="sng" algn="ctr">
              <a:solidFill>
                <a:srgbClr val="FF0000"/>
              </a:solid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1" name="그룹 30"/>
          <p:cNvGrpSpPr/>
          <p:nvPr/>
        </p:nvGrpSpPr>
        <p:grpSpPr>
          <a:xfrm>
            <a:off x="6749713" y="4667326"/>
            <a:ext cx="1206573" cy="732845"/>
            <a:chOff x="6749713" y="4667326"/>
            <a:chExt cx="1206573" cy="732845"/>
          </a:xfrm>
        </p:grpSpPr>
        <p:pic>
          <p:nvPicPr>
            <p:cNvPr id="32" name="그림 31"/>
            <p:cNvPicPr>
              <a:picLocks noChangeAspect="1"/>
            </p:cNvPicPr>
            <p:nvPr/>
          </p:nvPicPr>
          <p:blipFill>
            <a:blip r:embed="rId7"/>
            <a:stretch>
              <a:fillRect/>
            </a:stretch>
          </p:blipFill>
          <p:spPr>
            <a:xfrm>
              <a:off x="6749713" y="4667326"/>
              <a:ext cx="1206573" cy="732845"/>
            </a:xfrm>
            <a:prstGeom prst="rect">
              <a:avLst/>
            </a:prstGeom>
          </p:spPr>
        </p:pic>
        <p:sp>
          <p:nvSpPr>
            <p:cNvPr id="33" name="타원 32"/>
            <p:cNvSpPr/>
            <p:nvPr/>
          </p:nvSpPr>
          <p:spPr bwMode="auto">
            <a:xfrm>
              <a:off x="7033274" y="4778735"/>
              <a:ext cx="368689" cy="355723"/>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Tree>
    <p:extLst>
      <p:ext uri="{BB962C8B-B14F-4D97-AF65-F5344CB8AC3E}">
        <p14:creationId xmlns:p14="http://schemas.microsoft.com/office/powerpoint/2010/main" val="4270601096"/>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4159564082"/>
              </p:ext>
            </p:extLst>
          </p:nvPr>
        </p:nvGraphicFramePr>
        <p:xfrm>
          <a:off x="762000" y="1308100"/>
          <a:ext cx="7748588" cy="4578233"/>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80000">
                <a:tc rowSpan="4">
                  <a:txBody>
                    <a:bodyPr/>
                    <a:lstStyle/>
                    <a:p>
                      <a:pPr algn="ctr" eaLnBrk="1" hangingPunct="1">
                        <a:spcBef>
                          <a:spcPct val="0"/>
                        </a:spcBef>
                        <a:buFontTx/>
                        <a:buNone/>
                      </a:pPr>
                      <a:r>
                        <a:rPr lang="en-US" altLang="ko-KR" sz="1200" b="0" dirty="0" smtClean="0">
                          <a:solidFill>
                            <a:schemeClr val="tx1"/>
                          </a:solidFill>
                          <a:latin typeface="Arial Black" panose="020B0A04020102020204" pitchFamily="34" charset="0"/>
                          <a:ea typeface="헤드라인" pitchFamily="18" charset="-127"/>
                        </a:rPr>
                        <a:t>LED</a:t>
                      </a:r>
                      <a:r>
                        <a:rPr lang="en-US" altLang="ko-KR" sz="1200" b="0" baseline="0" dirty="0" smtClean="0">
                          <a:solidFill>
                            <a:schemeClr val="tx1"/>
                          </a:solidFill>
                          <a:latin typeface="Arial Black" panose="020B0A04020102020204" pitchFamily="34" charset="0"/>
                          <a:ea typeface="헤드라인" pitchFamily="18" charset="-127"/>
                        </a:rPr>
                        <a:t> Lamp</a:t>
                      </a:r>
                      <a:endParaRPr lang="en-US" altLang="ko-KR" sz="12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[Disassembly of LED Lamp]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Insert the small flat-head screwdriver at inert point’s gap between liner and cover lamp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Pull back the cover lamp with screwdriver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93617534"/>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Repeat twice more the #2, #3 work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25303481"/>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Separate the Cover lamp from Liner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07284311"/>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4-36. </a:t>
            </a:r>
            <a:r>
              <a:rPr lang="en-US" altLang="ko-KR" sz="1800" dirty="0" smtClean="0">
                <a:solidFill>
                  <a:srgbClr val="006699"/>
                </a:solidFill>
                <a:latin typeface="Arial Black" panose="020B0A04020102020204" pitchFamily="34" charset="0"/>
                <a:ea typeface="헤드라인" pitchFamily="18" charset="-127"/>
              </a:rPr>
              <a:t>LED </a:t>
            </a:r>
            <a:r>
              <a:rPr lang="en-US" altLang="ko-KR" sz="1800" dirty="0">
                <a:solidFill>
                  <a:srgbClr val="006699"/>
                </a:solidFill>
                <a:latin typeface="Arial Black" panose="020B0A04020102020204" pitchFamily="34" charset="0"/>
                <a:ea typeface="헤드라인" pitchFamily="18" charset="-127"/>
              </a:rPr>
              <a:t>Lamp</a:t>
            </a: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87</a:t>
            </a:fld>
            <a:endParaRPr lang="en-US" altLang="ko-KR" sz="1400" b="0"/>
          </a:p>
        </p:txBody>
      </p:sp>
      <p:grpSp>
        <p:nvGrpSpPr>
          <p:cNvPr id="11" name="그룹 10"/>
          <p:cNvGrpSpPr/>
          <p:nvPr/>
        </p:nvGrpSpPr>
        <p:grpSpPr>
          <a:xfrm>
            <a:off x="6261399" y="1726540"/>
            <a:ext cx="2159077" cy="771432"/>
            <a:chOff x="6101063" y="1492479"/>
            <a:chExt cx="2159077" cy="771432"/>
          </a:xfrm>
        </p:grpSpPr>
        <p:grpSp>
          <p:nvGrpSpPr>
            <p:cNvPr id="12" name="그룹 11"/>
            <p:cNvGrpSpPr/>
            <p:nvPr/>
          </p:nvGrpSpPr>
          <p:grpSpPr>
            <a:xfrm>
              <a:off x="6101063" y="1492479"/>
              <a:ext cx="2147853" cy="771432"/>
              <a:chOff x="6203898" y="1427759"/>
              <a:chExt cx="2598902" cy="933433"/>
            </a:xfrm>
          </p:grpSpPr>
          <p:pic>
            <p:nvPicPr>
              <p:cNvPr id="14" name="그림 13"/>
              <p:cNvPicPr>
                <a:picLocks noChangeAspect="1"/>
              </p:cNvPicPr>
              <p:nvPr/>
            </p:nvPicPr>
            <p:blipFill>
              <a:blip r:embed="rId4"/>
              <a:stretch>
                <a:fillRect/>
              </a:stretch>
            </p:blipFill>
            <p:spPr>
              <a:xfrm>
                <a:off x="7910791" y="1427759"/>
                <a:ext cx="892009" cy="933433"/>
              </a:xfrm>
              <a:prstGeom prst="rect">
                <a:avLst/>
              </a:prstGeom>
            </p:spPr>
          </p:pic>
          <p:grpSp>
            <p:nvGrpSpPr>
              <p:cNvPr id="15" name="그룹 14"/>
              <p:cNvGrpSpPr/>
              <p:nvPr/>
            </p:nvGrpSpPr>
            <p:grpSpPr>
              <a:xfrm>
                <a:off x="6203898" y="1582316"/>
                <a:ext cx="1610122" cy="605571"/>
                <a:chOff x="6203898" y="1619426"/>
                <a:chExt cx="1610122" cy="605571"/>
              </a:xfrm>
            </p:grpSpPr>
            <p:grpSp>
              <p:nvGrpSpPr>
                <p:cNvPr id="17" name="그룹 16"/>
                <p:cNvGrpSpPr/>
                <p:nvPr/>
              </p:nvGrpSpPr>
              <p:grpSpPr>
                <a:xfrm>
                  <a:off x="6203898" y="1619426"/>
                  <a:ext cx="1610122" cy="562605"/>
                  <a:chOff x="5227199" y="3145795"/>
                  <a:chExt cx="2935899" cy="1025855"/>
                </a:xfrm>
              </p:grpSpPr>
              <p:pic>
                <p:nvPicPr>
                  <p:cNvPr id="19" name="그림 18"/>
                  <p:cNvPicPr>
                    <a:picLocks noChangeAspect="1"/>
                  </p:cNvPicPr>
                  <p:nvPr/>
                </p:nvPicPr>
                <p:blipFill>
                  <a:blip r:embed="rId5"/>
                  <a:stretch>
                    <a:fillRect/>
                  </a:stretch>
                </p:blipFill>
                <p:spPr>
                  <a:xfrm>
                    <a:off x="5227199" y="3145795"/>
                    <a:ext cx="2935899" cy="1025855"/>
                  </a:xfrm>
                  <a:prstGeom prst="rect">
                    <a:avLst/>
                  </a:prstGeom>
                </p:spPr>
              </p:pic>
              <p:sp>
                <p:nvSpPr>
                  <p:cNvPr id="20" name="모서리가 둥근 직사각형 19"/>
                  <p:cNvSpPr/>
                  <p:nvPr/>
                </p:nvSpPr>
                <p:spPr>
                  <a:xfrm>
                    <a:off x="5602624" y="3332787"/>
                    <a:ext cx="332509" cy="199505"/>
                  </a:xfrm>
                  <a:prstGeom prst="roundRect">
                    <a:avLst/>
                  </a:prstGeom>
                  <a:noFill/>
                  <a:ln w="6350">
                    <a:solidFill>
                      <a:srgbClr val="FF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1" name="모서리가 둥근 직사각형 20"/>
                  <p:cNvSpPr/>
                  <p:nvPr/>
                </p:nvSpPr>
                <p:spPr>
                  <a:xfrm>
                    <a:off x="6533958" y="3332787"/>
                    <a:ext cx="332509" cy="199505"/>
                  </a:xfrm>
                  <a:prstGeom prst="roundRect">
                    <a:avLst/>
                  </a:prstGeom>
                  <a:noFill/>
                  <a:ln w="6350">
                    <a:solidFill>
                      <a:srgbClr val="FF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2" name="모서리가 둥근 직사각형 21"/>
                  <p:cNvSpPr/>
                  <p:nvPr/>
                </p:nvSpPr>
                <p:spPr>
                  <a:xfrm>
                    <a:off x="7465292" y="3332787"/>
                    <a:ext cx="332509" cy="199505"/>
                  </a:xfrm>
                  <a:prstGeom prst="roundRect">
                    <a:avLst/>
                  </a:prstGeom>
                  <a:noFill/>
                  <a:ln w="6350">
                    <a:solidFill>
                      <a:srgbClr val="FF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18" name="TextBox 17"/>
                <p:cNvSpPr txBox="1"/>
                <p:nvPr/>
              </p:nvSpPr>
              <p:spPr>
                <a:xfrm>
                  <a:off x="6391808" y="1963387"/>
                  <a:ext cx="1221873" cy="261610"/>
                </a:xfrm>
                <a:prstGeom prst="rect">
                  <a:avLst/>
                </a:prstGeom>
                <a:noFill/>
              </p:spPr>
              <p:txBody>
                <a:bodyPr wrap="square" rtlCol="0">
                  <a:spAutoFit/>
                </a:bodyPr>
                <a:lstStyle/>
                <a:p>
                  <a:pPr algn="ctr"/>
                  <a:r>
                    <a:rPr lang="en-US" altLang="ko-KR" sz="1050" dirty="0" smtClean="0"/>
                    <a:t>Insert point</a:t>
                  </a:r>
                  <a:endParaRPr lang="ko-KR" altLang="en-US" sz="1050" dirty="0"/>
                </a:p>
              </p:txBody>
            </p:sp>
          </p:grpSp>
        </p:grpSp>
        <p:sp>
          <p:nvSpPr>
            <p:cNvPr id="13" name="TextBox 12"/>
            <p:cNvSpPr txBox="1"/>
            <p:nvPr/>
          </p:nvSpPr>
          <p:spPr>
            <a:xfrm>
              <a:off x="7777540" y="1614003"/>
              <a:ext cx="482600" cy="230832"/>
            </a:xfrm>
            <a:prstGeom prst="rect">
              <a:avLst/>
            </a:prstGeom>
            <a:noFill/>
          </p:spPr>
          <p:txBody>
            <a:bodyPr wrap="square" rtlCol="0">
              <a:spAutoFit/>
            </a:bodyPr>
            <a:lstStyle/>
            <a:p>
              <a:r>
                <a:rPr lang="en-US" altLang="ko-KR" sz="900" dirty="0" smtClean="0"/>
                <a:t>insert</a:t>
              </a:r>
              <a:endParaRPr lang="ko-KR" altLang="en-US" sz="900" dirty="0"/>
            </a:p>
          </p:txBody>
        </p:sp>
      </p:grpSp>
      <p:grpSp>
        <p:nvGrpSpPr>
          <p:cNvPr id="23" name="그룹 22"/>
          <p:cNvGrpSpPr/>
          <p:nvPr/>
        </p:nvGrpSpPr>
        <p:grpSpPr>
          <a:xfrm>
            <a:off x="6582266" y="2737383"/>
            <a:ext cx="1525380" cy="887680"/>
            <a:chOff x="8766322" y="1473042"/>
            <a:chExt cx="1753234" cy="906469"/>
          </a:xfrm>
        </p:grpSpPr>
        <p:pic>
          <p:nvPicPr>
            <p:cNvPr id="24" name="그림 23"/>
            <p:cNvPicPr>
              <a:picLocks noChangeAspect="1"/>
            </p:cNvPicPr>
            <p:nvPr/>
          </p:nvPicPr>
          <p:blipFill>
            <a:blip r:embed="rId6"/>
            <a:stretch>
              <a:fillRect/>
            </a:stretch>
          </p:blipFill>
          <p:spPr>
            <a:xfrm>
              <a:off x="8766322" y="1473042"/>
              <a:ext cx="1635435" cy="906469"/>
            </a:xfrm>
            <a:prstGeom prst="rect">
              <a:avLst/>
            </a:prstGeom>
          </p:spPr>
        </p:pic>
        <p:sp>
          <p:nvSpPr>
            <p:cNvPr id="26" name="TextBox 25"/>
            <p:cNvSpPr txBox="1"/>
            <p:nvPr/>
          </p:nvSpPr>
          <p:spPr>
            <a:xfrm>
              <a:off x="9518497" y="1926277"/>
              <a:ext cx="1001059" cy="316548"/>
            </a:xfrm>
            <a:prstGeom prst="rect">
              <a:avLst/>
            </a:prstGeom>
            <a:noFill/>
          </p:spPr>
          <p:txBody>
            <a:bodyPr wrap="square" rtlCol="0">
              <a:spAutoFit/>
            </a:bodyPr>
            <a:lstStyle/>
            <a:p>
              <a:r>
                <a:rPr lang="en-US" altLang="ko-KR" sz="1100" dirty="0" smtClean="0"/>
                <a:t>Pull back</a:t>
              </a:r>
              <a:endParaRPr lang="ko-KR" altLang="en-US" sz="1100" dirty="0"/>
            </a:p>
          </p:txBody>
        </p:sp>
      </p:grpSp>
      <p:grpSp>
        <p:nvGrpSpPr>
          <p:cNvPr id="27" name="그룹 26"/>
          <p:cNvGrpSpPr/>
          <p:nvPr/>
        </p:nvGrpSpPr>
        <p:grpSpPr>
          <a:xfrm>
            <a:off x="6582266" y="3825638"/>
            <a:ext cx="1422890" cy="887680"/>
            <a:chOff x="10597004" y="1456881"/>
            <a:chExt cx="1395245" cy="813474"/>
          </a:xfrm>
        </p:grpSpPr>
        <p:pic>
          <p:nvPicPr>
            <p:cNvPr id="28" name="그림 27"/>
            <p:cNvPicPr>
              <a:picLocks noChangeAspect="1"/>
            </p:cNvPicPr>
            <p:nvPr/>
          </p:nvPicPr>
          <p:blipFill>
            <a:blip r:embed="rId7"/>
            <a:stretch>
              <a:fillRect/>
            </a:stretch>
          </p:blipFill>
          <p:spPr>
            <a:xfrm>
              <a:off x="10597004" y="1456881"/>
              <a:ext cx="1395245" cy="813474"/>
            </a:xfrm>
            <a:prstGeom prst="rect">
              <a:avLst/>
            </a:prstGeom>
          </p:spPr>
        </p:pic>
        <p:sp>
          <p:nvSpPr>
            <p:cNvPr id="29" name="TextBox 28"/>
            <p:cNvSpPr txBox="1"/>
            <p:nvPr/>
          </p:nvSpPr>
          <p:spPr>
            <a:xfrm>
              <a:off x="10597004" y="1740507"/>
              <a:ext cx="1052401" cy="246221"/>
            </a:xfrm>
            <a:prstGeom prst="rect">
              <a:avLst/>
            </a:prstGeom>
            <a:noFill/>
          </p:spPr>
          <p:txBody>
            <a:bodyPr wrap="square" rtlCol="0">
              <a:spAutoFit/>
            </a:bodyPr>
            <a:lstStyle/>
            <a:p>
              <a:r>
                <a:rPr lang="en-US" altLang="ko-KR" sz="1000" dirty="0" smtClean="0"/>
                <a:t>Repeat</a:t>
              </a:r>
              <a:endParaRPr lang="ko-KR" altLang="en-US" sz="1000" dirty="0"/>
            </a:p>
          </p:txBody>
        </p:sp>
      </p:grpSp>
      <p:grpSp>
        <p:nvGrpSpPr>
          <p:cNvPr id="30" name="그룹 29"/>
          <p:cNvGrpSpPr/>
          <p:nvPr/>
        </p:nvGrpSpPr>
        <p:grpSpPr>
          <a:xfrm>
            <a:off x="6582266" y="4903171"/>
            <a:ext cx="1422890" cy="890800"/>
            <a:chOff x="10688617" y="1508320"/>
            <a:chExt cx="1195062" cy="693563"/>
          </a:xfrm>
        </p:grpSpPr>
        <p:pic>
          <p:nvPicPr>
            <p:cNvPr id="31" name="그림 30"/>
            <p:cNvPicPr>
              <a:picLocks noChangeAspect="1"/>
            </p:cNvPicPr>
            <p:nvPr/>
          </p:nvPicPr>
          <p:blipFill>
            <a:blip r:embed="rId8"/>
            <a:stretch>
              <a:fillRect/>
            </a:stretch>
          </p:blipFill>
          <p:spPr>
            <a:xfrm>
              <a:off x="10688617" y="1508320"/>
              <a:ext cx="1195062" cy="693563"/>
            </a:xfrm>
            <a:prstGeom prst="rect">
              <a:avLst/>
            </a:prstGeom>
          </p:spPr>
        </p:pic>
        <p:sp>
          <p:nvSpPr>
            <p:cNvPr id="32" name="TextBox 31"/>
            <p:cNvSpPr txBox="1"/>
            <p:nvPr/>
          </p:nvSpPr>
          <p:spPr>
            <a:xfrm>
              <a:off x="10688617" y="1541178"/>
              <a:ext cx="869753" cy="246221"/>
            </a:xfrm>
            <a:prstGeom prst="rect">
              <a:avLst/>
            </a:prstGeom>
            <a:noFill/>
          </p:spPr>
          <p:txBody>
            <a:bodyPr wrap="square" rtlCol="0">
              <a:spAutoFit/>
            </a:bodyPr>
            <a:lstStyle/>
            <a:p>
              <a:r>
                <a:rPr lang="en-US" altLang="ko-KR" sz="1000" dirty="0" smtClean="0"/>
                <a:t>Separate</a:t>
              </a:r>
              <a:endParaRPr lang="ko-KR" altLang="en-US" sz="1000" dirty="0"/>
            </a:p>
          </p:txBody>
        </p:sp>
      </p:grpSp>
    </p:spTree>
    <p:extLst>
      <p:ext uri="{BB962C8B-B14F-4D97-AF65-F5344CB8AC3E}">
        <p14:creationId xmlns:p14="http://schemas.microsoft.com/office/powerpoint/2010/main" val="188543149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748984341"/>
              </p:ext>
            </p:extLst>
          </p:nvPr>
        </p:nvGraphicFramePr>
        <p:xfrm>
          <a:off x="762000" y="1308100"/>
          <a:ext cx="7748588" cy="4902233"/>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620000">
                <a:tc rowSpan="4">
                  <a:txBody>
                    <a:bodyPr/>
                    <a:lstStyle/>
                    <a:p>
                      <a:pPr algn="ctr" eaLnBrk="1" hangingPunct="1">
                        <a:spcBef>
                          <a:spcPct val="0"/>
                        </a:spcBef>
                        <a:buFontTx/>
                        <a:buNone/>
                      </a:pPr>
                      <a:r>
                        <a:rPr lang="en-US" altLang="ko-KR" sz="1300" b="0" dirty="0" smtClean="0">
                          <a:solidFill>
                            <a:schemeClr val="tx1"/>
                          </a:solidFill>
                          <a:latin typeface="Arial Black" panose="020B0A04020102020204" pitchFamily="34" charset="0"/>
                          <a:ea typeface="헤드라인" pitchFamily="18" charset="-127"/>
                        </a:rPr>
                        <a:t>LED</a:t>
                      </a:r>
                      <a:r>
                        <a:rPr lang="en-US" altLang="ko-KR" sz="1300" b="0" baseline="0" dirty="0" smtClean="0">
                          <a:solidFill>
                            <a:schemeClr val="tx1"/>
                          </a:solidFill>
                          <a:latin typeface="Arial Black" panose="020B0A04020102020204" pitchFamily="34" charset="0"/>
                          <a:ea typeface="헤드라인" pitchFamily="18" charset="-127"/>
                        </a:rPr>
                        <a:t> Lamp</a:t>
                      </a: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Pull up the connector area to delete the connector from led lamp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6. Push the hook trigger and pull the connector to separate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93617534"/>
                  </a:ext>
                </a:extLst>
              </a:tr>
              <a:tr h="1008000">
                <a:tc vMerge="1">
                  <a:txBody>
                    <a:bodyPr/>
                    <a:lstStyle/>
                    <a:p>
                      <a:pPr algn="ctr" eaLnBrk="1" hangingPunct="1">
                        <a:spcBef>
                          <a:spcPct val="0"/>
                        </a:spcBef>
                        <a:buFontTx/>
                        <a:buNone/>
                      </a:pPr>
                      <a:endParaRPr lang="en-US" altLang="ko-KR" sz="12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7. Slightly lift the socket side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40913347"/>
                  </a:ext>
                </a:extLst>
              </a:tr>
              <a:tr h="1008000">
                <a:tc vMerge="1">
                  <a:txBody>
                    <a:bodyPr/>
                    <a:lstStyle/>
                    <a:p>
                      <a:pPr algn="ctr" eaLnBrk="1" hangingPunct="1">
                        <a:spcBef>
                          <a:spcPct val="0"/>
                        </a:spcBef>
                        <a:buFontTx/>
                        <a:buNone/>
                      </a:pPr>
                      <a:endParaRPr lang="en-US" altLang="ko-KR" sz="12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8. Slide out the led lamp from cover lamp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36853339"/>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4-36. </a:t>
            </a:r>
            <a:r>
              <a:rPr lang="en-US" altLang="ko-KR" sz="1800" dirty="0" smtClean="0">
                <a:solidFill>
                  <a:srgbClr val="006699"/>
                </a:solidFill>
                <a:latin typeface="Arial Black" panose="020B0A04020102020204" pitchFamily="34" charset="0"/>
                <a:ea typeface="헤드라인" pitchFamily="18" charset="-127"/>
              </a:rPr>
              <a:t>LED </a:t>
            </a:r>
            <a:r>
              <a:rPr lang="en-US" altLang="ko-KR" sz="1800" dirty="0">
                <a:solidFill>
                  <a:srgbClr val="006699"/>
                </a:solidFill>
                <a:latin typeface="Arial Black" panose="020B0A04020102020204" pitchFamily="34" charset="0"/>
                <a:ea typeface="헤드라인" pitchFamily="18" charset="-127"/>
              </a:rPr>
              <a:t>Lamp</a:t>
            </a: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88</a:t>
            </a:fld>
            <a:endParaRPr lang="en-US" altLang="ko-KR" sz="1400" b="0"/>
          </a:p>
        </p:txBody>
      </p:sp>
      <p:grpSp>
        <p:nvGrpSpPr>
          <p:cNvPr id="36" name="그룹 35"/>
          <p:cNvGrpSpPr/>
          <p:nvPr/>
        </p:nvGrpSpPr>
        <p:grpSpPr>
          <a:xfrm>
            <a:off x="6455179" y="1616480"/>
            <a:ext cx="1654312" cy="746169"/>
            <a:chOff x="5261113" y="3183364"/>
            <a:chExt cx="1867001" cy="915681"/>
          </a:xfrm>
        </p:grpSpPr>
        <p:pic>
          <p:nvPicPr>
            <p:cNvPr id="41" name="그림 40"/>
            <p:cNvPicPr>
              <a:picLocks noChangeAspect="1"/>
            </p:cNvPicPr>
            <p:nvPr/>
          </p:nvPicPr>
          <p:blipFill>
            <a:blip r:embed="rId4"/>
            <a:stretch>
              <a:fillRect/>
            </a:stretch>
          </p:blipFill>
          <p:spPr>
            <a:xfrm>
              <a:off x="5261113" y="3183364"/>
              <a:ext cx="1867001" cy="915681"/>
            </a:xfrm>
            <a:prstGeom prst="rect">
              <a:avLst/>
            </a:prstGeom>
          </p:spPr>
        </p:pic>
        <p:sp>
          <p:nvSpPr>
            <p:cNvPr id="42" name="모서리가 둥근 직사각형 41"/>
            <p:cNvSpPr/>
            <p:nvPr/>
          </p:nvSpPr>
          <p:spPr>
            <a:xfrm>
              <a:off x="6674105" y="3594530"/>
              <a:ext cx="288257" cy="172955"/>
            </a:xfrm>
            <a:prstGeom prst="roundRect">
              <a:avLst/>
            </a:prstGeom>
            <a:noFill/>
            <a:ln w="6350">
              <a:solidFill>
                <a:srgbClr val="FF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7" name="그룹 36"/>
          <p:cNvGrpSpPr/>
          <p:nvPr/>
        </p:nvGrpSpPr>
        <p:grpSpPr>
          <a:xfrm>
            <a:off x="6455179" y="2392386"/>
            <a:ext cx="1654312" cy="744661"/>
            <a:chOff x="7158407" y="3187933"/>
            <a:chExt cx="1400793" cy="913831"/>
          </a:xfrm>
        </p:grpSpPr>
        <p:pic>
          <p:nvPicPr>
            <p:cNvPr id="38" name="그림 37"/>
            <p:cNvPicPr>
              <a:picLocks noChangeAspect="1"/>
            </p:cNvPicPr>
            <p:nvPr/>
          </p:nvPicPr>
          <p:blipFill>
            <a:blip r:embed="rId5"/>
            <a:stretch>
              <a:fillRect/>
            </a:stretch>
          </p:blipFill>
          <p:spPr>
            <a:xfrm>
              <a:off x="7158407" y="3187933"/>
              <a:ext cx="1400793" cy="913831"/>
            </a:xfrm>
            <a:prstGeom prst="rect">
              <a:avLst/>
            </a:prstGeom>
          </p:spPr>
        </p:pic>
        <p:sp>
          <p:nvSpPr>
            <p:cNvPr id="39" name="모서리가 둥근 직사각형 38"/>
            <p:cNvSpPr/>
            <p:nvPr/>
          </p:nvSpPr>
          <p:spPr>
            <a:xfrm>
              <a:off x="7924800" y="3594530"/>
              <a:ext cx="392454" cy="283203"/>
            </a:xfrm>
            <a:prstGeom prst="round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40" name="위쪽 화살표 39"/>
            <p:cNvSpPr/>
            <p:nvPr/>
          </p:nvSpPr>
          <p:spPr>
            <a:xfrm>
              <a:off x="8001000" y="3378855"/>
              <a:ext cx="240054" cy="182463"/>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44" name="그룹 43"/>
          <p:cNvGrpSpPr/>
          <p:nvPr/>
        </p:nvGrpSpPr>
        <p:grpSpPr>
          <a:xfrm>
            <a:off x="6163856" y="3252202"/>
            <a:ext cx="1240887" cy="865431"/>
            <a:chOff x="8432031" y="3284227"/>
            <a:chExt cx="1416045" cy="860734"/>
          </a:xfrm>
        </p:grpSpPr>
        <p:pic>
          <p:nvPicPr>
            <p:cNvPr id="46" name="그림 45"/>
            <p:cNvPicPr>
              <a:picLocks noChangeAspect="1"/>
            </p:cNvPicPr>
            <p:nvPr/>
          </p:nvPicPr>
          <p:blipFill>
            <a:blip r:embed="rId6"/>
            <a:stretch>
              <a:fillRect/>
            </a:stretch>
          </p:blipFill>
          <p:spPr>
            <a:xfrm>
              <a:off x="8432031" y="3284227"/>
              <a:ext cx="1416045" cy="860734"/>
            </a:xfrm>
            <a:prstGeom prst="rect">
              <a:avLst/>
            </a:prstGeom>
          </p:spPr>
        </p:pic>
        <p:cxnSp>
          <p:nvCxnSpPr>
            <p:cNvPr id="47" name="직선 화살표 연결선 46"/>
            <p:cNvCxnSpPr/>
            <p:nvPr/>
          </p:nvCxnSpPr>
          <p:spPr>
            <a:xfrm flipV="1">
              <a:off x="9335403" y="3841333"/>
              <a:ext cx="0" cy="233089"/>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8" name="오른쪽 화살표 47"/>
            <p:cNvSpPr/>
            <p:nvPr/>
          </p:nvSpPr>
          <p:spPr>
            <a:xfrm>
              <a:off x="9466753" y="3787926"/>
              <a:ext cx="235513" cy="163655"/>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49" name="TextBox 48"/>
            <p:cNvSpPr txBox="1"/>
            <p:nvPr/>
          </p:nvSpPr>
          <p:spPr>
            <a:xfrm>
              <a:off x="8691585" y="3424304"/>
              <a:ext cx="1093746" cy="253915"/>
            </a:xfrm>
            <a:prstGeom prst="rect">
              <a:avLst/>
            </a:prstGeom>
            <a:noFill/>
          </p:spPr>
          <p:txBody>
            <a:bodyPr wrap="square" rtlCol="0">
              <a:spAutoFit/>
            </a:bodyPr>
            <a:lstStyle/>
            <a:p>
              <a:r>
                <a:rPr lang="en-US" altLang="ko-KR" sz="900" dirty="0" smtClean="0"/>
                <a:t>Push and pull</a:t>
              </a:r>
              <a:endParaRPr lang="ko-KR" altLang="en-US" sz="900" dirty="0"/>
            </a:p>
          </p:txBody>
        </p:sp>
      </p:grpSp>
      <p:grpSp>
        <p:nvGrpSpPr>
          <p:cNvPr id="52" name="그룹 51"/>
          <p:cNvGrpSpPr/>
          <p:nvPr/>
        </p:nvGrpSpPr>
        <p:grpSpPr>
          <a:xfrm>
            <a:off x="7431577" y="3257174"/>
            <a:ext cx="1047271" cy="860459"/>
            <a:chOff x="5526200" y="4129087"/>
            <a:chExt cx="1410794" cy="1229181"/>
          </a:xfrm>
        </p:grpSpPr>
        <p:pic>
          <p:nvPicPr>
            <p:cNvPr id="53" name="그림 52"/>
            <p:cNvPicPr>
              <a:picLocks noChangeAspect="1"/>
            </p:cNvPicPr>
            <p:nvPr/>
          </p:nvPicPr>
          <p:blipFill>
            <a:blip r:embed="rId7"/>
            <a:stretch>
              <a:fillRect/>
            </a:stretch>
          </p:blipFill>
          <p:spPr>
            <a:xfrm>
              <a:off x="5526200" y="4129087"/>
              <a:ext cx="1410794" cy="1229181"/>
            </a:xfrm>
            <a:prstGeom prst="rect">
              <a:avLst/>
            </a:prstGeom>
          </p:spPr>
        </p:pic>
        <p:cxnSp>
          <p:nvCxnSpPr>
            <p:cNvPr id="54" name="직선 화살표 연결선 53"/>
            <p:cNvCxnSpPr/>
            <p:nvPr/>
          </p:nvCxnSpPr>
          <p:spPr>
            <a:xfrm flipV="1">
              <a:off x="6545125" y="4826190"/>
              <a:ext cx="0" cy="211899"/>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오른쪽 화살표 55"/>
            <p:cNvSpPr/>
            <p:nvPr/>
          </p:nvSpPr>
          <p:spPr>
            <a:xfrm>
              <a:off x="6623988" y="4626436"/>
              <a:ext cx="214103" cy="178842"/>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58" name="그림 57"/>
          <p:cNvPicPr>
            <a:picLocks noChangeAspect="1"/>
          </p:cNvPicPr>
          <p:nvPr/>
        </p:nvPicPr>
        <p:blipFill>
          <a:blip r:embed="rId8"/>
          <a:stretch>
            <a:fillRect/>
          </a:stretch>
        </p:blipFill>
        <p:spPr>
          <a:xfrm>
            <a:off x="6566989" y="4252378"/>
            <a:ext cx="1542502" cy="865431"/>
          </a:xfrm>
          <a:prstGeom prst="rect">
            <a:avLst/>
          </a:prstGeom>
        </p:spPr>
      </p:pic>
      <p:grpSp>
        <p:nvGrpSpPr>
          <p:cNvPr id="66" name="그룹 65"/>
          <p:cNvGrpSpPr/>
          <p:nvPr/>
        </p:nvGrpSpPr>
        <p:grpSpPr>
          <a:xfrm>
            <a:off x="6219986" y="5270396"/>
            <a:ext cx="2200912" cy="862696"/>
            <a:chOff x="7603241" y="4063149"/>
            <a:chExt cx="2052296" cy="729924"/>
          </a:xfrm>
        </p:grpSpPr>
        <p:pic>
          <p:nvPicPr>
            <p:cNvPr id="67" name="그림 66"/>
            <p:cNvPicPr>
              <a:picLocks noChangeAspect="1"/>
            </p:cNvPicPr>
            <p:nvPr/>
          </p:nvPicPr>
          <p:blipFill>
            <a:blip r:embed="rId9"/>
            <a:stretch>
              <a:fillRect/>
            </a:stretch>
          </p:blipFill>
          <p:spPr>
            <a:xfrm>
              <a:off x="7603241" y="4063149"/>
              <a:ext cx="2052296" cy="729924"/>
            </a:xfrm>
            <a:prstGeom prst="rect">
              <a:avLst/>
            </a:prstGeom>
          </p:spPr>
        </p:pic>
        <p:sp>
          <p:nvSpPr>
            <p:cNvPr id="68" name="오른쪽 화살표 67"/>
            <p:cNvSpPr/>
            <p:nvPr/>
          </p:nvSpPr>
          <p:spPr>
            <a:xfrm>
              <a:off x="8973252" y="4416579"/>
              <a:ext cx="335691" cy="82533"/>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cxnSp>
        <p:nvCxnSpPr>
          <p:cNvPr id="70" name="직선 화살표 연결선 69"/>
          <p:cNvCxnSpPr/>
          <p:nvPr/>
        </p:nvCxnSpPr>
        <p:spPr>
          <a:xfrm flipH="1" flipV="1">
            <a:off x="6684818" y="5531721"/>
            <a:ext cx="360000" cy="1287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616150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2643827249"/>
              </p:ext>
            </p:extLst>
          </p:nvPr>
        </p:nvGraphicFramePr>
        <p:xfrm>
          <a:off x="762000" y="1308100"/>
          <a:ext cx="7748588" cy="4578233"/>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80000">
                <a:tc rowSpan="4">
                  <a:txBody>
                    <a:bodyPr/>
                    <a:lstStyle/>
                    <a:p>
                      <a:pPr algn="ctr" eaLnBrk="1" hangingPunct="1">
                        <a:spcBef>
                          <a:spcPct val="0"/>
                        </a:spcBef>
                        <a:buFontTx/>
                        <a:buNone/>
                      </a:pPr>
                      <a:r>
                        <a:rPr lang="en-US" altLang="ko-KR" sz="1300" b="0" dirty="0" smtClean="0">
                          <a:solidFill>
                            <a:schemeClr val="tx1"/>
                          </a:solidFill>
                          <a:latin typeface="Arial Black" panose="020B0A04020102020204" pitchFamily="34" charset="0"/>
                          <a:ea typeface="헤드라인" pitchFamily="18" charset="-127"/>
                        </a:rPr>
                        <a:t>LED</a:t>
                      </a:r>
                      <a:r>
                        <a:rPr lang="en-US" altLang="ko-KR" sz="1300" b="0" baseline="0" dirty="0" smtClean="0">
                          <a:solidFill>
                            <a:schemeClr val="tx1"/>
                          </a:solidFill>
                          <a:latin typeface="Arial Black" panose="020B0A04020102020204" pitchFamily="34" charset="0"/>
                          <a:ea typeface="헤드라인" pitchFamily="18" charset="-127"/>
                        </a:rPr>
                        <a:t> Lamp</a:t>
                      </a:r>
                      <a:endParaRPr lang="en-US" altLang="ko-KR" sz="1300" b="0" dirty="0" smtClean="0">
                        <a:solidFill>
                          <a:schemeClr val="tx1"/>
                        </a:solidFill>
                        <a:latin typeface="Arial Black" panose="020B0A04020102020204" pitchFamily="34" charset="0"/>
                        <a:ea typeface="헤드라인" pitchFamily="18"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[Assembly of LED Lamp]</a:t>
                      </a: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Slide in the led lamp to cover lamp</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(Led must located under the hook feature of cover lamp)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Before connecting the connector,</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slightly bend up the led socket side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and connect to connector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93617534"/>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Locate the cover lamp at liner and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hook the back side hook first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25303481"/>
                  </a:ext>
                </a:extLst>
              </a:tr>
              <a:tr h="1080000">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Hook the front 3 point.</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07284311"/>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4-36. </a:t>
            </a:r>
            <a:r>
              <a:rPr lang="en-US" altLang="ko-KR" sz="1800" dirty="0" smtClean="0">
                <a:solidFill>
                  <a:srgbClr val="006699"/>
                </a:solidFill>
                <a:latin typeface="Arial Black" panose="020B0A04020102020204" pitchFamily="34" charset="0"/>
                <a:ea typeface="헤드라인" pitchFamily="18" charset="-127"/>
              </a:rPr>
              <a:t>LED </a:t>
            </a:r>
            <a:r>
              <a:rPr lang="en-US" altLang="ko-KR" sz="1800" dirty="0">
                <a:solidFill>
                  <a:srgbClr val="006699"/>
                </a:solidFill>
                <a:latin typeface="Arial Black" panose="020B0A04020102020204" pitchFamily="34" charset="0"/>
                <a:ea typeface="헤드라인" pitchFamily="18" charset="-127"/>
              </a:rPr>
              <a:t>Lamp</a:t>
            </a: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89</a:t>
            </a:fld>
            <a:endParaRPr lang="en-US" altLang="ko-KR" sz="1400" b="0"/>
          </a:p>
        </p:txBody>
      </p:sp>
      <p:grpSp>
        <p:nvGrpSpPr>
          <p:cNvPr id="33" name="그룹 32"/>
          <p:cNvGrpSpPr/>
          <p:nvPr/>
        </p:nvGrpSpPr>
        <p:grpSpPr>
          <a:xfrm>
            <a:off x="6186735" y="1612793"/>
            <a:ext cx="1419410" cy="540202"/>
            <a:chOff x="7603241" y="4063149"/>
            <a:chExt cx="2052296" cy="729924"/>
          </a:xfrm>
        </p:grpSpPr>
        <p:pic>
          <p:nvPicPr>
            <p:cNvPr id="34" name="그림 33"/>
            <p:cNvPicPr>
              <a:picLocks noChangeAspect="1"/>
            </p:cNvPicPr>
            <p:nvPr/>
          </p:nvPicPr>
          <p:blipFill>
            <a:blip r:embed="rId4"/>
            <a:stretch>
              <a:fillRect/>
            </a:stretch>
          </p:blipFill>
          <p:spPr>
            <a:xfrm>
              <a:off x="7603241" y="4063149"/>
              <a:ext cx="2052296" cy="729924"/>
            </a:xfrm>
            <a:prstGeom prst="rect">
              <a:avLst/>
            </a:prstGeom>
          </p:spPr>
        </p:pic>
        <p:sp>
          <p:nvSpPr>
            <p:cNvPr id="35" name="오른쪽 화살표 34"/>
            <p:cNvSpPr/>
            <p:nvPr/>
          </p:nvSpPr>
          <p:spPr>
            <a:xfrm flipH="1">
              <a:off x="8683985" y="4416578"/>
              <a:ext cx="289267" cy="61776"/>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6" name="그룹 35"/>
          <p:cNvGrpSpPr/>
          <p:nvPr/>
        </p:nvGrpSpPr>
        <p:grpSpPr>
          <a:xfrm>
            <a:off x="7507240" y="1912453"/>
            <a:ext cx="1065714" cy="722326"/>
            <a:chOff x="5175121" y="5818231"/>
            <a:chExt cx="1065714" cy="722326"/>
          </a:xfrm>
        </p:grpSpPr>
        <p:grpSp>
          <p:nvGrpSpPr>
            <p:cNvPr id="40" name="그룹 39"/>
            <p:cNvGrpSpPr/>
            <p:nvPr/>
          </p:nvGrpSpPr>
          <p:grpSpPr>
            <a:xfrm>
              <a:off x="5175121" y="5818231"/>
              <a:ext cx="955373" cy="715305"/>
              <a:chOff x="7331677" y="5619706"/>
              <a:chExt cx="955373" cy="715305"/>
            </a:xfrm>
          </p:grpSpPr>
          <p:pic>
            <p:nvPicPr>
              <p:cNvPr id="41" name="그림 40"/>
              <p:cNvPicPr>
                <a:picLocks noChangeAspect="1"/>
              </p:cNvPicPr>
              <p:nvPr/>
            </p:nvPicPr>
            <p:blipFill>
              <a:blip r:embed="rId5"/>
              <a:stretch>
                <a:fillRect/>
              </a:stretch>
            </p:blipFill>
            <p:spPr>
              <a:xfrm>
                <a:off x="7331677" y="5619706"/>
                <a:ext cx="955373" cy="715305"/>
              </a:xfrm>
              <a:prstGeom prst="rect">
                <a:avLst/>
              </a:prstGeom>
            </p:spPr>
          </p:pic>
          <p:sp>
            <p:nvSpPr>
              <p:cNvPr id="42" name="모서리가 둥근 직사각형 41"/>
              <p:cNvSpPr/>
              <p:nvPr/>
            </p:nvSpPr>
            <p:spPr>
              <a:xfrm>
                <a:off x="7663298" y="5766997"/>
                <a:ext cx="418176" cy="420722"/>
              </a:xfrm>
              <a:prstGeom prst="round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38" name="TextBox 37"/>
            <p:cNvSpPr txBox="1"/>
            <p:nvPr/>
          </p:nvSpPr>
          <p:spPr>
            <a:xfrm>
              <a:off x="5280312" y="6309725"/>
              <a:ext cx="960523" cy="230832"/>
            </a:xfrm>
            <a:prstGeom prst="rect">
              <a:avLst/>
            </a:prstGeom>
            <a:noFill/>
          </p:spPr>
          <p:txBody>
            <a:bodyPr wrap="square" rtlCol="0">
              <a:spAutoFit/>
            </a:bodyPr>
            <a:lstStyle/>
            <a:p>
              <a:r>
                <a:rPr lang="en-US" altLang="ko-KR" sz="900" dirty="0" smtClean="0"/>
                <a:t>Check point</a:t>
              </a:r>
              <a:endParaRPr lang="ko-KR" altLang="en-US" sz="900" dirty="0"/>
            </a:p>
          </p:txBody>
        </p:sp>
      </p:grpSp>
      <p:grpSp>
        <p:nvGrpSpPr>
          <p:cNvPr id="48" name="그룹 47"/>
          <p:cNvGrpSpPr/>
          <p:nvPr/>
        </p:nvGrpSpPr>
        <p:grpSpPr>
          <a:xfrm>
            <a:off x="6671144" y="2697370"/>
            <a:ext cx="1209282" cy="985169"/>
            <a:chOff x="8488508" y="5023680"/>
            <a:chExt cx="1279346" cy="1114654"/>
          </a:xfrm>
        </p:grpSpPr>
        <p:grpSp>
          <p:nvGrpSpPr>
            <p:cNvPr id="50" name="그룹 49"/>
            <p:cNvGrpSpPr/>
            <p:nvPr/>
          </p:nvGrpSpPr>
          <p:grpSpPr>
            <a:xfrm>
              <a:off x="8488508" y="5023680"/>
              <a:ext cx="1279346" cy="1114654"/>
              <a:chOff x="5526200" y="4129087"/>
              <a:chExt cx="1410794" cy="1229181"/>
            </a:xfrm>
          </p:grpSpPr>
          <p:pic>
            <p:nvPicPr>
              <p:cNvPr id="52" name="그림 51"/>
              <p:cNvPicPr>
                <a:picLocks noChangeAspect="1"/>
              </p:cNvPicPr>
              <p:nvPr/>
            </p:nvPicPr>
            <p:blipFill>
              <a:blip r:embed="rId6"/>
              <a:stretch>
                <a:fillRect/>
              </a:stretch>
            </p:blipFill>
            <p:spPr>
              <a:xfrm>
                <a:off x="5526200" y="4129087"/>
                <a:ext cx="1410794" cy="1229181"/>
              </a:xfrm>
              <a:prstGeom prst="rect">
                <a:avLst/>
              </a:prstGeom>
            </p:spPr>
          </p:pic>
          <p:sp>
            <p:nvSpPr>
              <p:cNvPr id="54" name="오른쪽 화살표 53"/>
              <p:cNvSpPr/>
              <p:nvPr/>
            </p:nvSpPr>
            <p:spPr>
              <a:xfrm rot="10253562">
                <a:off x="6623988" y="4626436"/>
                <a:ext cx="214103" cy="178842"/>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51" name="위쪽 화살표 50"/>
            <p:cNvSpPr/>
            <p:nvPr/>
          </p:nvSpPr>
          <p:spPr>
            <a:xfrm>
              <a:off x="9148788" y="5288351"/>
              <a:ext cx="218231" cy="165875"/>
            </a:xfrm>
            <a:prstGeom prs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57" name="그림 56"/>
          <p:cNvPicPr>
            <a:picLocks noChangeAspect="1"/>
          </p:cNvPicPr>
          <p:nvPr/>
        </p:nvPicPr>
        <p:blipFill>
          <a:blip r:embed="rId7"/>
          <a:stretch>
            <a:fillRect/>
          </a:stretch>
        </p:blipFill>
        <p:spPr>
          <a:xfrm>
            <a:off x="6439234" y="3928876"/>
            <a:ext cx="1712058" cy="597087"/>
          </a:xfrm>
          <a:prstGeom prst="rect">
            <a:avLst/>
          </a:prstGeom>
        </p:spPr>
      </p:pic>
      <p:grpSp>
        <p:nvGrpSpPr>
          <p:cNvPr id="59" name="그룹 58"/>
          <p:cNvGrpSpPr/>
          <p:nvPr/>
        </p:nvGrpSpPr>
        <p:grpSpPr>
          <a:xfrm>
            <a:off x="6439235" y="5073218"/>
            <a:ext cx="1712058" cy="536173"/>
            <a:chOff x="8278281" y="5818231"/>
            <a:chExt cx="1741303" cy="536173"/>
          </a:xfrm>
        </p:grpSpPr>
        <p:pic>
          <p:nvPicPr>
            <p:cNvPr id="60" name="그림 59"/>
            <p:cNvPicPr>
              <a:picLocks noChangeAspect="1"/>
            </p:cNvPicPr>
            <p:nvPr/>
          </p:nvPicPr>
          <p:blipFill>
            <a:blip r:embed="rId8"/>
            <a:stretch>
              <a:fillRect/>
            </a:stretch>
          </p:blipFill>
          <p:spPr>
            <a:xfrm>
              <a:off x="8278281" y="5818231"/>
              <a:ext cx="1741303" cy="536173"/>
            </a:xfrm>
            <a:prstGeom prst="rect">
              <a:avLst/>
            </a:prstGeom>
          </p:spPr>
        </p:pic>
        <p:sp>
          <p:nvSpPr>
            <p:cNvPr id="61" name="타원 60"/>
            <p:cNvSpPr/>
            <p:nvPr/>
          </p:nvSpPr>
          <p:spPr>
            <a:xfrm>
              <a:off x="9692956" y="5931830"/>
              <a:ext cx="182401" cy="182401"/>
            </a:xfrm>
            <a:prstGeom prst="ellipse">
              <a:avLst/>
            </a:prstGeom>
            <a:noFill/>
            <a:ln w="63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2" name="타원 61"/>
            <p:cNvSpPr/>
            <p:nvPr/>
          </p:nvSpPr>
          <p:spPr>
            <a:xfrm>
              <a:off x="9108753" y="5923364"/>
              <a:ext cx="182401" cy="182401"/>
            </a:xfrm>
            <a:prstGeom prst="ellipse">
              <a:avLst/>
            </a:prstGeom>
            <a:noFill/>
            <a:ln w="63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3" name="타원 62"/>
            <p:cNvSpPr/>
            <p:nvPr/>
          </p:nvSpPr>
          <p:spPr>
            <a:xfrm>
              <a:off x="8456819" y="5914897"/>
              <a:ext cx="182401" cy="182401"/>
            </a:xfrm>
            <a:prstGeom prst="ellipse">
              <a:avLst/>
            </a:prstGeom>
            <a:noFill/>
            <a:ln w="63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Tree>
    <p:extLst>
      <p:ext uri="{BB962C8B-B14F-4D97-AF65-F5344CB8AC3E}">
        <p14:creationId xmlns:p14="http://schemas.microsoft.com/office/powerpoint/2010/main" val="15145012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
          <p:cNvSpPr>
            <a:spLocks noChangeArrowheads="1"/>
          </p:cNvSpPr>
          <p:nvPr/>
        </p:nvSpPr>
        <p:spPr bwMode="auto">
          <a:xfrm>
            <a:off x="744538" y="1282700"/>
            <a:ext cx="8034337"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indent="-146050"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lnSpc>
                <a:spcPts val="1700"/>
              </a:lnSpc>
              <a:spcBef>
                <a:spcPts val="700"/>
              </a:spcBef>
              <a:buFont typeface="Wingdings" panose="05000000000000000000" pitchFamily="2" charset="2"/>
              <a:buNone/>
            </a:pPr>
            <a:r>
              <a:rPr lang="en-US" altLang="ko-KR" sz="1400" b="0">
                <a:solidFill>
                  <a:srgbClr val="000000"/>
                </a:solidFill>
                <a:latin typeface="Tahoma" panose="020B0604030504040204" pitchFamily="34" charset="0"/>
                <a:ea typeface="바탕" panose="02030600000101010101" pitchFamily="18" charset="-127"/>
              </a:rPr>
              <a:t>Read all instructions before repairing the product and follow the instructions</a:t>
            </a:r>
            <a:br>
              <a:rPr lang="en-US" altLang="ko-KR" sz="1400" b="0">
                <a:solidFill>
                  <a:srgbClr val="000000"/>
                </a:solidFill>
                <a:latin typeface="Tahoma" panose="020B0604030504040204" pitchFamily="34" charset="0"/>
                <a:ea typeface="바탕" panose="02030600000101010101" pitchFamily="18" charset="-127"/>
              </a:rPr>
            </a:br>
            <a:r>
              <a:rPr lang="en-US" altLang="ko-KR" sz="1400" b="0">
                <a:solidFill>
                  <a:srgbClr val="000000"/>
                </a:solidFill>
                <a:latin typeface="Tahoma" panose="020B0604030504040204" pitchFamily="34" charset="0"/>
                <a:ea typeface="바탕" panose="02030600000101010101" pitchFamily="18" charset="-127"/>
              </a:rPr>
              <a:t>in order to prevent danger or property damage.</a:t>
            </a:r>
            <a:br>
              <a:rPr lang="en-US" altLang="ko-KR" sz="1400" b="0">
                <a:solidFill>
                  <a:srgbClr val="000000"/>
                </a:solidFill>
                <a:latin typeface="Tahoma" panose="020B0604030504040204" pitchFamily="34" charset="0"/>
                <a:ea typeface="바탕" panose="02030600000101010101" pitchFamily="18" charset="-127"/>
              </a:rPr>
            </a:br>
            <a:r>
              <a:rPr lang="en-US" altLang="ko-KR" sz="1400" b="0">
                <a:solidFill>
                  <a:srgbClr val="000000"/>
                </a:solidFill>
                <a:latin typeface="Tahoma" panose="020B0604030504040204" pitchFamily="34" charset="0"/>
                <a:ea typeface="바탕" panose="02030600000101010101" pitchFamily="18" charset="-127"/>
              </a:rPr>
              <a:t>Plug out and remove all the items in regrigerator prior to repair.</a:t>
            </a:r>
          </a:p>
        </p:txBody>
      </p:sp>
      <p:sp>
        <p:nvSpPr>
          <p:cNvPr id="47" name="Text Box 16"/>
          <p:cNvSpPr txBox="1">
            <a:spLocks noChangeArrowheads="1"/>
          </p:cNvSpPr>
          <p:nvPr/>
        </p:nvSpPr>
        <p:spPr bwMode="auto">
          <a:xfrm>
            <a:off x="685800" y="2147888"/>
            <a:ext cx="4527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174625" indent="-174625"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400" b="0">
                <a:solidFill>
                  <a:srgbClr val="0070C0"/>
                </a:solidFill>
                <a:latin typeface="Arial Black" panose="020B0A04020102020204" pitchFamily="34" charset="0"/>
              </a:rPr>
              <a:t>CAUTION/WARNING SYMBOLS DISPLAYED</a:t>
            </a:r>
            <a:endParaRPr lang="en-US" altLang="ko-KR" sz="1400" b="0" baseline="30000">
              <a:solidFill>
                <a:srgbClr val="0070C0"/>
              </a:solidFill>
              <a:latin typeface="Arial Black" panose="020B0A04020102020204" pitchFamily="34" charset="0"/>
            </a:endParaRPr>
          </a:p>
        </p:txBody>
      </p:sp>
      <p:grpSp>
        <p:nvGrpSpPr>
          <p:cNvPr id="48" name="그룹 9"/>
          <p:cNvGrpSpPr>
            <a:grpSpLocks/>
          </p:cNvGrpSpPr>
          <p:nvPr/>
        </p:nvGrpSpPr>
        <p:grpSpPr bwMode="auto">
          <a:xfrm>
            <a:off x="768350" y="2630488"/>
            <a:ext cx="3405188" cy="865187"/>
            <a:chOff x="768485" y="2714017"/>
            <a:chExt cx="3404681" cy="865762"/>
          </a:xfrm>
        </p:grpSpPr>
        <p:sp>
          <p:nvSpPr>
            <p:cNvPr id="49" name="직사각형 8"/>
            <p:cNvSpPr>
              <a:spLocks noChangeArrowheads="1"/>
            </p:cNvSpPr>
            <p:nvPr/>
          </p:nvSpPr>
          <p:spPr bwMode="auto">
            <a:xfrm>
              <a:off x="768485" y="2714017"/>
              <a:ext cx="3404681" cy="865762"/>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pic>
          <p:nvPicPr>
            <p:cNvPr id="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5762" y="2983068"/>
              <a:ext cx="365760" cy="327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sp>
          <p:nvSpPr>
            <p:cNvPr id="51" name="Text Box 16"/>
            <p:cNvSpPr txBox="1">
              <a:spLocks noChangeArrowheads="1"/>
            </p:cNvSpPr>
            <p:nvPr/>
          </p:nvSpPr>
          <p:spPr bwMode="auto">
            <a:xfrm>
              <a:off x="1245138" y="2993010"/>
              <a:ext cx="10700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174625" indent="-174625"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400" b="0">
                  <a:latin typeface="Arial Black" panose="020B0A04020102020204" pitchFamily="34" charset="0"/>
                </a:rPr>
                <a:t>Warning</a:t>
              </a:r>
              <a:endParaRPr lang="en-US" altLang="ko-KR" sz="1400" b="0" baseline="30000">
                <a:latin typeface="Arial Black" panose="020B0A04020102020204" pitchFamily="34" charset="0"/>
              </a:endParaRPr>
            </a:p>
          </p:txBody>
        </p:sp>
        <p:sp>
          <p:nvSpPr>
            <p:cNvPr id="52" name="Text Box 16"/>
            <p:cNvSpPr txBox="1">
              <a:spLocks noChangeArrowheads="1"/>
            </p:cNvSpPr>
            <p:nvPr/>
          </p:nvSpPr>
          <p:spPr bwMode="auto">
            <a:xfrm>
              <a:off x="2305456" y="2823733"/>
              <a:ext cx="173152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dirty="0">
                  <a:latin typeface="Arial" panose="020B0604020202020204" pitchFamily="34" charset="0"/>
                  <a:cs typeface="Arial" panose="020B0604020202020204" pitchFamily="34" charset="0"/>
                </a:rPr>
                <a:t>Indicates that a danger of death or serious injury exists.</a:t>
              </a:r>
              <a:endParaRPr lang="en-US" altLang="ko-KR" sz="1200" b="0" baseline="30000" dirty="0">
                <a:latin typeface="Arial" panose="020B0604020202020204" pitchFamily="34" charset="0"/>
                <a:cs typeface="Arial" panose="020B0604020202020204" pitchFamily="34" charset="0"/>
              </a:endParaRPr>
            </a:p>
          </p:txBody>
        </p:sp>
      </p:grpSp>
      <p:grpSp>
        <p:nvGrpSpPr>
          <p:cNvPr id="53" name="그룹 10"/>
          <p:cNvGrpSpPr>
            <a:grpSpLocks/>
          </p:cNvGrpSpPr>
          <p:nvPr/>
        </p:nvGrpSpPr>
        <p:grpSpPr bwMode="auto">
          <a:xfrm>
            <a:off x="768350" y="3754438"/>
            <a:ext cx="3405188" cy="865187"/>
            <a:chOff x="768485" y="2714017"/>
            <a:chExt cx="3404681" cy="865762"/>
          </a:xfrm>
        </p:grpSpPr>
        <p:sp>
          <p:nvSpPr>
            <p:cNvPr id="54" name="직사각형 11"/>
            <p:cNvSpPr>
              <a:spLocks noChangeArrowheads="1"/>
            </p:cNvSpPr>
            <p:nvPr/>
          </p:nvSpPr>
          <p:spPr bwMode="auto">
            <a:xfrm>
              <a:off x="768485" y="2714017"/>
              <a:ext cx="3404681" cy="865762"/>
            </a:xfrm>
            <a:prstGeom prst="rect">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pic>
          <p:nvPicPr>
            <p:cNvPr id="5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5762" y="2983068"/>
              <a:ext cx="365760" cy="327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sp>
          <p:nvSpPr>
            <p:cNvPr id="56" name="Text Box 16"/>
            <p:cNvSpPr txBox="1">
              <a:spLocks noChangeArrowheads="1"/>
            </p:cNvSpPr>
            <p:nvPr/>
          </p:nvSpPr>
          <p:spPr bwMode="auto">
            <a:xfrm>
              <a:off x="1245138" y="2993011"/>
              <a:ext cx="10700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174625" indent="-174625"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400" b="0">
                  <a:latin typeface="Arial Black" panose="020B0A04020102020204" pitchFamily="34" charset="0"/>
                </a:rPr>
                <a:t>Caution</a:t>
              </a:r>
              <a:endParaRPr lang="en-US" altLang="ko-KR" sz="1400" b="0" baseline="30000">
                <a:latin typeface="Arial Black" panose="020B0A04020102020204" pitchFamily="34" charset="0"/>
              </a:endParaRPr>
            </a:p>
          </p:txBody>
        </p:sp>
        <p:sp>
          <p:nvSpPr>
            <p:cNvPr id="57" name="Text Box 16"/>
            <p:cNvSpPr txBox="1">
              <a:spLocks noChangeArrowheads="1"/>
            </p:cNvSpPr>
            <p:nvPr/>
          </p:nvSpPr>
          <p:spPr bwMode="auto">
            <a:xfrm>
              <a:off x="2305456" y="2731399"/>
              <a:ext cx="173152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dirty="0">
                  <a:latin typeface="Arial" panose="020B0604020202020204" pitchFamily="34" charset="0"/>
                  <a:cs typeface="Arial" panose="020B0604020202020204" pitchFamily="34" charset="0"/>
                </a:rPr>
                <a:t>Indicates that a risk of personal injury or material damage exists.</a:t>
              </a:r>
              <a:endParaRPr lang="en-US" altLang="ko-KR" sz="1200" b="0" baseline="30000" dirty="0">
                <a:latin typeface="Arial" panose="020B0604020202020204" pitchFamily="34" charset="0"/>
                <a:cs typeface="Arial" panose="020B0604020202020204" pitchFamily="34" charset="0"/>
              </a:endParaRPr>
            </a:p>
          </p:txBody>
        </p:sp>
      </p:grpSp>
      <p:pic>
        <p:nvPicPr>
          <p:cNvPr id="5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9475" y="2786004"/>
            <a:ext cx="280988"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pic>
      <p:sp>
        <p:nvSpPr>
          <p:cNvPr id="59" name="Text Box 16"/>
          <p:cNvSpPr txBox="1">
            <a:spLocks noChangeArrowheads="1"/>
          </p:cNvSpPr>
          <p:nvPr/>
        </p:nvSpPr>
        <p:spPr bwMode="auto">
          <a:xfrm>
            <a:off x="5016500" y="2791522"/>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dirty="0">
                <a:latin typeface="Arial" panose="020B0604020202020204" pitchFamily="34" charset="0"/>
                <a:cs typeface="Arial" panose="020B0604020202020204" pitchFamily="34" charset="0"/>
              </a:rPr>
              <a:t>means “Prohibited”.</a:t>
            </a:r>
            <a:endParaRPr lang="en-US" altLang="ko-KR" sz="1200" b="0" baseline="30000" dirty="0">
              <a:latin typeface="Arial" panose="020B0604020202020204" pitchFamily="34" charset="0"/>
              <a:cs typeface="Arial" panose="020B0604020202020204" pitchFamily="34" charset="0"/>
            </a:endParaRPr>
          </a:p>
        </p:txBody>
      </p:sp>
      <p:sp>
        <p:nvSpPr>
          <p:cNvPr id="60" name="Text Box 16"/>
          <p:cNvSpPr txBox="1">
            <a:spLocks noChangeArrowheads="1"/>
          </p:cNvSpPr>
          <p:nvPr/>
        </p:nvSpPr>
        <p:spPr bwMode="auto">
          <a:xfrm>
            <a:off x="5016500" y="3136841"/>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a:latin typeface="Arial" panose="020B0604020202020204" pitchFamily="34" charset="0"/>
                <a:cs typeface="Arial" panose="020B0604020202020204" pitchFamily="34" charset="0"/>
              </a:rPr>
              <a:t>means “Do not disassemble”.</a:t>
            </a:r>
            <a:endParaRPr lang="en-US" altLang="ko-KR" sz="1200" b="0" baseline="30000">
              <a:latin typeface="Arial" panose="020B0604020202020204" pitchFamily="34" charset="0"/>
              <a:cs typeface="Arial" panose="020B0604020202020204" pitchFamily="34" charset="0"/>
            </a:endParaRPr>
          </a:p>
        </p:txBody>
      </p:sp>
      <p:sp>
        <p:nvSpPr>
          <p:cNvPr id="61" name="Text Box 16"/>
          <p:cNvSpPr txBox="1">
            <a:spLocks noChangeArrowheads="1"/>
          </p:cNvSpPr>
          <p:nvPr/>
        </p:nvSpPr>
        <p:spPr bwMode="auto">
          <a:xfrm>
            <a:off x="5016500" y="3494029"/>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a:latin typeface="Arial" panose="020B0604020202020204" pitchFamily="34" charset="0"/>
                <a:cs typeface="Arial" panose="020B0604020202020204" pitchFamily="34" charset="0"/>
              </a:rPr>
              <a:t>means “No contact”.</a:t>
            </a:r>
            <a:endParaRPr lang="en-US" altLang="ko-KR" sz="1200" b="0" baseline="30000">
              <a:latin typeface="Arial" panose="020B0604020202020204" pitchFamily="34" charset="0"/>
              <a:cs typeface="Arial" panose="020B0604020202020204" pitchFamily="34" charset="0"/>
            </a:endParaRPr>
          </a:p>
        </p:txBody>
      </p:sp>
      <p:sp>
        <p:nvSpPr>
          <p:cNvPr id="62" name="Text Box 16"/>
          <p:cNvSpPr txBox="1">
            <a:spLocks noChangeArrowheads="1"/>
          </p:cNvSpPr>
          <p:nvPr/>
        </p:nvSpPr>
        <p:spPr bwMode="auto">
          <a:xfrm>
            <a:off x="5016500" y="3851216"/>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a:latin typeface="Arial" panose="020B0604020202020204" pitchFamily="34" charset="0"/>
                <a:cs typeface="Arial" panose="020B0604020202020204" pitchFamily="34" charset="0"/>
              </a:rPr>
              <a:t>means ”Warning or Caution”.</a:t>
            </a:r>
            <a:endParaRPr lang="en-US" altLang="ko-KR" sz="1200" b="0" baseline="30000">
              <a:latin typeface="Arial" panose="020B0604020202020204" pitchFamily="34" charset="0"/>
              <a:cs typeface="Arial" panose="020B0604020202020204" pitchFamily="34" charset="0"/>
            </a:endParaRPr>
          </a:p>
        </p:txBody>
      </p:sp>
      <p:sp>
        <p:nvSpPr>
          <p:cNvPr id="63" name="Text Box 16"/>
          <p:cNvSpPr txBox="1">
            <a:spLocks noChangeArrowheads="1"/>
          </p:cNvSpPr>
          <p:nvPr/>
        </p:nvSpPr>
        <p:spPr bwMode="auto">
          <a:xfrm>
            <a:off x="5016500" y="4208404"/>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a:latin typeface="Arial" panose="020B0604020202020204" pitchFamily="34" charset="0"/>
                <a:cs typeface="Arial" panose="020B0604020202020204" pitchFamily="34" charset="0"/>
              </a:rPr>
              <a:t>means “Unplug the unit before preforming service”</a:t>
            </a:r>
            <a:endParaRPr lang="en-US" altLang="ko-KR" sz="1200" b="0" baseline="30000">
              <a:latin typeface="Arial" panose="020B0604020202020204" pitchFamily="34" charset="0"/>
              <a:cs typeface="Arial" panose="020B0604020202020204" pitchFamily="34" charset="0"/>
            </a:endParaRPr>
          </a:p>
        </p:txBody>
      </p:sp>
      <p:sp>
        <p:nvSpPr>
          <p:cNvPr id="64" name="Text Box 16"/>
          <p:cNvSpPr txBox="1">
            <a:spLocks noChangeArrowheads="1"/>
          </p:cNvSpPr>
          <p:nvPr/>
        </p:nvSpPr>
        <p:spPr bwMode="auto">
          <a:xfrm>
            <a:off x="5016500" y="4565591"/>
            <a:ext cx="3582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tabLst>
                <a:tab pos="0" algn="l"/>
              </a:tabLst>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tabLst>
                <a:tab pos="0" algn="l"/>
              </a:tabLst>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tabLst>
                <a:tab pos="0" algn="l"/>
              </a:tabLst>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tabLst>
                <a:tab pos="0" algn="l"/>
              </a:tabLst>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tabLst>
                <a:tab pos="0" algn="l"/>
              </a:tabLst>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 typeface="Wingdings" panose="05000000000000000000" pitchFamily="2" charset="2"/>
              <a:buNone/>
            </a:pPr>
            <a:r>
              <a:rPr lang="en-US" altLang="ko-KR" sz="1200" b="0">
                <a:latin typeface="Arial" panose="020B0604020202020204" pitchFamily="34" charset="0"/>
                <a:cs typeface="Arial" panose="020B0604020202020204" pitchFamily="34" charset="0"/>
              </a:rPr>
              <a:t>means “Earth or Ground”.</a:t>
            </a:r>
            <a:endParaRPr lang="en-US" altLang="ko-KR" sz="1200" b="0" baseline="30000">
              <a:latin typeface="Arial" panose="020B0604020202020204" pitchFamily="34" charset="0"/>
              <a:cs typeface="Arial" panose="020B0604020202020204" pitchFamily="34" charset="0"/>
            </a:endParaRPr>
          </a:p>
        </p:txBody>
      </p:sp>
      <p:sp>
        <p:nvSpPr>
          <p:cNvPr id="65"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1. </a:t>
            </a:r>
            <a:r>
              <a:rPr lang="en-US" altLang="ko-KR" sz="2400" b="0">
                <a:solidFill>
                  <a:srgbClr val="B2B2B2"/>
                </a:solidFill>
                <a:latin typeface="Arial Black" panose="020B0A04020102020204" pitchFamily="34" charset="0"/>
                <a:ea typeface="HY울릉도L" pitchFamily="18" charset="-127"/>
              </a:rPr>
              <a:t>Product Information</a:t>
            </a:r>
          </a:p>
        </p:txBody>
      </p:sp>
      <p:sp>
        <p:nvSpPr>
          <p:cNvPr id="66"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06B116EB-F95D-4BA0-B8C3-B5C4BD30876F}" type="slidenum">
              <a:rPr lang="en-US" altLang="ko-KR" sz="1400" b="0"/>
              <a:pPr algn="r" eaLnBrk="1" hangingPunct="1">
                <a:lnSpc>
                  <a:spcPct val="110000"/>
                </a:lnSpc>
                <a:spcBef>
                  <a:spcPct val="0"/>
                </a:spcBef>
                <a:buFont typeface="Wingdings" panose="05000000000000000000" pitchFamily="2" charset="2"/>
                <a:buNone/>
              </a:pPr>
              <a:t>9</a:t>
            </a:fld>
            <a:endParaRPr lang="en-US" altLang="ko-KR" sz="1400" b="0"/>
          </a:p>
        </p:txBody>
      </p:sp>
      <p:sp>
        <p:nvSpPr>
          <p:cNvPr id="24" name="직사각형 23"/>
          <p:cNvSpPr/>
          <p:nvPr/>
        </p:nvSpPr>
        <p:spPr bwMode="auto">
          <a:xfrm>
            <a:off x="4605713" y="2630488"/>
            <a:ext cx="3993775" cy="2339975"/>
          </a:xfrm>
          <a:prstGeom prst="rect">
            <a:avLst/>
          </a:prstGeom>
          <a:noFill/>
          <a:ln w="12700" cap="flat" cmpd="sng" algn="ctr">
            <a:solidFill>
              <a:schemeClr val="tx1"/>
            </a:solidFill>
            <a:prstDash val="solid"/>
            <a:round/>
            <a:headEnd type="none" w="med" len="med"/>
            <a:tailEnd type="none" w="med" len="med"/>
          </a:ln>
          <a:effectLst/>
        </p:spPr>
        <p:txBody>
          <a:bodyPr wrap="square" lIns="0" tIns="0" rIns="0" bIns="0">
            <a:spAutoFit/>
          </a:bodyPr>
          <a:lstStyle/>
          <a:p>
            <a:pPr algn="ctr">
              <a:defRPr/>
            </a:pPr>
            <a:endParaRPr lang="ko-KR" altLang="en-US">
              <a:ln w="12700">
                <a:solidFill>
                  <a:schemeClr val="tx1"/>
                </a:solidFill>
              </a:ln>
              <a:ea typeface="바탕" pitchFamily="18" charset="-127"/>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2497677598"/>
              </p:ext>
            </p:extLst>
          </p:nvPr>
        </p:nvGraphicFramePr>
        <p:xfrm>
          <a:off x="762000" y="1308100"/>
          <a:ext cx="7748588" cy="4901715"/>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161549">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Water Dispenser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[Disassembly of Water Dispenser]</a:t>
                      </a:r>
                    </a:p>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Bolts using (+) screwdriver.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62969">
                <a:tc vMerge="1">
                  <a:txBody>
                    <a:bodyPr/>
                    <a:lstStyle/>
                    <a:p>
                      <a:pPr latinLnBrk="1"/>
                      <a:endParaRPr lang="ko-KR" altLang="en-US"/>
                    </a:p>
                  </a:txBody>
                  <a:tcPr/>
                </a:tc>
                <a:tc>
                  <a:txBody>
                    <a:bodyPr/>
                    <a:lstStyle/>
                    <a:p>
                      <a:pPr latinLnBrk="1"/>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2. Put your hand inside the cover and pull it  forward.</a:t>
                      </a:r>
                      <a:endParaRPr kumimoji="1" lang="ko-KR" altLang="en-US" sz="1200" b="1" i="0" u="none" strike="noStrike" kern="1200" cap="none" normalizeH="0" baseline="0" dirty="0">
                        <a:ln>
                          <a:noFill/>
                        </a:ln>
                        <a:solidFill>
                          <a:schemeClr val="tx1"/>
                        </a:solidFill>
                        <a:effectLst/>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latinLnBrk="1"/>
                      <a:endParaRPr lang="ko-KR" altLang="en-US" dirty="0"/>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51433671"/>
                  </a:ext>
                </a:extLst>
              </a:tr>
              <a:tr h="1030986">
                <a:tc vMerge="1">
                  <a:txBody>
                    <a:bodyPr/>
                    <a:lstStyle/>
                    <a:p>
                      <a:pPr latinLnBrk="1"/>
                      <a:endParaRPr lang="ko-KR" altLang="en-US"/>
                    </a:p>
                  </a:txBody>
                  <a:tcPr/>
                </a:tc>
                <a:tc>
                  <a:txBody>
                    <a:bodyPr/>
                    <a:lstStyle/>
                    <a:p>
                      <a:pPr latinLnBrk="1"/>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3. Disassemble the assy cover dispenser</a:t>
                      </a:r>
                      <a:endParaRPr kumimoji="1" lang="ko-KR" altLang="en-US" sz="1200" b="1" i="0" u="none" strike="noStrike" kern="1200" cap="none" normalizeH="0" baseline="0" dirty="0">
                        <a:ln>
                          <a:noFill/>
                        </a:ln>
                        <a:solidFill>
                          <a:schemeClr val="tx1"/>
                        </a:solidFill>
                        <a:effectLst/>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latinLnBrk="1"/>
                      <a:endParaRPr lang="ko-KR" altLang="en-US"/>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03965410"/>
                  </a:ext>
                </a:extLst>
              </a:tr>
              <a:tr h="743989">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[Assembly of Water Dispenser]</a:t>
                      </a:r>
                      <a:endPar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endParaRPr>
                    </a:p>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1. Locate the assy</a:t>
                      </a:r>
                      <a:r>
                        <a:rPr kumimoji="1" lang="ko-KR" altLang="en-US" sz="1200" b="1" i="0" u="none" strike="noStrike" kern="1200" cap="none" normalizeH="0" baseline="0" dirty="0" smtClean="0">
                          <a:ln>
                            <a:noFill/>
                          </a:ln>
                          <a:solidFill>
                            <a:schemeClr val="tx1"/>
                          </a:solidFill>
                          <a:effectLst/>
                          <a:latin typeface="Arial" pitchFamily="34" charset="0"/>
                          <a:ea typeface="굴림" pitchFamily="50" charset="-127"/>
                          <a:cs typeface="+mn-cs"/>
                        </a:rPr>
                        <a:t> </a:t>
                      </a:r>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cover dispenser at the dispenser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3989">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2. Press your hand on the back to get hooks.</a:t>
                      </a:r>
                    </a:p>
                    <a:p>
                      <a:pPr marL="533400" marR="0" lvl="0" indent="-53340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rPr>
                        <a:t>3.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 Assemble screw bolts. (2ea)</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59836750"/>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4-37. Water Dispenser</a:t>
            </a:r>
            <a:endParaRPr lang="en-US" altLang="ko-KR" sz="1800" b="0" dirty="0">
              <a:solidFill>
                <a:srgbClr val="006699"/>
              </a:solidFill>
              <a:latin typeface="Arial Black" panose="020B0A04020102020204" pitchFamily="34" charset="0"/>
              <a:ea typeface="헤드라인" pitchFamily="18" charset="-127"/>
            </a:endParaRP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90</a:t>
            </a:fld>
            <a:endParaRPr lang="en-US" altLang="ko-KR" sz="1400" b="0"/>
          </a:p>
        </p:txBody>
      </p:sp>
      <p:pic>
        <p:nvPicPr>
          <p:cNvPr id="2" name="그림 1"/>
          <p:cNvPicPr>
            <a:picLocks noChangeAspect="1"/>
          </p:cNvPicPr>
          <p:nvPr/>
        </p:nvPicPr>
        <p:blipFill rotWithShape="1">
          <a:blip r:embed="rId4"/>
          <a:srcRect l="17302" r="8003"/>
          <a:stretch/>
        </p:blipFill>
        <p:spPr>
          <a:xfrm>
            <a:off x="6533804" y="1663897"/>
            <a:ext cx="714894" cy="981202"/>
          </a:xfrm>
          <a:prstGeom prst="rect">
            <a:avLst/>
          </a:prstGeom>
        </p:spPr>
      </p:pic>
      <p:pic>
        <p:nvPicPr>
          <p:cNvPr id="3" name="그림 2"/>
          <p:cNvPicPr>
            <a:picLocks noChangeAspect="1"/>
          </p:cNvPicPr>
          <p:nvPr/>
        </p:nvPicPr>
        <p:blipFill>
          <a:blip r:embed="rId5"/>
          <a:stretch>
            <a:fillRect/>
          </a:stretch>
        </p:blipFill>
        <p:spPr>
          <a:xfrm>
            <a:off x="7437424" y="1663897"/>
            <a:ext cx="699914" cy="983025"/>
          </a:xfrm>
          <a:prstGeom prst="rect">
            <a:avLst/>
          </a:prstGeom>
        </p:spPr>
      </p:pic>
      <p:pic>
        <p:nvPicPr>
          <p:cNvPr id="4" name="그림 3"/>
          <p:cNvPicPr>
            <a:picLocks noChangeAspect="1"/>
          </p:cNvPicPr>
          <p:nvPr/>
        </p:nvPicPr>
        <p:blipFill>
          <a:blip r:embed="rId6"/>
          <a:stretch>
            <a:fillRect/>
          </a:stretch>
        </p:blipFill>
        <p:spPr>
          <a:xfrm>
            <a:off x="6881033" y="2784751"/>
            <a:ext cx="852597" cy="855742"/>
          </a:xfrm>
          <a:prstGeom prst="rect">
            <a:avLst/>
          </a:prstGeom>
        </p:spPr>
      </p:pic>
      <p:pic>
        <p:nvPicPr>
          <p:cNvPr id="5" name="그림 4"/>
          <p:cNvPicPr>
            <a:picLocks noChangeAspect="1"/>
          </p:cNvPicPr>
          <p:nvPr/>
        </p:nvPicPr>
        <p:blipFill>
          <a:blip r:embed="rId7"/>
          <a:stretch>
            <a:fillRect/>
          </a:stretch>
        </p:blipFill>
        <p:spPr>
          <a:xfrm>
            <a:off x="6881033" y="3758476"/>
            <a:ext cx="852597" cy="919682"/>
          </a:xfrm>
          <a:prstGeom prst="rect">
            <a:avLst/>
          </a:prstGeom>
        </p:spPr>
      </p:pic>
      <p:pic>
        <p:nvPicPr>
          <p:cNvPr id="6" name="그림 5"/>
          <p:cNvPicPr>
            <a:picLocks noChangeAspect="1"/>
          </p:cNvPicPr>
          <p:nvPr/>
        </p:nvPicPr>
        <p:blipFill>
          <a:blip r:embed="rId8"/>
          <a:stretch>
            <a:fillRect/>
          </a:stretch>
        </p:blipFill>
        <p:spPr>
          <a:xfrm>
            <a:off x="6881033" y="4796044"/>
            <a:ext cx="852597" cy="619597"/>
          </a:xfrm>
          <a:prstGeom prst="rect">
            <a:avLst/>
          </a:prstGeom>
        </p:spPr>
      </p:pic>
      <p:pic>
        <p:nvPicPr>
          <p:cNvPr id="7" name="그림 6"/>
          <p:cNvPicPr>
            <a:picLocks noChangeAspect="1"/>
          </p:cNvPicPr>
          <p:nvPr/>
        </p:nvPicPr>
        <p:blipFill>
          <a:blip r:embed="rId9"/>
          <a:stretch>
            <a:fillRect/>
          </a:stretch>
        </p:blipFill>
        <p:spPr>
          <a:xfrm>
            <a:off x="7417921" y="5496175"/>
            <a:ext cx="982007" cy="690841"/>
          </a:xfrm>
          <a:prstGeom prst="rect">
            <a:avLst/>
          </a:prstGeom>
        </p:spPr>
      </p:pic>
      <p:pic>
        <p:nvPicPr>
          <p:cNvPr id="8" name="그림 7"/>
          <p:cNvPicPr>
            <a:picLocks noChangeAspect="1"/>
          </p:cNvPicPr>
          <p:nvPr/>
        </p:nvPicPr>
        <p:blipFill>
          <a:blip r:embed="rId10"/>
          <a:stretch>
            <a:fillRect/>
          </a:stretch>
        </p:blipFill>
        <p:spPr>
          <a:xfrm>
            <a:off x="6311780" y="5533624"/>
            <a:ext cx="864897" cy="655084"/>
          </a:xfrm>
          <a:prstGeom prst="rect">
            <a:avLst/>
          </a:prstGeom>
        </p:spPr>
      </p:pic>
    </p:spTree>
    <p:extLst>
      <p:ext uri="{BB962C8B-B14F-4D97-AF65-F5344CB8AC3E}">
        <p14:creationId xmlns:p14="http://schemas.microsoft.com/office/powerpoint/2010/main" val="1811444549"/>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1214528254"/>
              </p:ext>
            </p:extLst>
          </p:nvPr>
        </p:nvGraphicFramePr>
        <p:xfrm>
          <a:off x="762000" y="1308100"/>
          <a:ext cx="7748588" cy="2875751"/>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2041518">
                <a:tc row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Water Tank</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Hold both sides of the water tank with hands and pull it forward.</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29392305"/>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4-38. Water </a:t>
            </a:r>
            <a:r>
              <a:rPr lang="en-US" altLang="ko-KR" sz="1800" dirty="0" smtClean="0">
                <a:solidFill>
                  <a:srgbClr val="006699"/>
                </a:solidFill>
                <a:latin typeface="Arial Black" panose="020B0A04020102020204" pitchFamily="34" charset="0"/>
                <a:ea typeface="헤드라인" pitchFamily="18" charset="-127"/>
              </a:rPr>
              <a:t>Tank</a:t>
            </a:r>
            <a:endParaRPr lang="en-US" altLang="ko-KR" sz="1800" b="0" dirty="0">
              <a:solidFill>
                <a:srgbClr val="006699"/>
              </a:solidFill>
              <a:latin typeface="Arial Black" panose="020B0A04020102020204" pitchFamily="34" charset="0"/>
              <a:ea typeface="헤드라인" pitchFamily="18" charset="-127"/>
            </a:endParaRP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91</a:t>
            </a:fld>
            <a:endParaRPr lang="en-US" altLang="ko-KR" sz="1400" b="0"/>
          </a:p>
        </p:txBody>
      </p:sp>
      <p:pic>
        <p:nvPicPr>
          <p:cNvPr id="9" name="그림 8"/>
          <p:cNvPicPr>
            <a:picLocks noChangeAspect="1"/>
          </p:cNvPicPr>
          <p:nvPr/>
        </p:nvPicPr>
        <p:blipFill>
          <a:blip r:embed="rId4"/>
          <a:stretch>
            <a:fillRect/>
          </a:stretch>
        </p:blipFill>
        <p:spPr>
          <a:xfrm>
            <a:off x="6278367" y="1714937"/>
            <a:ext cx="1855557" cy="953448"/>
          </a:xfrm>
          <a:prstGeom prst="rect">
            <a:avLst/>
          </a:prstGeom>
        </p:spPr>
      </p:pic>
      <p:pic>
        <p:nvPicPr>
          <p:cNvPr id="10" name="그림 9"/>
          <p:cNvPicPr>
            <a:picLocks noChangeAspect="1"/>
          </p:cNvPicPr>
          <p:nvPr/>
        </p:nvPicPr>
        <p:blipFill>
          <a:blip r:embed="rId5"/>
          <a:stretch>
            <a:fillRect/>
          </a:stretch>
        </p:blipFill>
        <p:spPr>
          <a:xfrm>
            <a:off x="6278366" y="2736687"/>
            <a:ext cx="1855557" cy="784962"/>
          </a:xfrm>
          <a:prstGeom prst="rect">
            <a:avLst/>
          </a:prstGeom>
        </p:spPr>
      </p:pic>
    </p:spTree>
    <p:extLst>
      <p:ext uri="{BB962C8B-B14F-4D97-AF65-F5344CB8AC3E}">
        <p14:creationId xmlns:p14="http://schemas.microsoft.com/office/powerpoint/2010/main" val="1137422635"/>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741601671"/>
              </p:ext>
            </p:extLst>
          </p:nvPr>
        </p:nvGraphicFramePr>
        <p:xfrm>
          <a:off x="762000" y="1308100"/>
          <a:ext cx="7748588" cy="4866233"/>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8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Cover Control</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lower side Inlay.</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between Reflector and Case with the (-) screwdriver.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73342654"/>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Hit on the end of the screwdriver.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41395742"/>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Pull Cover Control out and Disconnect Housing.</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16656740"/>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a:t>
                      </a:r>
                      <a:r>
                        <a:rPr kumimoji="1" lang="en-US" altLang="ko-KR" sz="1200" b="1" i="0" u="none" strike="noStrike" kern="1200" cap="none" spc="0" normalizeH="0" baseline="0" noProof="0" dirty="0" smtClean="0">
                          <a:ln>
                            <a:noFill/>
                          </a:ln>
                          <a:solidFill>
                            <a:srgbClr val="000000"/>
                          </a:solidFill>
                          <a:effectLst/>
                          <a:uLnTx/>
                          <a:uFillTx/>
                          <a:latin typeface="Arial" pitchFamily="34" charset="0"/>
                          <a:ea typeface="굴림" pitchFamily="50" charset="-127"/>
                          <a:cs typeface="+mn-cs"/>
                        </a:rPr>
                        <a:t>If you want Assemble, do reverse this process.</a:t>
                      </a: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18379437"/>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4-39. Cover Control (Door)</a:t>
            </a:r>
            <a:endParaRPr lang="en-US" altLang="ko-KR" sz="1800" b="0" dirty="0">
              <a:solidFill>
                <a:srgbClr val="006699"/>
              </a:solidFill>
              <a:latin typeface="Arial Black" panose="020B0A04020102020204" pitchFamily="34" charset="0"/>
              <a:ea typeface="헤드라인" pitchFamily="18" charset="-127"/>
            </a:endParaRP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92</a:t>
            </a:fld>
            <a:endParaRPr lang="en-US" altLang="ko-KR" sz="1400" b="0"/>
          </a:p>
        </p:txBody>
      </p:sp>
      <p:grpSp>
        <p:nvGrpSpPr>
          <p:cNvPr id="9" name="그룹 8"/>
          <p:cNvGrpSpPr/>
          <p:nvPr/>
        </p:nvGrpSpPr>
        <p:grpSpPr>
          <a:xfrm>
            <a:off x="6884929" y="1608807"/>
            <a:ext cx="1153480" cy="926575"/>
            <a:chOff x="6880225" y="2744880"/>
            <a:chExt cx="1200887" cy="1014468"/>
          </a:xfrm>
        </p:grpSpPr>
        <p:pic>
          <p:nvPicPr>
            <p:cNvPr id="14" name="그림 13"/>
            <p:cNvPicPr>
              <a:picLocks noChangeAspect="1"/>
            </p:cNvPicPr>
            <p:nvPr/>
          </p:nvPicPr>
          <p:blipFill>
            <a:blip r:embed="rId4"/>
            <a:stretch>
              <a:fillRect/>
            </a:stretch>
          </p:blipFill>
          <p:spPr>
            <a:xfrm>
              <a:off x="6880225" y="2744880"/>
              <a:ext cx="794130" cy="1014468"/>
            </a:xfrm>
            <a:prstGeom prst="rect">
              <a:avLst/>
            </a:prstGeom>
          </p:spPr>
        </p:pic>
        <p:sp>
          <p:nvSpPr>
            <p:cNvPr id="16" name="TextBox 15"/>
            <p:cNvSpPr txBox="1"/>
            <p:nvPr/>
          </p:nvSpPr>
          <p:spPr>
            <a:xfrm>
              <a:off x="7605558" y="3541328"/>
              <a:ext cx="475554" cy="215444"/>
            </a:xfrm>
            <a:prstGeom prst="rect">
              <a:avLst/>
            </a:prstGeom>
            <a:noFill/>
          </p:spPr>
          <p:txBody>
            <a:bodyPr wrap="square" rtlCol="0">
              <a:spAutoFit/>
            </a:bodyPr>
            <a:lstStyle/>
            <a:p>
              <a:pPr algn="ctr"/>
              <a:r>
                <a:rPr lang="en-US" altLang="ko-KR" sz="800" b="1" dirty="0" smtClean="0">
                  <a:solidFill>
                    <a:srgbClr val="FF0000"/>
                  </a:solidFill>
                </a:rPr>
                <a:t>inlay</a:t>
              </a:r>
              <a:endParaRPr lang="ko-KR" altLang="en-US" sz="800" b="1" dirty="0">
                <a:solidFill>
                  <a:srgbClr val="FF0000"/>
                </a:solidFill>
              </a:endParaRPr>
            </a:p>
          </p:txBody>
        </p:sp>
        <p:cxnSp>
          <p:nvCxnSpPr>
            <p:cNvPr id="18" name="직선 화살표 연결선 17"/>
            <p:cNvCxnSpPr>
              <a:stCxn id="16" idx="0"/>
            </p:cNvCxnSpPr>
            <p:nvPr/>
          </p:nvCxnSpPr>
          <p:spPr>
            <a:xfrm flipH="1" flipV="1">
              <a:off x="7382292" y="3330633"/>
              <a:ext cx="461043" cy="21069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그룹 23"/>
          <p:cNvGrpSpPr/>
          <p:nvPr/>
        </p:nvGrpSpPr>
        <p:grpSpPr>
          <a:xfrm>
            <a:off x="6219911" y="2617560"/>
            <a:ext cx="762780" cy="923663"/>
            <a:chOff x="8126988" y="1956697"/>
            <a:chExt cx="1240163" cy="1440000"/>
          </a:xfrm>
        </p:grpSpPr>
        <p:pic>
          <p:nvPicPr>
            <p:cNvPr id="25" name="그림 24"/>
            <p:cNvPicPr>
              <a:picLocks noChangeAspect="1"/>
            </p:cNvPicPr>
            <p:nvPr/>
          </p:nvPicPr>
          <p:blipFill>
            <a:blip r:embed="rId5"/>
            <a:stretch>
              <a:fillRect/>
            </a:stretch>
          </p:blipFill>
          <p:spPr>
            <a:xfrm>
              <a:off x="8126988" y="1956697"/>
              <a:ext cx="1240163" cy="1440000"/>
            </a:xfrm>
            <a:prstGeom prst="rect">
              <a:avLst/>
            </a:prstGeom>
          </p:spPr>
        </p:pic>
        <p:sp>
          <p:nvSpPr>
            <p:cNvPr id="26" name="직사각형 25"/>
            <p:cNvSpPr/>
            <p:nvPr/>
          </p:nvSpPr>
          <p:spPr>
            <a:xfrm>
              <a:off x="8746337" y="3132642"/>
              <a:ext cx="205495" cy="10125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28" name="그룹 27"/>
          <p:cNvGrpSpPr/>
          <p:nvPr/>
        </p:nvGrpSpPr>
        <p:grpSpPr>
          <a:xfrm>
            <a:off x="7448120" y="4630188"/>
            <a:ext cx="816832" cy="928057"/>
            <a:chOff x="10050470" y="1956270"/>
            <a:chExt cx="1351475" cy="1440000"/>
          </a:xfrm>
        </p:grpSpPr>
        <p:pic>
          <p:nvPicPr>
            <p:cNvPr id="29" name="그림 28"/>
            <p:cNvPicPr>
              <a:picLocks noChangeAspect="1"/>
            </p:cNvPicPr>
            <p:nvPr/>
          </p:nvPicPr>
          <p:blipFill>
            <a:blip r:embed="rId6"/>
            <a:stretch>
              <a:fillRect/>
            </a:stretch>
          </p:blipFill>
          <p:spPr>
            <a:xfrm>
              <a:off x="10050470" y="1956270"/>
              <a:ext cx="1351475" cy="1440000"/>
            </a:xfrm>
            <a:prstGeom prst="rect">
              <a:avLst/>
            </a:prstGeom>
          </p:spPr>
        </p:pic>
        <p:sp>
          <p:nvSpPr>
            <p:cNvPr id="30" name="오른쪽 화살표 29"/>
            <p:cNvSpPr/>
            <p:nvPr/>
          </p:nvSpPr>
          <p:spPr>
            <a:xfrm rot="14890693">
              <a:off x="10706117" y="2664813"/>
              <a:ext cx="220986" cy="156002"/>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20" name="그룹 19"/>
          <p:cNvGrpSpPr/>
          <p:nvPr/>
        </p:nvGrpSpPr>
        <p:grpSpPr>
          <a:xfrm>
            <a:off x="7054989" y="2824484"/>
            <a:ext cx="1435364" cy="546609"/>
            <a:chOff x="8300966" y="4844597"/>
            <a:chExt cx="2577656" cy="1063721"/>
          </a:xfrm>
        </p:grpSpPr>
        <p:pic>
          <p:nvPicPr>
            <p:cNvPr id="21" name="그림 20"/>
            <p:cNvPicPr>
              <a:picLocks noChangeAspect="1"/>
            </p:cNvPicPr>
            <p:nvPr/>
          </p:nvPicPr>
          <p:blipFill rotWithShape="1">
            <a:blip r:embed="rId7"/>
            <a:srcRect l="25259" t="47309" b="5844"/>
            <a:stretch/>
          </p:blipFill>
          <p:spPr>
            <a:xfrm>
              <a:off x="8300966" y="4844597"/>
              <a:ext cx="2577656" cy="1063721"/>
            </a:xfrm>
            <a:prstGeom prst="rect">
              <a:avLst/>
            </a:prstGeom>
            <a:ln w="28575">
              <a:noFill/>
            </a:ln>
          </p:spPr>
        </p:pic>
        <p:sp>
          <p:nvSpPr>
            <p:cNvPr id="22" name="직사각형 21"/>
            <p:cNvSpPr/>
            <p:nvPr/>
          </p:nvSpPr>
          <p:spPr>
            <a:xfrm>
              <a:off x="9125459" y="5376458"/>
              <a:ext cx="648000" cy="13300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27" name="그룹 26"/>
          <p:cNvGrpSpPr/>
          <p:nvPr/>
        </p:nvGrpSpPr>
        <p:grpSpPr>
          <a:xfrm>
            <a:off x="6236451" y="3787861"/>
            <a:ext cx="1053811" cy="630686"/>
            <a:chOff x="6264191" y="638123"/>
            <a:chExt cx="5421372" cy="2903472"/>
          </a:xfrm>
        </p:grpSpPr>
        <p:pic>
          <p:nvPicPr>
            <p:cNvPr id="31" name="그림 30"/>
            <p:cNvPicPr>
              <a:picLocks noChangeAspect="1"/>
            </p:cNvPicPr>
            <p:nvPr/>
          </p:nvPicPr>
          <p:blipFill>
            <a:blip r:embed="rId8"/>
            <a:stretch>
              <a:fillRect/>
            </a:stretch>
          </p:blipFill>
          <p:spPr>
            <a:xfrm>
              <a:off x="6264191" y="638123"/>
              <a:ext cx="5421372" cy="2903472"/>
            </a:xfrm>
            <a:prstGeom prst="rect">
              <a:avLst/>
            </a:prstGeom>
          </p:spPr>
        </p:pic>
        <p:cxnSp>
          <p:nvCxnSpPr>
            <p:cNvPr id="32" name="직선 화살표 연결선 31"/>
            <p:cNvCxnSpPr/>
            <p:nvPr/>
          </p:nvCxnSpPr>
          <p:spPr>
            <a:xfrm flipH="1">
              <a:off x="8476281" y="2352819"/>
              <a:ext cx="2273614" cy="475044"/>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3" name="타원 32"/>
            <p:cNvSpPr/>
            <p:nvPr/>
          </p:nvSpPr>
          <p:spPr>
            <a:xfrm>
              <a:off x="10755140" y="1952139"/>
              <a:ext cx="616504" cy="655175"/>
            </a:xfrm>
            <a:prstGeom prst="ellipse">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p>
          </p:txBody>
        </p:sp>
      </p:grpSp>
      <p:grpSp>
        <p:nvGrpSpPr>
          <p:cNvPr id="2" name="그룹 1"/>
          <p:cNvGrpSpPr/>
          <p:nvPr/>
        </p:nvGrpSpPr>
        <p:grpSpPr>
          <a:xfrm>
            <a:off x="7357708" y="3787861"/>
            <a:ext cx="1042984" cy="637368"/>
            <a:chOff x="3454201" y="1337114"/>
            <a:chExt cx="2249254" cy="1075929"/>
          </a:xfrm>
        </p:grpSpPr>
        <p:pic>
          <p:nvPicPr>
            <p:cNvPr id="35" name="그림 34"/>
            <p:cNvPicPr>
              <a:picLocks noChangeAspect="1"/>
            </p:cNvPicPr>
            <p:nvPr/>
          </p:nvPicPr>
          <p:blipFill rotWithShape="1">
            <a:blip r:embed="rId9"/>
            <a:srcRect t="22635"/>
            <a:stretch/>
          </p:blipFill>
          <p:spPr>
            <a:xfrm>
              <a:off x="3454201" y="1337114"/>
              <a:ext cx="2249254" cy="1075929"/>
            </a:xfrm>
            <a:prstGeom prst="rect">
              <a:avLst/>
            </a:prstGeom>
          </p:spPr>
        </p:pic>
        <p:cxnSp>
          <p:nvCxnSpPr>
            <p:cNvPr id="36" name="직선 화살표 연결선 35"/>
            <p:cNvCxnSpPr/>
            <p:nvPr/>
          </p:nvCxnSpPr>
          <p:spPr>
            <a:xfrm flipV="1">
              <a:off x="3669372" y="1640191"/>
              <a:ext cx="174335" cy="113307"/>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7" name="직선 화살표 연결선 36"/>
            <p:cNvCxnSpPr/>
            <p:nvPr/>
          </p:nvCxnSpPr>
          <p:spPr>
            <a:xfrm flipV="1">
              <a:off x="3956728" y="1782434"/>
              <a:ext cx="174335" cy="113307"/>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pic>
        <p:nvPicPr>
          <p:cNvPr id="38" name="그림 37"/>
          <p:cNvPicPr>
            <a:picLocks noChangeAspect="1"/>
          </p:cNvPicPr>
          <p:nvPr/>
        </p:nvPicPr>
        <p:blipFill>
          <a:blip r:embed="rId10"/>
          <a:stretch>
            <a:fillRect/>
          </a:stretch>
        </p:blipFill>
        <p:spPr>
          <a:xfrm>
            <a:off x="6413479" y="4630187"/>
            <a:ext cx="838113" cy="928057"/>
          </a:xfrm>
          <a:prstGeom prst="rect">
            <a:avLst/>
          </a:prstGeom>
        </p:spPr>
      </p:pic>
    </p:spTree>
    <p:extLst>
      <p:ext uri="{BB962C8B-B14F-4D97-AF65-F5344CB8AC3E}">
        <p14:creationId xmlns:p14="http://schemas.microsoft.com/office/powerpoint/2010/main" val="224328872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7032" name="Group 8"/>
          <p:cNvGraphicFramePr>
            <a:graphicFrameLocks noGrp="1"/>
          </p:cNvGraphicFramePr>
          <p:nvPr>
            <p:extLst>
              <p:ext uri="{D42A27DB-BD31-4B8C-83A1-F6EECF244321}">
                <p14:modId xmlns:p14="http://schemas.microsoft.com/office/powerpoint/2010/main" val="1361085915"/>
              </p:ext>
            </p:extLst>
          </p:nvPr>
        </p:nvGraphicFramePr>
        <p:xfrm>
          <a:off x="762000" y="1308100"/>
          <a:ext cx="7748588" cy="4866233"/>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58233">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8000">
                <a:tc rowSpan="5">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Cover Control</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lower side Inlay.</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Push between Reflector and Case with the (-) screwdriver.</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24481831"/>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Pull display out .</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39365521"/>
                  </a:ext>
                </a:extLst>
              </a:tr>
              <a:tr h="1008000">
                <a:tc vMerge="1">
                  <a:txBody>
                    <a:bodyPr/>
                    <a:lstStyle/>
                    <a:p>
                      <a:pPr latinLnBrk="1"/>
                      <a:endParaRPr lang="ko-KR" altLang="en-US"/>
                    </a:p>
                  </a:txBody>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Disconnect Housing.</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78945371"/>
                  </a:ext>
                </a:extLst>
              </a:tr>
              <a:tr h="57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2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5. If you want Assemble, do reverse this process.</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819302159"/>
                  </a:ext>
                </a:extLst>
              </a:tr>
            </a:tbl>
          </a:graphicData>
        </a:graphic>
      </p:graphicFrame>
      <p:sp>
        <p:nvSpPr>
          <p:cNvPr id="89107"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89108" name="Group 10"/>
          <p:cNvGrpSpPr>
            <a:grpSpLocks/>
          </p:cNvGrpSpPr>
          <p:nvPr/>
        </p:nvGrpSpPr>
        <p:grpSpPr bwMode="auto">
          <a:xfrm>
            <a:off x="7596188" y="207963"/>
            <a:ext cx="1120775" cy="304800"/>
            <a:chOff x="4896" y="370"/>
            <a:chExt cx="706" cy="192"/>
          </a:xfrm>
        </p:grpSpPr>
        <p:sp>
          <p:nvSpPr>
            <p:cNvPr id="89113" name="AutoShape 11">
              <a:hlinkClick r:id="rId3"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89114" name="Text Box 12">
              <a:hlinkClick r:id="rId3"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89109"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Tx/>
              <a:buNone/>
            </a:pPr>
            <a:r>
              <a:rPr lang="en-US" altLang="ko-KR" sz="1800" b="0" dirty="0" smtClean="0">
                <a:solidFill>
                  <a:srgbClr val="006699"/>
                </a:solidFill>
                <a:latin typeface="Arial Black" panose="020B0A04020102020204" pitchFamily="34" charset="0"/>
                <a:ea typeface="헤드라인" pitchFamily="18" charset="-127"/>
              </a:rPr>
              <a:t>4-40. Cover Control (Liner)</a:t>
            </a:r>
            <a:endParaRPr lang="en-US" altLang="ko-KR" sz="1800" b="0" dirty="0">
              <a:solidFill>
                <a:srgbClr val="006699"/>
              </a:solidFill>
              <a:latin typeface="Arial Black" panose="020B0A04020102020204" pitchFamily="34" charset="0"/>
              <a:ea typeface="헤드라인" pitchFamily="18" charset="-127"/>
            </a:endParaRPr>
          </a:p>
        </p:txBody>
      </p:sp>
      <p:sp>
        <p:nvSpPr>
          <p:cNvPr id="89112"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7EA1646-ABDA-491F-8C06-70D31E7C7618}" type="slidenum">
              <a:rPr lang="en-US" altLang="ko-KR" sz="1400" b="0"/>
              <a:pPr algn="r" eaLnBrk="1" hangingPunct="1">
                <a:lnSpc>
                  <a:spcPct val="110000"/>
                </a:lnSpc>
                <a:spcBef>
                  <a:spcPct val="0"/>
                </a:spcBef>
                <a:buFont typeface="Wingdings" panose="05000000000000000000" pitchFamily="2" charset="2"/>
                <a:buNone/>
              </a:pPr>
              <a:t>93</a:t>
            </a:fld>
            <a:endParaRPr lang="en-US" altLang="ko-KR" sz="1400" b="0"/>
          </a:p>
        </p:txBody>
      </p:sp>
      <p:grpSp>
        <p:nvGrpSpPr>
          <p:cNvPr id="2" name="그룹 1"/>
          <p:cNvGrpSpPr/>
          <p:nvPr/>
        </p:nvGrpSpPr>
        <p:grpSpPr>
          <a:xfrm>
            <a:off x="6916939" y="1587769"/>
            <a:ext cx="1235327" cy="941949"/>
            <a:chOff x="6842124" y="1601746"/>
            <a:chExt cx="1220672" cy="1050014"/>
          </a:xfrm>
        </p:grpSpPr>
        <p:pic>
          <p:nvPicPr>
            <p:cNvPr id="14" name="그림 13"/>
            <p:cNvPicPr>
              <a:picLocks noChangeAspect="1"/>
            </p:cNvPicPr>
            <p:nvPr/>
          </p:nvPicPr>
          <p:blipFill>
            <a:blip r:embed="rId4"/>
            <a:stretch>
              <a:fillRect/>
            </a:stretch>
          </p:blipFill>
          <p:spPr>
            <a:xfrm>
              <a:off x="6842124" y="1601746"/>
              <a:ext cx="745117" cy="1050014"/>
            </a:xfrm>
            <a:prstGeom prst="rect">
              <a:avLst/>
            </a:prstGeom>
          </p:spPr>
        </p:pic>
        <p:sp>
          <p:nvSpPr>
            <p:cNvPr id="15" name="TextBox 14"/>
            <p:cNvSpPr txBox="1"/>
            <p:nvPr/>
          </p:nvSpPr>
          <p:spPr>
            <a:xfrm>
              <a:off x="7587242" y="2405408"/>
              <a:ext cx="475554" cy="215444"/>
            </a:xfrm>
            <a:prstGeom prst="rect">
              <a:avLst/>
            </a:prstGeom>
            <a:noFill/>
          </p:spPr>
          <p:txBody>
            <a:bodyPr wrap="square" rtlCol="0">
              <a:spAutoFit/>
            </a:bodyPr>
            <a:lstStyle/>
            <a:p>
              <a:pPr algn="ctr"/>
              <a:r>
                <a:rPr lang="en-US" altLang="ko-KR" sz="800" b="1" dirty="0" smtClean="0">
                  <a:solidFill>
                    <a:srgbClr val="FF0000"/>
                  </a:solidFill>
                </a:rPr>
                <a:t>inlay</a:t>
              </a:r>
              <a:endParaRPr lang="ko-KR" altLang="en-US" sz="800" b="1" dirty="0">
                <a:solidFill>
                  <a:srgbClr val="FF0000"/>
                </a:solidFill>
              </a:endParaRPr>
            </a:p>
          </p:txBody>
        </p:sp>
        <p:cxnSp>
          <p:nvCxnSpPr>
            <p:cNvPr id="16" name="직선 화살표 연결선 15"/>
            <p:cNvCxnSpPr>
              <a:stCxn id="15" idx="0"/>
            </p:cNvCxnSpPr>
            <p:nvPr/>
          </p:nvCxnSpPr>
          <p:spPr>
            <a:xfrm flipH="1" flipV="1">
              <a:off x="7386440" y="2311091"/>
              <a:ext cx="438579" cy="94317"/>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그룹 16"/>
          <p:cNvGrpSpPr/>
          <p:nvPr/>
        </p:nvGrpSpPr>
        <p:grpSpPr>
          <a:xfrm>
            <a:off x="6916940" y="2605275"/>
            <a:ext cx="754063" cy="953018"/>
            <a:chOff x="8260336" y="4340345"/>
            <a:chExt cx="1099565" cy="1440000"/>
          </a:xfrm>
        </p:grpSpPr>
        <p:pic>
          <p:nvPicPr>
            <p:cNvPr id="18" name="그림 17"/>
            <p:cNvPicPr>
              <a:picLocks noChangeAspect="1"/>
            </p:cNvPicPr>
            <p:nvPr/>
          </p:nvPicPr>
          <p:blipFill>
            <a:blip r:embed="rId5"/>
            <a:stretch>
              <a:fillRect/>
            </a:stretch>
          </p:blipFill>
          <p:spPr>
            <a:xfrm>
              <a:off x="8260336" y="4340345"/>
              <a:ext cx="1099565" cy="1440000"/>
            </a:xfrm>
            <a:prstGeom prst="rect">
              <a:avLst/>
            </a:prstGeom>
          </p:spPr>
        </p:pic>
        <p:sp>
          <p:nvSpPr>
            <p:cNvPr id="19" name="직사각형 18"/>
            <p:cNvSpPr/>
            <p:nvPr/>
          </p:nvSpPr>
          <p:spPr>
            <a:xfrm>
              <a:off x="8657697" y="5025903"/>
              <a:ext cx="262010" cy="157146"/>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23" name="그룹 22"/>
          <p:cNvGrpSpPr/>
          <p:nvPr/>
        </p:nvGrpSpPr>
        <p:grpSpPr>
          <a:xfrm>
            <a:off x="6544951" y="3709406"/>
            <a:ext cx="1557440" cy="1769510"/>
            <a:chOff x="10079516" y="4358104"/>
            <a:chExt cx="1353143" cy="1440000"/>
          </a:xfrm>
        </p:grpSpPr>
        <p:pic>
          <p:nvPicPr>
            <p:cNvPr id="24" name="그림 23"/>
            <p:cNvPicPr>
              <a:picLocks noChangeAspect="1"/>
            </p:cNvPicPr>
            <p:nvPr/>
          </p:nvPicPr>
          <p:blipFill>
            <a:blip r:embed="rId6"/>
            <a:stretch>
              <a:fillRect/>
            </a:stretch>
          </p:blipFill>
          <p:spPr>
            <a:xfrm>
              <a:off x="10079516" y="4358104"/>
              <a:ext cx="1353143" cy="1440000"/>
            </a:xfrm>
            <a:prstGeom prst="rect">
              <a:avLst/>
            </a:prstGeom>
          </p:spPr>
        </p:pic>
        <p:sp>
          <p:nvSpPr>
            <p:cNvPr id="25" name="오른쪽 화살표 24"/>
            <p:cNvSpPr/>
            <p:nvPr/>
          </p:nvSpPr>
          <p:spPr>
            <a:xfrm rot="5015488">
              <a:off x="10615714" y="5033326"/>
              <a:ext cx="220986" cy="156002"/>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Tree>
    <p:extLst>
      <p:ext uri="{BB962C8B-B14F-4D97-AF65-F5344CB8AC3E}">
        <p14:creationId xmlns:p14="http://schemas.microsoft.com/office/powerpoint/2010/main" val="339308167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43"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4-41. Motor </a:t>
            </a:r>
            <a:r>
              <a:rPr lang="en-US" altLang="ko-KR" sz="1800" dirty="0" smtClean="0">
                <a:solidFill>
                  <a:srgbClr val="006699"/>
                </a:solidFill>
                <a:latin typeface="Arial Black" panose="020B0A04020102020204" pitchFamily="34" charset="0"/>
                <a:ea typeface="헤드라인" pitchFamily="18" charset="-127"/>
              </a:rPr>
              <a:t>Fan (Machine </a:t>
            </a:r>
            <a:r>
              <a:rPr lang="en-US" altLang="ko-KR" sz="1800" dirty="0">
                <a:solidFill>
                  <a:srgbClr val="006699"/>
                </a:solidFill>
                <a:latin typeface="Arial Black" panose="020B0A04020102020204" pitchFamily="34" charset="0"/>
                <a:ea typeface="헤드라인" pitchFamily="18" charset="-127"/>
              </a:rPr>
              <a:t>Compartment</a:t>
            </a:r>
            <a:r>
              <a:rPr lang="en-US" altLang="ko-KR" sz="1800" dirty="0" smtClean="0">
                <a:solidFill>
                  <a:srgbClr val="006699"/>
                </a:solidFill>
                <a:latin typeface="Arial Black" panose="020B0A04020102020204" pitchFamily="34" charset="0"/>
                <a:ea typeface="헤드라인" pitchFamily="18" charset="-127"/>
              </a:rPr>
              <a:t>)</a:t>
            </a:r>
            <a:endParaRPr lang="en-US" altLang="ko-KR" sz="1800" b="0" dirty="0">
              <a:solidFill>
                <a:srgbClr val="006699"/>
              </a:solidFill>
              <a:latin typeface="Arial Black" panose="020B0A04020102020204" pitchFamily="34" charset="0"/>
              <a:ea typeface="헤드라인" pitchFamily="18" charset="-127"/>
            </a:endParaRPr>
          </a:p>
        </p:txBody>
      </p:sp>
      <p:grpSp>
        <p:nvGrpSpPr>
          <p:cNvPr id="44" name="Group 10"/>
          <p:cNvGrpSpPr>
            <a:grpSpLocks/>
          </p:cNvGrpSpPr>
          <p:nvPr/>
        </p:nvGrpSpPr>
        <p:grpSpPr bwMode="auto">
          <a:xfrm>
            <a:off x="7596188" y="207963"/>
            <a:ext cx="1120775" cy="304800"/>
            <a:chOff x="4896" y="370"/>
            <a:chExt cx="706" cy="192"/>
          </a:xfrm>
        </p:grpSpPr>
        <p:sp>
          <p:nvSpPr>
            <p:cNvPr id="45"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46"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47"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B265CF49-4334-40B8-BF20-161720DA16A1}" type="slidenum">
              <a:rPr lang="en-US" altLang="ko-KR" sz="1400" b="0"/>
              <a:pPr algn="r" eaLnBrk="1" hangingPunct="1">
                <a:lnSpc>
                  <a:spcPct val="110000"/>
                </a:lnSpc>
                <a:spcBef>
                  <a:spcPct val="0"/>
                </a:spcBef>
                <a:buFont typeface="Wingdings" panose="05000000000000000000" pitchFamily="2" charset="2"/>
                <a:buNone/>
              </a:pPr>
              <a:t>94</a:t>
            </a:fld>
            <a:endParaRPr lang="en-US" altLang="ko-KR" sz="1400" b="0"/>
          </a:p>
        </p:txBody>
      </p:sp>
      <p:graphicFrame>
        <p:nvGraphicFramePr>
          <p:cNvPr id="48" name="Group 1113"/>
          <p:cNvGraphicFramePr>
            <a:graphicFrameLocks noGrp="1"/>
          </p:cNvGraphicFramePr>
          <p:nvPr>
            <p:ph/>
            <p:extLst>
              <p:ext uri="{D42A27DB-BD31-4B8C-83A1-F6EECF244321}">
                <p14:modId xmlns:p14="http://schemas.microsoft.com/office/powerpoint/2010/main" val="2270246260"/>
              </p:ext>
            </p:extLst>
          </p:nvPr>
        </p:nvGraphicFramePr>
        <p:xfrm>
          <a:off x="762000" y="1303338"/>
          <a:ext cx="7748588" cy="5068888"/>
        </p:xfrm>
        <a:graphic>
          <a:graphicData uri="http://schemas.openxmlformats.org/drawingml/2006/table">
            <a:tbl>
              <a:tblPr/>
              <a:tblGrid>
                <a:gridCol w="1354210">
                  <a:extLst>
                    <a:ext uri="{9D8B030D-6E8A-4147-A177-3AD203B41FA5}">
                      <a16:colId xmlns:a16="http://schemas.microsoft.com/office/drawing/2014/main" val="20000"/>
                    </a:ext>
                  </a:extLst>
                </a:gridCol>
                <a:gridCol w="4016291">
                  <a:extLst>
                    <a:ext uri="{9D8B030D-6E8A-4147-A177-3AD203B41FA5}">
                      <a16:colId xmlns:a16="http://schemas.microsoft.com/office/drawing/2014/main" val="20001"/>
                    </a:ext>
                  </a:extLst>
                </a:gridCol>
                <a:gridCol w="2378087">
                  <a:extLst>
                    <a:ext uri="{9D8B030D-6E8A-4147-A177-3AD203B41FA5}">
                      <a16:colId xmlns:a16="http://schemas.microsoft.com/office/drawing/2014/main" val="20002"/>
                    </a:ext>
                  </a:extLst>
                </a:gridCol>
              </a:tblGrid>
              <a:tr h="240172">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07179">
                <a:tc rowSpan="4">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Motor Fan</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Unscrew 5 Point of Cover comp</a:t>
                      </a:r>
                    </a:p>
                    <a:p>
                      <a:pPr marL="533400" marR="0" lvl="0" indent="-533400" algn="l" defTabSz="914400" rtl="0" eaLnBrk="1" fontAlgn="base" latinLnBrk="1" hangingPunct="1">
                        <a:lnSpc>
                          <a:spcPct val="100000"/>
                        </a:lnSpc>
                        <a:spcBef>
                          <a:spcPct val="20000"/>
                        </a:spcBef>
                        <a:spcAft>
                          <a:spcPct val="0"/>
                        </a:spcAft>
                        <a:buClrTx/>
                        <a:buSzTx/>
                        <a:buFontTx/>
                        <a:buAutoNum type="arabicPeriod"/>
                        <a:tabLst/>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7179">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Remove 1 screw.</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07179">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Remove the HOUSING CONNECTOR. </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(Refer to the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07179">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4. Pull forward to separate the Fan</a:t>
                      </a:r>
                      <a:endParaRPr kumimoji="1" lang="en-US" altLang="ko-KR" sz="1200" b="1" i="0" u="none" strike="noStrike" kern="1200" cap="none" normalizeH="0" baseline="0" dirty="0" smtClean="0">
                        <a:ln>
                          <a:noFill/>
                        </a:ln>
                        <a:solidFill>
                          <a:schemeClr val="tx1"/>
                        </a:solidFill>
                        <a:effectLst/>
                        <a:latin typeface="Arial" pitchFamily="34" charset="0"/>
                        <a:ea typeface="굴림" pitchFamily="50" charset="-127"/>
                        <a:cs typeface="+mn-cs"/>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49"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6463" y="2208213"/>
            <a:ext cx="4143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50" name="직사각형 33"/>
          <p:cNvSpPr>
            <a:spLocks noChangeArrowheads="1"/>
          </p:cNvSpPr>
          <p:nvPr/>
        </p:nvSpPr>
        <p:spPr bwMode="auto">
          <a:xfrm>
            <a:off x="2590800" y="2214563"/>
            <a:ext cx="3543300" cy="476250"/>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a:solidFill>
                  <a:srgbClr val="FF6600"/>
                </a:solidFill>
                <a:latin typeface="Arial" pitchFamily="34" charset="0"/>
                <a:cs typeface="Arial" pitchFamily="34" charset="0"/>
              </a:rPr>
              <a:t>Be careful not to damage from the inner</a:t>
            </a:r>
            <a:br>
              <a:rPr kumimoji="0" lang="en-US" altLang="ko-KR" sz="1200" kern="0" dirty="0">
                <a:solidFill>
                  <a:srgbClr val="FF6600"/>
                </a:solidFill>
                <a:latin typeface="Arial" pitchFamily="34" charset="0"/>
                <a:cs typeface="Arial" pitchFamily="34" charset="0"/>
              </a:rPr>
            </a:br>
            <a:r>
              <a:rPr kumimoji="0" lang="en-US" altLang="ko-KR" sz="1200" kern="0" dirty="0">
                <a:solidFill>
                  <a:srgbClr val="FF6600"/>
                </a:solidFill>
                <a:latin typeface="Arial" pitchFamily="34" charset="0"/>
                <a:cs typeface="Arial" pitchFamily="34" charset="0"/>
              </a:rPr>
              <a:t>hole of cover comp.</a:t>
            </a:r>
          </a:p>
        </p:txBody>
      </p:sp>
      <p:grpSp>
        <p:nvGrpSpPr>
          <p:cNvPr id="51" name="그룹 50"/>
          <p:cNvGrpSpPr/>
          <p:nvPr/>
        </p:nvGrpSpPr>
        <p:grpSpPr>
          <a:xfrm>
            <a:off x="6388308" y="1685828"/>
            <a:ext cx="1839166" cy="894635"/>
            <a:chOff x="5237555" y="3171984"/>
            <a:chExt cx="3150651" cy="1546110"/>
          </a:xfrm>
        </p:grpSpPr>
        <p:pic>
          <p:nvPicPr>
            <p:cNvPr id="52" name="그림 51"/>
            <p:cNvPicPr>
              <a:picLocks noChangeAspect="1"/>
            </p:cNvPicPr>
            <p:nvPr/>
          </p:nvPicPr>
          <p:blipFill>
            <a:blip r:embed="rId4"/>
            <a:stretch>
              <a:fillRect/>
            </a:stretch>
          </p:blipFill>
          <p:spPr>
            <a:xfrm>
              <a:off x="5237555" y="3171984"/>
              <a:ext cx="3150651" cy="1504950"/>
            </a:xfrm>
            <a:prstGeom prst="rect">
              <a:avLst/>
            </a:prstGeom>
          </p:spPr>
        </p:pic>
        <p:sp>
          <p:nvSpPr>
            <p:cNvPr id="53" name="타원 52"/>
            <p:cNvSpPr/>
            <p:nvPr/>
          </p:nvSpPr>
          <p:spPr bwMode="auto">
            <a:xfrm>
              <a:off x="5395859" y="3289952"/>
              <a:ext cx="215234" cy="19930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4" name="타원 53"/>
            <p:cNvSpPr/>
            <p:nvPr/>
          </p:nvSpPr>
          <p:spPr bwMode="auto">
            <a:xfrm>
              <a:off x="6634828" y="3265013"/>
              <a:ext cx="215234" cy="19930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5" name="타원 54"/>
            <p:cNvSpPr/>
            <p:nvPr/>
          </p:nvSpPr>
          <p:spPr bwMode="auto">
            <a:xfrm>
              <a:off x="8006557" y="3215135"/>
              <a:ext cx="215234" cy="19930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6" name="타원 55"/>
            <p:cNvSpPr/>
            <p:nvPr/>
          </p:nvSpPr>
          <p:spPr bwMode="auto">
            <a:xfrm>
              <a:off x="7998244" y="4518789"/>
              <a:ext cx="215234" cy="19930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57" name="타원 56"/>
            <p:cNvSpPr/>
            <p:nvPr/>
          </p:nvSpPr>
          <p:spPr bwMode="auto">
            <a:xfrm>
              <a:off x="5487042" y="4493850"/>
              <a:ext cx="215234" cy="19930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58" name="그룹 57"/>
          <p:cNvGrpSpPr/>
          <p:nvPr/>
        </p:nvGrpSpPr>
        <p:grpSpPr>
          <a:xfrm>
            <a:off x="6728137" y="2832088"/>
            <a:ext cx="969115" cy="1049120"/>
            <a:chOff x="6728137" y="2832088"/>
            <a:chExt cx="969115" cy="1049120"/>
          </a:xfrm>
        </p:grpSpPr>
        <p:pic>
          <p:nvPicPr>
            <p:cNvPr id="59" name="그림 58"/>
            <p:cNvPicPr>
              <a:picLocks noChangeAspect="1"/>
            </p:cNvPicPr>
            <p:nvPr/>
          </p:nvPicPr>
          <p:blipFill rotWithShape="1">
            <a:blip r:embed="rId5"/>
            <a:srcRect b="11938"/>
            <a:stretch/>
          </p:blipFill>
          <p:spPr>
            <a:xfrm>
              <a:off x="6728137" y="2832088"/>
              <a:ext cx="969115" cy="1018688"/>
            </a:xfrm>
            <a:prstGeom prst="rect">
              <a:avLst/>
            </a:prstGeom>
          </p:spPr>
        </p:pic>
        <p:sp>
          <p:nvSpPr>
            <p:cNvPr id="60" name="타원 59"/>
            <p:cNvSpPr/>
            <p:nvPr/>
          </p:nvSpPr>
          <p:spPr bwMode="auto">
            <a:xfrm>
              <a:off x="6842125" y="3565053"/>
              <a:ext cx="381116" cy="31615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61" name="그룹 60"/>
          <p:cNvGrpSpPr/>
          <p:nvPr/>
        </p:nvGrpSpPr>
        <p:grpSpPr>
          <a:xfrm>
            <a:off x="6842125" y="4044551"/>
            <a:ext cx="782405" cy="1020360"/>
            <a:chOff x="6842125" y="4044551"/>
            <a:chExt cx="782405" cy="1020360"/>
          </a:xfrm>
        </p:grpSpPr>
        <p:pic>
          <p:nvPicPr>
            <p:cNvPr id="62" name="그림 61"/>
            <p:cNvPicPr>
              <a:picLocks noChangeAspect="1"/>
            </p:cNvPicPr>
            <p:nvPr/>
          </p:nvPicPr>
          <p:blipFill>
            <a:blip r:embed="rId6"/>
            <a:stretch>
              <a:fillRect/>
            </a:stretch>
          </p:blipFill>
          <p:spPr>
            <a:xfrm>
              <a:off x="6842125" y="4044551"/>
              <a:ext cx="782405" cy="1020360"/>
            </a:xfrm>
            <a:prstGeom prst="rect">
              <a:avLst/>
            </a:prstGeom>
          </p:spPr>
        </p:pic>
        <p:sp>
          <p:nvSpPr>
            <p:cNvPr id="63" name="타원 62"/>
            <p:cNvSpPr/>
            <p:nvPr/>
          </p:nvSpPr>
          <p:spPr bwMode="auto">
            <a:xfrm>
              <a:off x="7226018" y="4090108"/>
              <a:ext cx="305313" cy="316155"/>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64" name="그림 63"/>
          <p:cNvPicPr>
            <a:picLocks noChangeAspect="1"/>
          </p:cNvPicPr>
          <p:nvPr/>
        </p:nvPicPr>
        <p:blipFill>
          <a:blip r:embed="rId7"/>
          <a:stretch>
            <a:fillRect/>
          </a:stretch>
        </p:blipFill>
        <p:spPr>
          <a:xfrm>
            <a:off x="6769560" y="5215242"/>
            <a:ext cx="992883" cy="1100762"/>
          </a:xfrm>
          <a:prstGeom prst="rect">
            <a:avLst/>
          </a:prstGeom>
        </p:spPr>
      </p:pic>
      <p:cxnSp>
        <p:nvCxnSpPr>
          <p:cNvPr id="65" name="직선 화살표 연결선 64"/>
          <p:cNvCxnSpPr/>
          <p:nvPr/>
        </p:nvCxnSpPr>
        <p:spPr bwMode="auto">
          <a:xfrm>
            <a:off x="6842125" y="5669280"/>
            <a:ext cx="290195" cy="241069"/>
          </a:xfrm>
          <a:prstGeom prst="straightConnector1">
            <a:avLst/>
          </a:prstGeom>
          <a:noFill/>
          <a:ln w="9525" cap="flat" cmpd="sng" algn="ctr">
            <a:solidFill>
              <a:srgbClr val="FF0000"/>
            </a:solidFill>
            <a:prstDash val="solid"/>
            <a:round/>
            <a:headEnd type="none" w="med" len="med"/>
            <a:tailEnd type="triangle"/>
          </a:ln>
          <a:effectLst/>
        </p:spPr>
      </p:cxnSp>
    </p:spTree>
    <p:extLst>
      <p:ext uri="{BB962C8B-B14F-4D97-AF65-F5344CB8AC3E}">
        <p14:creationId xmlns:p14="http://schemas.microsoft.com/office/powerpoint/2010/main" val="330952807"/>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25" name="Group 10"/>
          <p:cNvGrpSpPr>
            <a:grpSpLocks/>
          </p:cNvGrpSpPr>
          <p:nvPr/>
        </p:nvGrpSpPr>
        <p:grpSpPr bwMode="auto">
          <a:xfrm>
            <a:off x="7596188" y="207963"/>
            <a:ext cx="1120775" cy="304800"/>
            <a:chOff x="4896" y="370"/>
            <a:chExt cx="706" cy="192"/>
          </a:xfrm>
        </p:grpSpPr>
        <p:sp>
          <p:nvSpPr>
            <p:cNvPr id="26"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7"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8"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C5522569-8CA7-416D-8BF3-78492B68D24A}" type="slidenum">
              <a:rPr lang="en-US" altLang="ko-KR" sz="1400" b="0"/>
              <a:pPr algn="r" eaLnBrk="1" hangingPunct="1">
                <a:lnSpc>
                  <a:spcPct val="110000"/>
                </a:lnSpc>
                <a:spcBef>
                  <a:spcPct val="0"/>
                </a:spcBef>
                <a:buFont typeface="Wingdings" panose="05000000000000000000" pitchFamily="2" charset="2"/>
                <a:buNone/>
              </a:pPr>
              <a:t>95</a:t>
            </a:fld>
            <a:endParaRPr lang="en-US" altLang="ko-KR" sz="1400" b="0"/>
          </a:p>
        </p:txBody>
      </p:sp>
      <p:graphicFrame>
        <p:nvGraphicFramePr>
          <p:cNvPr id="29" name="Group 37"/>
          <p:cNvGraphicFramePr>
            <a:graphicFrameLocks/>
          </p:cNvGraphicFramePr>
          <p:nvPr>
            <p:extLst>
              <p:ext uri="{D42A27DB-BD31-4B8C-83A1-F6EECF244321}">
                <p14:modId xmlns:p14="http://schemas.microsoft.com/office/powerpoint/2010/main" val="4249202652"/>
              </p:ext>
            </p:extLst>
          </p:nvPr>
        </p:nvGraphicFramePr>
        <p:xfrm>
          <a:off x="762000" y="1316038"/>
          <a:ext cx="7729538" cy="4511184"/>
        </p:xfrm>
        <a:graphic>
          <a:graphicData uri="http://schemas.openxmlformats.org/drawingml/2006/table">
            <a:tbl>
              <a:tblPr/>
              <a:tblGrid>
                <a:gridCol w="1319227">
                  <a:extLst>
                    <a:ext uri="{9D8B030D-6E8A-4147-A177-3AD203B41FA5}">
                      <a16:colId xmlns:a16="http://schemas.microsoft.com/office/drawing/2014/main" val="20000"/>
                    </a:ext>
                  </a:extLst>
                </a:gridCol>
                <a:gridCol w="4166798">
                  <a:extLst>
                    <a:ext uri="{9D8B030D-6E8A-4147-A177-3AD203B41FA5}">
                      <a16:colId xmlns:a16="http://schemas.microsoft.com/office/drawing/2014/main" val="20001"/>
                    </a:ext>
                  </a:extLst>
                </a:gridCol>
                <a:gridCol w="2243513">
                  <a:extLst>
                    <a:ext uri="{9D8B030D-6E8A-4147-A177-3AD203B41FA5}">
                      <a16:colId xmlns:a16="http://schemas.microsoft.com/office/drawing/2014/main" val="20002"/>
                    </a:ext>
                  </a:extLst>
                </a:gridCol>
              </a:tblGrid>
              <a:tr h="265418">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53184">
                <a:tc rowSpan="3">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Compressor</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Cut off the LOKRING connecting the COMP and the CONDENSER with a Pipe Cutter.</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(Red-line marking points)</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05306">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2. Cut off the connecting the COMP and the SUCTION CONNECT with a Pipe Cutter.</a:t>
                      </a:r>
                      <a:b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b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(Red-line marking points)</a:t>
                      </a: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87276">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3. Link the COMP and the CONDENSER with a PIPE-CONNECTOR (DA81-05659A) by brazing the joint areas.</a:t>
                      </a:r>
                    </a:p>
                    <a:p>
                      <a:pPr marL="174625" marR="0" lvl="0" indent="-17462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174625" marR="0" lvl="0" indent="-17462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p>
                      <a:pPr marL="174625" marR="0" lvl="0" indent="-174625" algn="l" defTabSz="914400" rtl="0" eaLnBrk="1" fontAlgn="base" latinLnBrk="1" hangingPunct="1">
                        <a:lnSpc>
                          <a:spcPct val="100000"/>
                        </a:lnSpc>
                        <a:spcBef>
                          <a:spcPct val="20000"/>
                        </a:spcBef>
                        <a:spcAft>
                          <a:spcPct val="0"/>
                        </a:spcAft>
                        <a:buClrTx/>
                        <a:buSzTx/>
                        <a:buFontTx/>
                        <a:buNone/>
                        <a:tabLst/>
                        <a:defRPr/>
                      </a:pPr>
                      <a:endParaRPr kumimoji="1" lang="en-US" altLang="ko-KR" sz="1200" b="1" i="0" u="none" strike="noStrike" cap="none" normalizeH="0" baseline="0" dirty="0" smtClean="0">
                        <a:ln>
                          <a:noFill/>
                        </a:ln>
                        <a:solidFill>
                          <a:schemeClr val="tx1"/>
                        </a:solidFill>
                        <a:effectLst/>
                        <a:latin typeface="Arial" pitchFamily="34" charset="0"/>
                        <a:ea typeface="굴림" pitchFamily="50" charset="-127"/>
                      </a:endParaRP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89994" marR="89994" marT="28797" marB="28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0"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4-42. </a:t>
            </a:r>
            <a:r>
              <a:rPr lang="en-US" altLang="ko-KR" sz="1800" b="0" dirty="0">
                <a:solidFill>
                  <a:srgbClr val="006699"/>
                </a:solidFill>
                <a:latin typeface="Arial Black" panose="020B0A04020102020204" pitchFamily="34" charset="0"/>
                <a:ea typeface="헤드라인" pitchFamily="18" charset="-127"/>
              </a:rPr>
              <a:t>Compressor</a:t>
            </a:r>
          </a:p>
        </p:txBody>
      </p:sp>
      <p:pic>
        <p:nvPicPr>
          <p:cNvPr id="31"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5969000"/>
            <a:ext cx="414338"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2" name="직사각형 33"/>
          <p:cNvSpPr>
            <a:spLocks noChangeArrowheads="1"/>
          </p:cNvSpPr>
          <p:nvPr/>
        </p:nvSpPr>
        <p:spPr bwMode="auto">
          <a:xfrm>
            <a:off x="1176338" y="5994400"/>
            <a:ext cx="7335837"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r>
              <a:rPr lang="en-US" altLang="ko-KR" sz="1200" baseline="30000">
                <a:solidFill>
                  <a:srgbClr val="FF6600"/>
                </a:solidFill>
                <a:latin typeface="Arial" panose="020B0604020202020204" pitchFamily="34" charset="0"/>
                <a:ea typeface="헤드라인" pitchFamily="18" charset="-127"/>
                <a:cs typeface="Arial" panose="020B0604020202020204" pitchFamily="34" charset="0"/>
              </a:rPr>
              <a:t>This appliance contains a small amount of isobutane refrigerant (R-600a), a natural gas with high environmental compatibility that is, however, also flammable. When transporting and installing the appliance, care should be taken to ensure that no parts of</a:t>
            </a:r>
            <a:r>
              <a:rPr lang="ko-KR" altLang="en-US" sz="1200" baseline="30000">
                <a:solidFill>
                  <a:srgbClr val="FF6600"/>
                </a:solidFill>
                <a:latin typeface="Arial" panose="020B0604020202020204" pitchFamily="34" charset="0"/>
                <a:ea typeface="헤드라인" pitchFamily="18" charset="-127"/>
                <a:cs typeface="Arial" panose="020B0604020202020204" pitchFamily="34" charset="0"/>
              </a:rPr>
              <a:t> </a:t>
            </a:r>
            <a:r>
              <a:rPr lang="en-US" altLang="ko-KR" sz="1200" baseline="30000">
                <a:solidFill>
                  <a:srgbClr val="FF6600"/>
                </a:solidFill>
                <a:latin typeface="Arial" panose="020B0604020202020204" pitchFamily="34" charset="0"/>
                <a:ea typeface="헤드라인" pitchFamily="18" charset="-127"/>
                <a:cs typeface="Arial" panose="020B0604020202020204" pitchFamily="34" charset="0"/>
              </a:rPr>
              <a:t>the refrigerating circuit are damaged.</a:t>
            </a:r>
            <a:endParaRPr lang="ko-KR" altLang="en-US" sz="1200" baseline="30000">
              <a:solidFill>
                <a:srgbClr val="FF6600"/>
              </a:solidFill>
              <a:latin typeface="Arial" panose="020B0604020202020204" pitchFamily="34" charset="0"/>
              <a:ea typeface="헤드라인" pitchFamily="18" charset="-127"/>
              <a:cs typeface="Arial" panose="020B0604020202020204" pitchFamily="34" charset="0"/>
            </a:endParaRPr>
          </a:p>
        </p:txBody>
      </p:sp>
      <p:grpSp>
        <p:nvGrpSpPr>
          <p:cNvPr id="33" name="그룹 32"/>
          <p:cNvGrpSpPr/>
          <p:nvPr/>
        </p:nvGrpSpPr>
        <p:grpSpPr>
          <a:xfrm>
            <a:off x="6732415" y="1686920"/>
            <a:ext cx="1181301" cy="1034451"/>
            <a:chOff x="6254029" y="1726467"/>
            <a:chExt cx="2181721" cy="2529650"/>
          </a:xfrm>
        </p:grpSpPr>
        <p:pic>
          <p:nvPicPr>
            <p:cNvPr id="34" name="그림 33"/>
            <p:cNvPicPr>
              <a:picLocks noChangeAspect="1"/>
            </p:cNvPicPr>
            <p:nvPr/>
          </p:nvPicPr>
          <p:blipFill>
            <a:blip r:embed="rId4"/>
            <a:stretch>
              <a:fillRect/>
            </a:stretch>
          </p:blipFill>
          <p:spPr>
            <a:xfrm>
              <a:off x="6254029" y="1726467"/>
              <a:ext cx="2181721" cy="2529650"/>
            </a:xfrm>
            <a:prstGeom prst="rect">
              <a:avLst/>
            </a:prstGeom>
          </p:spPr>
        </p:pic>
        <p:cxnSp>
          <p:nvCxnSpPr>
            <p:cNvPr id="35" name="직선 연결선 34"/>
            <p:cNvCxnSpPr/>
            <p:nvPr/>
          </p:nvCxnSpPr>
          <p:spPr bwMode="auto">
            <a:xfrm>
              <a:off x="7141385" y="2974666"/>
              <a:ext cx="0" cy="342540"/>
            </a:xfrm>
            <a:prstGeom prst="line">
              <a:avLst/>
            </a:prstGeom>
            <a:noFill/>
            <a:ln w="28575" cap="flat" cmpd="sng" algn="ctr">
              <a:solidFill>
                <a:srgbClr val="FF0000"/>
              </a:solidFill>
              <a:prstDash val="solid"/>
              <a:round/>
              <a:headEnd type="none" w="med" len="med"/>
              <a:tailEnd type="none" w="med" len="med"/>
            </a:ln>
            <a:effectLst/>
          </p:spPr>
        </p:cxnSp>
        <p:cxnSp>
          <p:nvCxnSpPr>
            <p:cNvPr id="36" name="직선 연결선 35"/>
            <p:cNvCxnSpPr/>
            <p:nvPr/>
          </p:nvCxnSpPr>
          <p:spPr bwMode="auto">
            <a:xfrm>
              <a:off x="7580315" y="2974666"/>
              <a:ext cx="0" cy="342540"/>
            </a:xfrm>
            <a:prstGeom prst="line">
              <a:avLst/>
            </a:prstGeom>
            <a:noFill/>
            <a:ln w="28575" cap="flat" cmpd="sng" algn="ctr">
              <a:solidFill>
                <a:srgbClr val="FF0000"/>
              </a:solidFill>
              <a:prstDash val="solid"/>
              <a:round/>
              <a:headEnd type="none" w="med" len="med"/>
              <a:tailEnd type="none" w="med" len="med"/>
            </a:ln>
            <a:effectLst/>
          </p:spPr>
        </p:cxnSp>
      </p:grpSp>
      <p:grpSp>
        <p:nvGrpSpPr>
          <p:cNvPr id="37" name="그룹 36"/>
          <p:cNvGrpSpPr/>
          <p:nvPr/>
        </p:nvGrpSpPr>
        <p:grpSpPr>
          <a:xfrm>
            <a:off x="6725746" y="3004261"/>
            <a:ext cx="1237846" cy="1066170"/>
            <a:chOff x="6254029" y="1726467"/>
            <a:chExt cx="2181721" cy="2529650"/>
          </a:xfrm>
        </p:grpSpPr>
        <p:pic>
          <p:nvPicPr>
            <p:cNvPr id="38" name="그림 37"/>
            <p:cNvPicPr>
              <a:picLocks noChangeAspect="1"/>
            </p:cNvPicPr>
            <p:nvPr/>
          </p:nvPicPr>
          <p:blipFill>
            <a:blip r:embed="rId4"/>
            <a:stretch>
              <a:fillRect/>
            </a:stretch>
          </p:blipFill>
          <p:spPr>
            <a:xfrm>
              <a:off x="6254029" y="1726467"/>
              <a:ext cx="2181721" cy="2529650"/>
            </a:xfrm>
            <a:prstGeom prst="rect">
              <a:avLst/>
            </a:prstGeom>
          </p:spPr>
        </p:pic>
        <p:cxnSp>
          <p:nvCxnSpPr>
            <p:cNvPr id="39" name="직선 연결선 38"/>
            <p:cNvCxnSpPr/>
            <p:nvPr/>
          </p:nvCxnSpPr>
          <p:spPr bwMode="auto">
            <a:xfrm>
              <a:off x="7317199" y="2698547"/>
              <a:ext cx="0" cy="342540"/>
            </a:xfrm>
            <a:prstGeom prst="line">
              <a:avLst/>
            </a:prstGeom>
            <a:noFill/>
            <a:ln w="28575" cap="flat" cmpd="sng" algn="ctr">
              <a:solidFill>
                <a:srgbClr val="FF0000"/>
              </a:solidFill>
              <a:prstDash val="solid"/>
              <a:round/>
              <a:headEnd type="none" w="med" len="med"/>
              <a:tailEnd type="none" w="med" len="med"/>
            </a:ln>
            <a:effectLst/>
          </p:spPr>
        </p:cxnSp>
        <p:cxnSp>
          <p:nvCxnSpPr>
            <p:cNvPr id="40" name="직선 연결선 39"/>
            <p:cNvCxnSpPr/>
            <p:nvPr/>
          </p:nvCxnSpPr>
          <p:spPr bwMode="auto">
            <a:xfrm>
              <a:off x="7756130" y="2698547"/>
              <a:ext cx="0" cy="342540"/>
            </a:xfrm>
            <a:prstGeom prst="line">
              <a:avLst/>
            </a:prstGeom>
            <a:noFill/>
            <a:ln w="28575" cap="flat" cmpd="sng" algn="ctr">
              <a:solidFill>
                <a:srgbClr val="FF0000"/>
              </a:solidFill>
              <a:prstDash val="solid"/>
              <a:round/>
              <a:headEnd type="none" w="med" len="med"/>
              <a:tailEnd type="none" w="med" len="med"/>
            </a:ln>
            <a:effectLst/>
          </p:spPr>
        </p:cxnSp>
      </p:grpSp>
      <p:pic>
        <p:nvPicPr>
          <p:cNvPr id="41" name="Picture 6"/>
          <p:cNvPicPr>
            <a:picLocks noChangeAspect="1" noChangeArrowheads="1"/>
          </p:cNvPicPr>
          <p:nvPr/>
        </p:nvPicPr>
        <p:blipFill>
          <a:blip r:embed="rId5" cstate="email"/>
          <a:srcRect/>
          <a:stretch>
            <a:fillRect/>
          </a:stretch>
        </p:blipFill>
        <p:spPr bwMode="auto">
          <a:xfrm>
            <a:off x="3029860" y="5086899"/>
            <a:ext cx="2495550" cy="549275"/>
          </a:xfrm>
          <a:prstGeom prst="rect">
            <a:avLst/>
          </a:prstGeom>
          <a:noFill/>
          <a:ln w="9525" cap="flat" cmpd="sng" algn="ctr">
            <a:noFill/>
            <a:prstDash val="solid"/>
            <a:miter lim="800000"/>
            <a:headEnd/>
            <a:tailEnd/>
          </a:ln>
          <a:effectLst>
            <a:prstShdw prst="shdw18" dist="17961" dir="13500000">
              <a:schemeClr val="accent1">
                <a:gamma/>
                <a:shade val="60000"/>
                <a:invGamma/>
              </a:schemeClr>
            </a:prstShdw>
          </a:effectLst>
        </p:spPr>
      </p:pic>
      <p:grpSp>
        <p:nvGrpSpPr>
          <p:cNvPr id="42" name="그룹 41"/>
          <p:cNvGrpSpPr/>
          <p:nvPr/>
        </p:nvGrpSpPr>
        <p:grpSpPr>
          <a:xfrm>
            <a:off x="6725746" y="4453194"/>
            <a:ext cx="1237846" cy="1066170"/>
            <a:chOff x="6725746" y="4453194"/>
            <a:chExt cx="1237846" cy="1066170"/>
          </a:xfrm>
        </p:grpSpPr>
        <p:pic>
          <p:nvPicPr>
            <p:cNvPr id="43" name="그림 42"/>
            <p:cNvPicPr>
              <a:picLocks noChangeAspect="1"/>
            </p:cNvPicPr>
            <p:nvPr/>
          </p:nvPicPr>
          <p:blipFill>
            <a:blip r:embed="rId4"/>
            <a:stretch>
              <a:fillRect/>
            </a:stretch>
          </p:blipFill>
          <p:spPr>
            <a:xfrm>
              <a:off x="6725746" y="4453194"/>
              <a:ext cx="1237846" cy="1066170"/>
            </a:xfrm>
            <a:prstGeom prst="rect">
              <a:avLst/>
            </a:prstGeom>
          </p:spPr>
        </p:pic>
        <p:sp>
          <p:nvSpPr>
            <p:cNvPr id="44" name="직사각형 43"/>
            <p:cNvSpPr/>
            <p:nvPr/>
          </p:nvSpPr>
          <p:spPr bwMode="auto">
            <a:xfrm>
              <a:off x="7212877" y="5036157"/>
              <a:ext cx="237661" cy="36000"/>
            </a:xfrm>
            <a:prstGeom prst="rect">
              <a:avLst/>
            </a:prstGeom>
            <a:solidFill>
              <a:schemeClr val="bg2">
                <a:lumMod val="60000"/>
                <a:lumOff val="40000"/>
              </a:schemeClr>
            </a:solidFill>
            <a:ln w="9525" cap="flat" cmpd="sng" algn="ctr">
              <a:noFill/>
              <a:prstDash val="solid"/>
              <a:round/>
              <a:headEnd type="none" w="med" len="med"/>
              <a:tailEnd type="none" w="med" len="med"/>
            </a:ln>
            <a:effectLst/>
          </p:spPr>
          <p:txBody>
            <a:bodyPr vert="horz" wrap="non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spTree>
    <p:extLst>
      <p:ext uri="{BB962C8B-B14F-4D97-AF65-F5344CB8AC3E}">
        <p14:creationId xmlns:p14="http://schemas.microsoft.com/office/powerpoint/2010/main" val="1049209296"/>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sp>
        <p:nvSpPr>
          <p:cNvPr id="19" name="Rectangle 2"/>
          <p:cNvSpPr>
            <a:spLocks noChangeArrowheads="1"/>
          </p:cNvSpPr>
          <p:nvPr/>
        </p:nvSpPr>
        <p:spPr bwMode="auto">
          <a:xfrm>
            <a:off x="762000" y="938213"/>
            <a:ext cx="5543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4-43. Relay O/L</a:t>
            </a:r>
            <a:endParaRPr lang="en-US" altLang="ko-KR" sz="1800" b="0" dirty="0">
              <a:solidFill>
                <a:srgbClr val="006699"/>
              </a:solidFill>
              <a:latin typeface="Arial Black" panose="020B0A04020102020204" pitchFamily="34" charset="0"/>
              <a:ea typeface="헤드라인" pitchFamily="18" charset="-127"/>
            </a:endParaRPr>
          </a:p>
        </p:txBody>
      </p:sp>
      <p:grpSp>
        <p:nvGrpSpPr>
          <p:cNvPr id="20" name="Group 10"/>
          <p:cNvGrpSpPr>
            <a:grpSpLocks/>
          </p:cNvGrpSpPr>
          <p:nvPr/>
        </p:nvGrpSpPr>
        <p:grpSpPr bwMode="auto">
          <a:xfrm>
            <a:off x="7596188" y="207963"/>
            <a:ext cx="1120775" cy="304800"/>
            <a:chOff x="4896" y="370"/>
            <a:chExt cx="706" cy="192"/>
          </a:xfrm>
        </p:grpSpPr>
        <p:sp>
          <p:nvSpPr>
            <p:cNvPr id="23"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24"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25"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708FF78D-DBBC-4687-B35A-006AA856A17C}" type="slidenum">
              <a:rPr lang="en-US" altLang="ko-KR" sz="1400" b="0"/>
              <a:pPr algn="r" eaLnBrk="1" hangingPunct="1">
                <a:lnSpc>
                  <a:spcPct val="110000"/>
                </a:lnSpc>
                <a:spcBef>
                  <a:spcPct val="0"/>
                </a:spcBef>
                <a:buFont typeface="Wingdings" panose="05000000000000000000" pitchFamily="2" charset="2"/>
                <a:buNone/>
              </a:pPr>
              <a:t>96</a:t>
            </a:fld>
            <a:endParaRPr lang="en-US" altLang="ko-KR" sz="1400" b="0"/>
          </a:p>
        </p:txBody>
      </p:sp>
      <p:graphicFrame>
        <p:nvGraphicFramePr>
          <p:cNvPr id="26" name="Group 5"/>
          <p:cNvGraphicFramePr>
            <a:graphicFrameLocks noGrp="1"/>
          </p:cNvGraphicFramePr>
          <p:nvPr>
            <p:extLst>
              <p:ext uri="{D42A27DB-BD31-4B8C-83A1-F6EECF244321}">
                <p14:modId xmlns:p14="http://schemas.microsoft.com/office/powerpoint/2010/main" val="678885189"/>
              </p:ext>
            </p:extLst>
          </p:nvPr>
        </p:nvGraphicFramePr>
        <p:xfrm>
          <a:off x="762000" y="1316038"/>
          <a:ext cx="7748588" cy="3697324"/>
        </p:xfrm>
        <a:graphic>
          <a:graphicData uri="http://schemas.openxmlformats.org/drawingml/2006/table">
            <a:tbl>
              <a:tblPr/>
              <a:tblGrid>
                <a:gridCol w="1290432">
                  <a:extLst>
                    <a:ext uri="{9D8B030D-6E8A-4147-A177-3AD203B41FA5}">
                      <a16:colId xmlns:a16="http://schemas.microsoft.com/office/drawing/2014/main" val="20000"/>
                    </a:ext>
                  </a:extLst>
                </a:gridCol>
                <a:gridCol w="4079624">
                  <a:extLst>
                    <a:ext uri="{9D8B030D-6E8A-4147-A177-3AD203B41FA5}">
                      <a16:colId xmlns:a16="http://schemas.microsoft.com/office/drawing/2014/main" val="20001"/>
                    </a:ext>
                  </a:extLst>
                </a:gridCol>
                <a:gridCol w="2378532">
                  <a:extLst>
                    <a:ext uri="{9D8B030D-6E8A-4147-A177-3AD203B41FA5}">
                      <a16:colId xmlns:a16="http://schemas.microsoft.com/office/drawing/2014/main" val="20002"/>
                    </a:ext>
                  </a:extLst>
                </a:gridCol>
              </a:tblGrid>
              <a:tr h="271855">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How to do</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Descriptive Picture</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79256">
                <a:tc rowSpan="2">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300" b="0" i="0" u="none" strike="noStrike" cap="none" normalizeH="0" baseline="0" dirty="0" smtClean="0">
                          <a:ln>
                            <a:noFill/>
                          </a:ln>
                          <a:solidFill>
                            <a:schemeClr val="tx1"/>
                          </a:solidFill>
                          <a:effectLst/>
                          <a:latin typeface="Arial Black" pitchFamily="34" charset="0"/>
                          <a:ea typeface="Seoul-Identity-H" charset="-128"/>
                        </a:rPr>
                        <a:t>Relay O/L</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1" hangingPunct="1">
                        <a:lnSpc>
                          <a:spcPct val="80000"/>
                        </a:lnSpc>
                        <a:spcBef>
                          <a:spcPct val="20000"/>
                        </a:spcBef>
                        <a:spcAft>
                          <a:spcPct val="0"/>
                        </a:spcAft>
                        <a:buClrTx/>
                        <a:buSzTx/>
                        <a:buFontTx/>
                        <a:buNone/>
                        <a:tabLst/>
                        <a:defRPr/>
                      </a:pP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1. Remove Cover Relay.</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46213">
                <a:tc vMerge="1">
                  <a:txBody>
                    <a:bodyPr/>
                    <a:lstStyle/>
                    <a:p>
                      <a:pPr latinLnBrk="1"/>
                      <a:endParaRPr lang="ko-KR" altLang="en-US"/>
                    </a:p>
                  </a:txBody>
                  <a:tcPr/>
                </a:tc>
                <a:tc>
                  <a:txBody>
                    <a:bodyPr/>
                    <a:lstStyle/>
                    <a:p>
                      <a:pPr marL="174625" marR="0" lvl="0" indent="-174625" algn="l" defTabSz="914400" rtl="0" eaLnBrk="1" fontAlgn="base" latinLnBrk="1" hangingPunct="1">
                        <a:lnSpc>
                          <a:spcPct val="100000"/>
                        </a:lnSpc>
                        <a:spcBef>
                          <a:spcPct val="20000"/>
                        </a:spcBef>
                        <a:spcAft>
                          <a:spcPct val="0"/>
                        </a:spcAft>
                        <a:buClrTx/>
                        <a:buSzTx/>
                        <a:buFontTx/>
                        <a:buNone/>
                        <a:tabLst/>
                        <a:defRPr/>
                      </a:pPr>
                      <a:r>
                        <a:rPr kumimoji="1" lang="en-US" altLang="en-US" sz="1200" b="1" i="0" u="none" strike="noStrike" cap="none" normalizeH="0" baseline="0" dirty="0" smtClean="0">
                          <a:ln>
                            <a:noFill/>
                          </a:ln>
                          <a:solidFill>
                            <a:schemeClr val="tx1"/>
                          </a:solidFill>
                          <a:effectLst/>
                          <a:latin typeface="Arial" pitchFamily="34" charset="0"/>
                          <a:ea typeface="굴림" pitchFamily="50" charset="-127"/>
                        </a:rPr>
                        <a:t>2. Disassemble Housing Connector from Comp</a:t>
                      </a: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0" marB="28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27" name="그룹 26"/>
          <p:cNvGrpSpPr/>
          <p:nvPr/>
        </p:nvGrpSpPr>
        <p:grpSpPr>
          <a:xfrm>
            <a:off x="6569634" y="1640384"/>
            <a:ext cx="1393958" cy="1451950"/>
            <a:chOff x="2507456" y="931475"/>
            <a:chExt cx="4257675" cy="5105400"/>
          </a:xfrm>
        </p:grpSpPr>
        <p:pic>
          <p:nvPicPr>
            <p:cNvPr id="28" name="그림 27"/>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2507456" y="931475"/>
              <a:ext cx="4257675" cy="5105400"/>
            </a:xfrm>
            <a:prstGeom prst="rect">
              <a:avLst/>
            </a:prstGeom>
          </p:spPr>
        </p:pic>
        <p:sp>
          <p:nvSpPr>
            <p:cNvPr id="29" name="타원 28"/>
            <p:cNvSpPr/>
            <p:nvPr/>
          </p:nvSpPr>
          <p:spPr bwMode="auto">
            <a:xfrm>
              <a:off x="3466408" y="1665301"/>
              <a:ext cx="1654232" cy="259257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grpSp>
        <p:nvGrpSpPr>
          <p:cNvPr id="30" name="그룹 29"/>
          <p:cNvGrpSpPr/>
          <p:nvPr/>
        </p:nvGrpSpPr>
        <p:grpSpPr>
          <a:xfrm>
            <a:off x="6450026" y="3391309"/>
            <a:ext cx="1620038" cy="1488717"/>
            <a:chOff x="865467" y="360363"/>
            <a:chExt cx="5600700" cy="6238875"/>
          </a:xfrm>
        </p:grpSpPr>
        <p:pic>
          <p:nvPicPr>
            <p:cNvPr id="31" name="그림 30"/>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tretch>
              <a:fillRect/>
            </a:stretch>
          </p:blipFill>
          <p:spPr>
            <a:xfrm>
              <a:off x="865467" y="360363"/>
              <a:ext cx="5600700" cy="6238875"/>
            </a:xfrm>
            <a:prstGeom prst="rect">
              <a:avLst/>
            </a:prstGeom>
          </p:spPr>
        </p:pic>
        <p:cxnSp>
          <p:nvCxnSpPr>
            <p:cNvPr id="32" name="직선 화살표 연결선 31"/>
            <p:cNvCxnSpPr/>
            <p:nvPr/>
          </p:nvCxnSpPr>
          <p:spPr bwMode="auto">
            <a:xfrm flipH="1">
              <a:off x="2768139" y="3815542"/>
              <a:ext cx="598516" cy="1"/>
            </a:xfrm>
            <a:prstGeom prst="straightConnector1">
              <a:avLst/>
            </a:prstGeom>
            <a:noFill/>
            <a:ln w="28575" cap="flat" cmpd="sng" algn="ctr">
              <a:solidFill>
                <a:srgbClr val="FF0000"/>
              </a:solidFill>
              <a:prstDash val="solid"/>
              <a:round/>
              <a:headEnd type="none" w="med" len="med"/>
              <a:tailEnd type="triangle"/>
            </a:ln>
            <a:effectLst/>
          </p:spPr>
        </p:cxnSp>
        <p:sp>
          <p:nvSpPr>
            <p:cNvPr id="33" name="타원 32"/>
            <p:cNvSpPr/>
            <p:nvPr/>
          </p:nvSpPr>
          <p:spPr bwMode="auto">
            <a:xfrm>
              <a:off x="3096609" y="2815802"/>
              <a:ext cx="569208" cy="999740"/>
            </a:xfrm>
            <a:prstGeom prst="ellipse">
              <a:avLst/>
            </a:prstGeom>
            <a:noFill/>
            <a:ln w="9525"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22"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7413" y="2580044"/>
            <a:ext cx="4143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5" name="직사각형 33"/>
          <p:cNvSpPr>
            <a:spLocks noChangeArrowheads="1"/>
          </p:cNvSpPr>
          <p:nvPr/>
        </p:nvSpPr>
        <p:spPr bwMode="auto">
          <a:xfrm>
            <a:off x="2540318" y="2541389"/>
            <a:ext cx="3543300" cy="515526"/>
          </a:xfrm>
          <a:prstGeom prst="rect">
            <a:avLst/>
          </a:prstGeom>
          <a:noFill/>
          <a:ln w="9525">
            <a:noFill/>
            <a:miter lim="800000"/>
            <a:headEnd/>
            <a:tailEnd/>
          </a:ln>
        </p:spPr>
        <p:txBody>
          <a:bodyPr>
            <a:spAutoFit/>
          </a:bodyPr>
          <a:lstStyle/>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Before doing the above, make sure that the</a:t>
            </a:r>
          </a:p>
          <a:p>
            <a:pPr eaLnBrk="1" fontAlgn="auto" hangingPunct="1">
              <a:lnSpc>
                <a:spcPts val="1500"/>
              </a:lnSpc>
              <a:spcBef>
                <a:spcPts val="300"/>
              </a:spcBef>
              <a:spcAft>
                <a:spcPts val="0"/>
              </a:spcAft>
              <a:defRPr/>
            </a:pPr>
            <a:r>
              <a:rPr kumimoji="0" lang="en-US" altLang="ko-KR" sz="1200" kern="0" dirty="0" smtClean="0">
                <a:solidFill>
                  <a:srgbClr val="FF6600"/>
                </a:solidFill>
                <a:latin typeface="Arial" pitchFamily="34" charset="0"/>
                <a:cs typeface="Arial" pitchFamily="34" charset="0"/>
              </a:rPr>
              <a:t>unit is Unplugged.</a:t>
            </a:r>
            <a:endParaRPr kumimoji="0" lang="en-US" altLang="ko-KR" sz="1200" kern="0" dirty="0">
              <a:solidFill>
                <a:srgbClr val="FF6600"/>
              </a:solidFill>
              <a:latin typeface="Arial" pitchFamily="34" charset="0"/>
              <a:cs typeface="Arial" pitchFamily="34" charset="0"/>
            </a:endParaRPr>
          </a:p>
        </p:txBody>
      </p:sp>
    </p:spTree>
    <p:extLst>
      <p:ext uri="{BB962C8B-B14F-4D97-AF65-F5344CB8AC3E}">
        <p14:creationId xmlns:p14="http://schemas.microsoft.com/office/powerpoint/2010/main" val="373007220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97</a:t>
            </a:fld>
            <a:endParaRPr lang="en-US" altLang="ko-KR" sz="1400" b="0"/>
          </a:p>
        </p:txBody>
      </p:sp>
      <p:pic>
        <p:nvPicPr>
          <p:cNvPr id="47" name="Picture 111" descr="주의경고"/>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775200" y="6432550"/>
            <a:ext cx="193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113" descr="주의경고"/>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582613" y="1685925"/>
            <a:ext cx="420687" cy="46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Text Box 112"/>
          <p:cNvSpPr txBox="1">
            <a:spLocks noChangeArrowheads="1"/>
          </p:cNvSpPr>
          <p:nvPr/>
        </p:nvSpPr>
        <p:spPr bwMode="auto">
          <a:xfrm>
            <a:off x="459581" y="2097187"/>
            <a:ext cx="66675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dirty="0" smtClean="0">
                <a:solidFill>
                  <a:srgbClr val="FF3300"/>
                </a:solidFill>
                <a:latin typeface="맑은 고딕" panose="020B0503020000020004" pitchFamily="50" charset="-127"/>
                <a:ea typeface="맑은 고딕" panose="020B0503020000020004" pitchFamily="50" charset="-127"/>
              </a:rPr>
              <a:t>WARNING</a:t>
            </a:r>
            <a:endParaRPr lang="en-US" altLang="ko-KR" dirty="0">
              <a:solidFill>
                <a:srgbClr val="FF3300"/>
              </a:solidFill>
              <a:latin typeface="맑은 고딕" panose="020B0503020000020004" pitchFamily="50" charset="-127"/>
              <a:ea typeface="맑은 고딕" panose="020B0503020000020004" pitchFamily="50" charset="-127"/>
            </a:endParaRPr>
          </a:p>
        </p:txBody>
      </p:sp>
      <p:sp>
        <p:nvSpPr>
          <p:cNvPr id="53" name="Rectangle 5"/>
          <p:cNvSpPr>
            <a:spLocks noChangeArrowheads="1"/>
          </p:cNvSpPr>
          <p:nvPr/>
        </p:nvSpPr>
        <p:spPr bwMode="auto">
          <a:xfrm>
            <a:off x="1136650" y="1763762"/>
            <a:ext cx="7756525"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0" indent="0" eaLnBrk="1" hangingPunct="1">
              <a:spcBef>
                <a:spcPts val="200"/>
              </a:spcBef>
            </a:pPr>
            <a:r>
              <a:rPr lang="ko-KR" altLang="en-US" sz="1200" dirty="0" smtClean="0">
                <a:solidFill>
                  <a:schemeClr val="tx1"/>
                </a:solidFill>
                <a:latin typeface="Arial" charset="0"/>
                <a:ea typeface="바탕" pitchFamily="18" charset="-127"/>
              </a:rPr>
              <a:t>▪ </a:t>
            </a:r>
            <a:r>
              <a:rPr lang="en-US" altLang="ko-KR" sz="1200" dirty="0" smtClean="0">
                <a:solidFill>
                  <a:schemeClr val="tx1"/>
                </a:solidFill>
                <a:latin typeface="Arial" charset="0"/>
                <a:ea typeface="바탕" pitchFamily="18" charset="-127"/>
              </a:rPr>
              <a:t>Tilting/laying </a:t>
            </a:r>
            <a:r>
              <a:rPr lang="en-US" altLang="ko-KR" sz="1200" dirty="0">
                <a:solidFill>
                  <a:schemeClr val="tx1"/>
                </a:solidFill>
                <a:latin typeface="Arial" charset="0"/>
                <a:ea typeface="바탕" pitchFamily="18" charset="-127"/>
              </a:rPr>
              <a:t>the refrigerator requires a minimum of 2 people</a:t>
            </a:r>
            <a:r>
              <a:rPr lang="en-US" altLang="ko-KR" sz="1200" dirty="0" smtClean="0">
                <a:solidFill>
                  <a:schemeClr val="tx1"/>
                </a:solidFill>
                <a:latin typeface="Arial" charset="0"/>
                <a:ea typeface="바탕" pitchFamily="18" charset="-127"/>
              </a:rPr>
              <a:t>.</a:t>
            </a:r>
          </a:p>
          <a:p>
            <a:pPr eaLnBrk="1" hangingPunct="1">
              <a:spcBef>
                <a:spcPts val="200"/>
              </a:spcBef>
            </a:pPr>
            <a:r>
              <a:rPr lang="ko-KR" altLang="en-US" sz="1200" dirty="0">
                <a:solidFill>
                  <a:schemeClr val="tx1"/>
                </a:solidFill>
                <a:latin typeface="Arial" charset="0"/>
                <a:ea typeface="바탕" pitchFamily="18" charset="-127"/>
              </a:rPr>
              <a:t>▪ </a:t>
            </a:r>
            <a:r>
              <a:rPr lang="en-US" altLang="ko-KR" sz="1200" dirty="0" smtClean="0">
                <a:solidFill>
                  <a:schemeClr val="tx1"/>
                </a:solidFill>
                <a:latin typeface="Arial" charset="0"/>
                <a:ea typeface="바탕" pitchFamily="18" charset="-127"/>
              </a:rPr>
              <a:t>Disconnect </a:t>
            </a:r>
            <a:r>
              <a:rPr lang="en-US" altLang="ko-KR" sz="1200" dirty="0">
                <a:solidFill>
                  <a:schemeClr val="tx1"/>
                </a:solidFill>
                <a:latin typeface="Arial" charset="0"/>
                <a:ea typeface="바탕" pitchFamily="18" charset="-127"/>
              </a:rPr>
              <a:t>power source </a:t>
            </a:r>
            <a:r>
              <a:rPr lang="en-US" altLang="ko-KR" sz="1200" dirty="0" smtClean="0">
                <a:solidFill>
                  <a:schemeClr val="tx1"/>
                </a:solidFill>
                <a:latin typeface="Arial" charset="0"/>
                <a:ea typeface="바탕" pitchFamily="18" charset="-127"/>
              </a:rPr>
              <a:t>before </a:t>
            </a:r>
            <a:r>
              <a:rPr lang="en-US" altLang="ko-KR" sz="1200" dirty="0">
                <a:solidFill>
                  <a:schemeClr val="tx1"/>
                </a:solidFill>
                <a:latin typeface="Arial" charset="0"/>
                <a:ea typeface="바탕" pitchFamily="18" charset="-127"/>
              </a:rPr>
              <a:t>reversing doors</a:t>
            </a:r>
            <a:r>
              <a:rPr lang="en-US" altLang="ko-KR" sz="1200" dirty="0" smtClean="0">
                <a:solidFill>
                  <a:schemeClr val="tx1"/>
                </a:solidFill>
                <a:latin typeface="Arial" charset="0"/>
                <a:ea typeface="바탕" pitchFamily="18" charset="-127"/>
              </a:rPr>
              <a:t>.</a:t>
            </a:r>
            <a:endParaRPr lang="en-US" altLang="ko-KR" sz="1200" dirty="0">
              <a:solidFill>
                <a:schemeClr val="tx1"/>
              </a:solidFill>
              <a:latin typeface="Arial" charset="0"/>
              <a:ea typeface="바탕" pitchFamily="18" charset="-127"/>
            </a:endParaRPr>
          </a:p>
        </p:txBody>
      </p:sp>
      <p:sp>
        <p:nvSpPr>
          <p:cNvPr id="54" name="Rectangle 5"/>
          <p:cNvSpPr>
            <a:spLocks noChangeArrowheads="1"/>
          </p:cNvSpPr>
          <p:nvPr/>
        </p:nvSpPr>
        <p:spPr bwMode="auto">
          <a:xfrm>
            <a:off x="1192213" y="1389063"/>
            <a:ext cx="3786187" cy="276225"/>
          </a:xfrm>
          <a:prstGeom prst="rect">
            <a:avLst/>
          </a:prstGeom>
          <a:solidFill>
            <a:srgbClr val="CCD5EA"/>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eaLnBrk="1" hangingPunct="1">
              <a:spcBef>
                <a:spcPts val="200"/>
              </a:spcBef>
            </a:pPr>
            <a:r>
              <a:rPr lang="en-US" altLang="ko-KR" sz="1200" b="1" dirty="0">
                <a:solidFill>
                  <a:schemeClr val="tx1"/>
                </a:solidFill>
                <a:latin typeface="Arial" charset="0"/>
                <a:ea typeface="바탕" pitchFamily="18" charset="-127"/>
              </a:rPr>
              <a:t>Read these instructions completely and carefully</a:t>
            </a:r>
          </a:p>
        </p:txBody>
      </p:sp>
      <p:sp>
        <p:nvSpPr>
          <p:cNvPr id="60"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pic>
        <p:nvPicPr>
          <p:cNvPr id="21" name="Picture 113" descr="주의경고"/>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582613" y="2384669"/>
            <a:ext cx="420687" cy="46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 Box 112"/>
          <p:cNvSpPr txBox="1">
            <a:spLocks noChangeArrowheads="1"/>
          </p:cNvSpPr>
          <p:nvPr/>
        </p:nvSpPr>
        <p:spPr bwMode="auto">
          <a:xfrm>
            <a:off x="459581" y="2795931"/>
            <a:ext cx="66675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algn="ctr" eaLnBrk="1" hangingPunct="1">
              <a:spcBef>
                <a:spcPct val="50000"/>
              </a:spcBef>
            </a:pPr>
            <a:r>
              <a:rPr lang="en-US" altLang="ko-KR" dirty="0" smtClean="0">
                <a:solidFill>
                  <a:srgbClr val="FF3300"/>
                </a:solidFill>
                <a:latin typeface="맑은 고딕" panose="020B0503020000020004" pitchFamily="50" charset="-127"/>
                <a:ea typeface="맑은 고딕" panose="020B0503020000020004" pitchFamily="50" charset="-127"/>
              </a:rPr>
              <a:t>CAUTION</a:t>
            </a:r>
            <a:endParaRPr lang="en-US" altLang="ko-KR" dirty="0">
              <a:solidFill>
                <a:srgbClr val="FF3300"/>
              </a:solidFill>
              <a:latin typeface="맑은 고딕" panose="020B0503020000020004" pitchFamily="50" charset="-127"/>
              <a:ea typeface="맑은 고딕" panose="020B0503020000020004" pitchFamily="50" charset="-127"/>
            </a:endParaRPr>
          </a:p>
        </p:txBody>
      </p:sp>
      <p:sp>
        <p:nvSpPr>
          <p:cNvPr id="23" name="Rectangle 5"/>
          <p:cNvSpPr>
            <a:spLocks noChangeArrowheads="1"/>
          </p:cNvSpPr>
          <p:nvPr/>
        </p:nvSpPr>
        <p:spPr bwMode="auto">
          <a:xfrm>
            <a:off x="1136650" y="2349549"/>
            <a:ext cx="7756525" cy="69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165100" indent="-165100" eaLnBrk="0" hangingPunct="0">
              <a:defRPr kumimoji="1" sz="1000">
                <a:solidFill>
                  <a:srgbClr val="000000"/>
                </a:solidFill>
                <a:latin typeface="Tahoma" pitchFamily="34" charset="0"/>
                <a:ea typeface="굴림" charset="-127"/>
              </a:defRPr>
            </a:lvl1pPr>
            <a:lvl2pPr marL="742950" indent="-285750" eaLnBrk="0" hangingPunct="0">
              <a:defRPr kumimoji="1" sz="1000">
                <a:solidFill>
                  <a:srgbClr val="000000"/>
                </a:solidFill>
                <a:latin typeface="Tahoma" pitchFamily="34" charset="0"/>
                <a:ea typeface="굴림" charset="-127"/>
              </a:defRPr>
            </a:lvl2pPr>
            <a:lvl3pPr marL="1143000" indent="-228600" eaLnBrk="0" hangingPunct="0">
              <a:defRPr kumimoji="1" sz="1000">
                <a:solidFill>
                  <a:srgbClr val="000000"/>
                </a:solidFill>
                <a:latin typeface="Tahoma" pitchFamily="34" charset="0"/>
                <a:ea typeface="굴림" charset="-127"/>
              </a:defRPr>
            </a:lvl3pPr>
            <a:lvl4pPr marL="1600200" indent="-228600" eaLnBrk="0" hangingPunct="0">
              <a:defRPr kumimoji="1" sz="1000">
                <a:solidFill>
                  <a:srgbClr val="000000"/>
                </a:solidFill>
                <a:latin typeface="Tahoma" pitchFamily="34" charset="0"/>
                <a:ea typeface="굴림" charset="-127"/>
              </a:defRPr>
            </a:lvl4pPr>
            <a:lvl5pPr marL="2057400" indent="-228600" eaLnBrk="0" hangingPunct="0">
              <a:defRPr kumimoji="1" sz="1000">
                <a:solidFill>
                  <a:srgbClr val="000000"/>
                </a:solidFill>
                <a:latin typeface="Tahoma" pitchFamily="34" charset="0"/>
                <a:ea typeface="굴림" charset="-127"/>
              </a:defRPr>
            </a:lvl5pPr>
            <a:lvl6pPr marL="2514600" indent="-228600" eaLnBrk="0" fontAlgn="base" hangingPunct="0">
              <a:spcBef>
                <a:spcPct val="0"/>
              </a:spcBef>
              <a:spcAft>
                <a:spcPct val="0"/>
              </a:spcAft>
              <a:defRPr kumimoji="1" sz="1000">
                <a:solidFill>
                  <a:srgbClr val="000000"/>
                </a:solidFill>
                <a:latin typeface="Tahoma" pitchFamily="34" charset="0"/>
                <a:ea typeface="굴림" charset="-127"/>
              </a:defRPr>
            </a:lvl6pPr>
            <a:lvl7pPr marL="2971800" indent="-228600" eaLnBrk="0" fontAlgn="base" hangingPunct="0">
              <a:spcBef>
                <a:spcPct val="0"/>
              </a:spcBef>
              <a:spcAft>
                <a:spcPct val="0"/>
              </a:spcAft>
              <a:defRPr kumimoji="1" sz="1000">
                <a:solidFill>
                  <a:srgbClr val="000000"/>
                </a:solidFill>
                <a:latin typeface="Tahoma" pitchFamily="34" charset="0"/>
                <a:ea typeface="굴림" charset="-127"/>
              </a:defRPr>
            </a:lvl7pPr>
            <a:lvl8pPr marL="3429000" indent="-228600" eaLnBrk="0" fontAlgn="base" hangingPunct="0">
              <a:spcBef>
                <a:spcPct val="0"/>
              </a:spcBef>
              <a:spcAft>
                <a:spcPct val="0"/>
              </a:spcAft>
              <a:defRPr kumimoji="1" sz="1000">
                <a:solidFill>
                  <a:srgbClr val="000000"/>
                </a:solidFill>
                <a:latin typeface="Tahoma" pitchFamily="34" charset="0"/>
                <a:ea typeface="굴림" charset="-127"/>
              </a:defRPr>
            </a:lvl8pPr>
            <a:lvl9pPr marL="3886200" indent="-228600" eaLnBrk="0" fontAlgn="base" hangingPunct="0">
              <a:spcBef>
                <a:spcPct val="0"/>
              </a:spcBef>
              <a:spcAft>
                <a:spcPct val="0"/>
              </a:spcAft>
              <a:defRPr kumimoji="1" sz="1000">
                <a:solidFill>
                  <a:srgbClr val="000000"/>
                </a:solidFill>
                <a:latin typeface="Tahoma" pitchFamily="34" charset="0"/>
                <a:ea typeface="굴림" charset="-127"/>
              </a:defRPr>
            </a:lvl9pPr>
          </a:lstStyle>
          <a:p>
            <a:pPr marL="0" indent="0" eaLnBrk="1" hangingPunct="1">
              <a:spcBef>
                <a:spcPts val="200"/>
              </a:spcBef>
            </a:pPr>
            <a:r>
              <a:rPr lang="ko-KR" altLang="en-US" sz="1200" dirty="0" smtClean="0">
                <a:solidFill>
                  <a:schemeClr val="tx1"/>
                </a:solidFill>
                <a:latin typeface="Arial" charset="0"/>
                <a:ea typeface="바탕" pitchFamily="18" charset="-127"/>
              </a:rPr>
              <a:t>▪ </a:t>
            </a:r>
            <a:r>
              <a:rPr lang="en-US" altLang="ko-KR" sz="1200" dirty="0">
                <a:solidFill>
                  <a:schemeClr val="tx1"/>
                </a:solidFill>
                <a:latin typeface="Arial" charset="0"/>
                <a:ea typeface="바탕" pitchFamily="18" charset="-127"/>
              </a:rPr>
              <a:t>Throughout the entire reversing procedure, keep all the small parts (screws, caps, etc.) of the refrigerator </a:t>
            </a:r>
            <a:r>
              <a:rPr lang="en-US" altLang="ko-KR" sz="1200" dirty="0" smtClean="0">
                <a:solidFill>
                  <a:schemeClr val="tx1"/>
                </a:solidFill>
                <a:latin typeface="Arial" charset="0"/>
                <a:ea typeface="바탕" pitchFamily="18" charset="-127"/>
              </a:rPr>
              <a:t>away</a:t>
            </a:r>
          </a:p>
          <a:p>
            <a:pPr marL="0" indent="0" eaLnBrk="1" hangingPunct="1">
              <a:spcBef>
                <a:spcPts val="200"/>
              </a:spcBef>
            </a:pPr>
            <a:r>
              <a:rPr lang="en-US" altLang="ko-KR" sz="1200" dirty="0">
                <a:solidFill>
                  <a:schemeClr val="tx1"/>
                </a:solidFill>
                <a:latin typeface="Arial" charset="0"/>
                <a:ea typeface="바탕" pitchFamily="18" charset="-127"/>
              </a:rPr>
              <a:t> </a:t>
            </a:r>
            <a:r>
              <a:rPr lang="en-US" altLang="ko-KR" sz="1200" dirty="0" smtClean="0">
                <a:solidFill>
                  <a:schemeClr val="tx1"/>
                </a:solidFill>
                <a:latin typeface="Arial" charset="0"/>
                <a:ea typeface="바탕" pitchFamily="18" charset="-127"/>
              </a:rPr>
              <a:t> from </a:t>
            </a:r>
            <a:r>
              <a:rPr lang="en-US" altLang="ko-KR" sz="1200" dirty="0">
                <a:solidFill>
                  <a:schemeClr val="tx1"/>
                </a:solidFill>
                <a:latin typeface="Arial" charset="0"/>
                <a:ea typeface="바탕" pitchFamily="18" charset="-127"/>
              </a:rPr>
              <a:t>children or infants for safety reasons. </a:t>
            </a:r>
            <a:endParaRPr lang="en-US" altLang="ko-KR" sz="1200" dirty="0" smtClean="0">
              <a:solidFill>
                <a:schemeClr val="tx1"/>
              </a:solidFill>
              <a:latin typeface="Arial" charset="0"/>
              <a:ea typeface="바탕" pitchFamily="18" charset="-127"/>
            </a:endParaRPr>
          </a:p>
          <a:p>
            <a:pPr marL="0" indent="0" eaLnBrk="1" hangingPunct="1">
              <a:spcBef>
                <a:spcPts val="200"/>
              </a:spcBef>
            </a:pPr>
            <a:r>
              <a:rPr lang="ko-KR" altLang="en-US" sz="1200" dirty="0" smtClean="0">
                <a:solidFill>
                  <a:schemeClr val="tx1"/>
                </a:solidFill>
                <a:latin typeface="Arial" charset="0"/>
                <a:ea typeface="바탕" pitchFamily="18" charset="-127"/>
              </a:rPr>
              <a:t>▪ </a:t>
            </a:r>
            <a:r>
              <a:rPr lang="en-US" altLang="ko-KR" sz="1200" dirty="0">
                <a:solidFill>
                  <a:schemeClr val="tx1"/>
                </a:solidFill>
                <a:latin typeface="Arial" charset="0"/>
                <a:ea typeface="바탕" pitchFamily="18" charset="-127"/>
              </a:rPr>
              <a:t>Make sure to keep all the screws and other removed parts in a safe place during the door reversal process.</a:t>
            </a:r>
          </a:p>
        </p:txBody>
      </p:sp>
      <p:grpSp>
        <p:nvGrpSpPr>
          <p:cNvPr id="5" name="그룹 4"/>
          <p:cNvGrpSpPr/>
          <p:nvPr/>
        </p:nvGrpSpPr>
        <p:grpSpPr>
          <a:xfrm>
            <a:off x="2207441" y="3083413"/>
            <a:ext cx="4432258" cy="3326441"/>
            <a:chOff x="2207441" y="3083413"/>
            <a:chExt cx="4432258" cy="3326441"/>
          </a:xfrm>
        </p:grpSpPr>
        <p:pic>
          <p:nvPicPr>
            <p:cNvPr id="2" name="그림 1"/>
            <p:cNvPicPr>
              <a:picLocks noChangeAspect="1"/>
            </p:cNvPicPr>
            <p:nvPr/>
          </p:nvPicPr>
          <p:blipFill>
            <a:blip r:embed="rId5"/>
            <a:stretch>
              <a:fillRect/>
            </a:stretch>
          </p:blipFill>
          <p:spPr>
            <a:xfrm>
              <a:off x="2207441" y="3083413"/>
              <a:ext cx="4432258" cy="3326441"/>
            </a:xfrm>
            <a:prstGeom prst="rect">
              <a:avLst/>
            </a:prstGeom>
          </p:spPr>
        </p:pic>
        <p:pic>
          <p:nvPicPr>
            <p:cNvPr id="17" name="그림 16"/>
            <p:cNvPicPr>
              <a:picLocks noChangeAspect="1"/>
            </p:cNvPicPr>
            <p:nvPr/>
          </p:nvPicPr>
          <p:blipFill>
            <a:blip r:embed="rId6"/>
            <a:stretch>
              <a:fillRect/>
            </a:stretch>
          </p:blipFill>
          <p:spPr>
            <a:xfrm>
              <a:off x="5239136" y="4258993"/>
              <a:ext cx="1351135" cy="968443"/>
            </a:xfrm>
            <a:prstGeom prst="rect">
              <a:avLst/>
            </a:prstGeom>
          </p:spPr>
        </p:pic>
        <p:pic>
          <p:nvPicPr>
            <p:cNvPr id="4" name="그림 3"/>
            <p:cNvPicPr>
              <a:picLocks noChangeAspect="1"/>
            </p:cNvPicPr>
            <p:nvPr/>
          </p:nvPicPr>
          <p:blipFill>
            <a:blip r:embed="rId7"/>
            <a:stretch>
              <a:fillRect/>
            </a:stretch>
          </p:blipFill>
          <p:spPr>
            <a:xfrm>
              <a:off x="5263850" y="4959179"/>
              <a:ext cx="387307" cy="131849"/>
            </a:xfrm>
            <a:prstGeom prst="rect">
              <a:avLst/>
            </a:prstGeom>
          </p:spPr>
        </p:pic>
      </p:grpSp>
    </p:spTree>
    <p:extLst>
      <p:ext uri="{BB962C8B-B14F-4D97-AF65-F5344CB8AC3E}">
        <p14:creationId xmlns:p14="http://schemas.microsoft.com/office/powerpoint/2010/main" val="572367136"/>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3823866941"/>
              </p:ext>
            </p:extLst>
          </p:nvPr>
        </p:nvGraphicFramePr>
        <p:xfrm>
          <a:off x="773113" y="1311275"/>
          <a:ext cx="7737475" cy="4353178"/>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475285">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1. With the fridge door closed, use a Phillips screwdriver to remove the screws fastening  the top cover.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6000">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2. Gently lift the top cover and place it on top of the refrigerator.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 Be careful when you lift the top cover. </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There is a wire connected underneath it.</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95739">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3. Disconnect the wire connectors from the door and the top cover.</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 This step may not apply to some models.</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66653854"/>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98</a:t>
            </a:fld>
            <a:endParaRPr lang="en-US" altLang="ko-KR" sz="1400" b="0"/>
          </a:p>
        </p:txBody>
      </p:sp>
      <p:grpSp>
        <p:nvGrpSpPr>
          <p:cNvPr id="12" name="그룹 11"/>
          <p:cNvGrpSpPr/>
          <p:nvPr/>
        </p:nvGrpSpPr>
        <p:grpSpPr>
          <a:xfrm>
            <a:off x="6305550" y="1674832"/>
            <a:ext cx="2191002" cy="1260991"/>
            <a:chOff x="6322511" y="1664607"/>
            <a:chExt cx="2389612" cy="1336397"/>
          </a:xfrm>
        </p:grpSpPr>
        <p:pic>
          <p:nvPicPr>
            <p:cNvPr id="13" name="그림 12"/>
            <p:cNvPicPr>
              <a:picLocks noChangeAspect="1"/>
            </p:cNvPicPr>
            <p:nvPr/>
          </p:nvPicPr>
          <p:blipFill>
            <a:blip r:embed="rId3"/>
            <a:stretch>
              <a:fillRect/>
            </a:stretch>
          </p:blipFill>
          <p:spPr>
            <a:xfrm>
              <a:off x="6401380" y="1664607"/>
              <a:ext cx="2231874" cy="1336397"/>
            </a:xfrm>
            <a:prstGeom prst="rect">
              <a:avLst/>
            </a:prstGeom>
          </p:spPr>
        </p:pic>
        <p:sp>
          <p:nvSpPr>
            <p:cNvPr id="14" name="타원 13"/>
            <p:cNvSpPr/>
            <p:nvPr/>
          </p:nvSpPr>
          <p:spPr bwMode="auto">
            <a:xfrm>
              <a:off x="6322511" y="2202422"/>
              <a:ext cx="403071" cy="403071"/>
            </a:xfrm>
            <a:prstGeom prst="ellipse">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sp>
          <p:nvSpPr>
            <p:cNvPr id="16" name="타원 15"/>
            <p:cNvSpPr/>
            <p:nvPr/>
          </p:nvSpPr>
          <p:spPr bwMode="auto">
            <a:xfrm>
              <a:off x="8309052" y="2128282"/>
              <a:ext cx="403071" cy="403071"/>
            </a:xfrm>
            <a:prstGeom prst="ellipse">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grpSp>
      <p:pic>
        <p:nvPicPr>
          <p:cNvPr id="17" name="그림 16"/>
          <p:cNvPicPr>
            <a:picLocks noChangeAspect="1"/>
          </p:cNvPicPr>
          <p:nvPr/>
        </p:nvPicPr>
        <p:blipFill>
          <a:blip r:embed="rId4"/>
          <a:stretch>
            <a:fillRect/>
          </a:stretch>
        </p:blipFill>
        <p:spPr>
          <a:xfrm>
            <a:off x="6327407" y="3223516"/>
            <a:ext cx="2147288" cy="1021637"/>
          </a:xfrm>
          <a:prstGeom prst="rect">
            <a:avLst/>
          </a:prstGeom>
        </p:spPr>
      </p:pic>
      <p:sp>
        <p:nvSpPr>
          <p:cNvPr id="18" name="타원 17"/>
          <p:cNvSpPr/>
          <p:nvPr/>
        </p:nvSpPr>
        <p:spPr bwMode="auto">
          <a:xfrm>
            <a:off x="7851852" y="3752313"/>
            <a:ext cx="403071" cy="403071"/>
          </a:xfrm>
          <a:prstGeom prst="ellipse">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indent="0" algn="ctr" defTabSz="914400" rtl="0" eaLnBrk="1" fontAlgn="base" latinLnBrk="1" hangingPunct="1">
              <a:lnSpc>
                <a:spcPct val="100000"/>
              </a:lnSpc>
              <a:spcBef>
                <a:spcPct val="0"/>
              </a:spcBef>
              <a:spcAft>
                <a:spcPct val="0"/>
              </a:spcAft>
              <a:buClrTx/>
              <a:buSzTx/>
              <a:buFontTx/>
              <a:buNone/>
              <a:tabLst/>
            </a:pPr>
            <a:endParaRPr kumimoji="1" lang="ko-KR" altLang="en-US" sz="1000" b="0" i="0" u="none" strike="noStrike" cap="none" normalizeH="0" baseline="0" smtClean="0">
              <a:ln>
                <a:noFill/>
              </a:ln>
              <a:solidFill>
                <a:srgbClr val="000000"/>
              </a:solidFill>
              <a:effectLst/>
              <a:latin typeface="Tahoma" pitchFamily="34" charset="0"/>
              <a:ea typeface="바탕" pitchFamily="18" charset="-127"/>
            </a:endParaRPr>
          </a:p>
        </p:txBody>
      </p:sp>
      <p:pic>
        <p:nvPicPr>
          <p:cNvPr id="20" name="그림 19"/>
          <p:cNvPicPr>
            <a:picLocks noChangeAspect="1"/>
          </p:cNvPicPr>
          <p:nvPr/>
        </p:nvPicPr>
        <p:blipFill>
          <a:blip r:embed="rId5"/>
          <a:stretch>
            <a:fillRect/>
          </a:stretch>
        </p:blipFill>
        <p:spPr>
          <a:xfrm>
            <a:off x="6358633" y="4425554"/>
            <a:ext cx="2084835" cy="1207142"/>
          </a:xfrm>
          <a:prstGeom prst="rect">
            <a:avLst/>
          </a:prstGeom>
        </p:spPr>
      </p:pic>
      <p:sp>
        <p:nvSpPr>
          <p:cNvPr id="21"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80678687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685800" y="141288"/>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50000"/>
              </a:spcBef>
              <a:buFontTx/>
              <a:buNone/>
            </a:pPr>
            <a:r>
              <a:rPr lang="en-US" altLang="ko-KR" sz="2400" b="0">
                <a:solidFill>
                  <a:srgbClr val="B2B2B2"/>
                </a:solidFill>
                <a:latin typeface="Arial Black" panose="020B0A04020102020204" pitchFamily="34" charset="0"/>
                <a:ea typeface="헤드라인" pitchFamily="18" charset="-127"/>
              </a:rPr>
              <a:t>4. Disassembly and Assembly</a:t>
            </a:r>
          </a:p>
        </p:txBody>
      </p:sp>
      <p:grpSp>
        <p:nvGrpSpPr>
          <p:cNvPr id="99332" name="Group 10"/>
          <p:cNvGrpSpPr>
            <a:grpSpLocks/>
          </p:cNvGrpSpPr>
          <p:nvPr/>
        </p:nvGrpSpPr>
        <p:grpSpPr bwMode="auto">
          <a:xfrm>
            <a:off x="7596188" y="207963"/>
            <a:ext cx="1120775" cy="304800"/>
            <a:chOff x="4896" y="370"/>
            <a:chExt cx="706" cy="192"/>
          </a:xfrm>
        </p:grpSpPr>
        <p:sp>
          <p:nvSpPr>
            <p:cNvPr id="99359" name="AutoShape 11">
              <a:hlinkClick r:id="rId2" action="ppaction://hlinksldjump" highlightClick="1"/>
            </p:cNvPr>
            <p:cNvSpPr>
              <a:spLocks noChangeArrowheads="1"/>
            </p:cNvSpPr>
            <p:nvPr/>
          </p:nvSpPr>
          <p:spPr bwMode="auto">
            <a:xfrm>
              <a:off x="5410" y="370"/>
              <a:ext cx="192" cy="192"/>
            </a:xfrm>
            <a:prstGeom prst="actionButtonHome">
              <a:avLst/>
            </a:prstGeom>
            <a:solidFill>
              <a:schemeClr val="bg1"/>
            </a:solidFill>
            <a:ln w="9525">
              <a:solidFill>
                <a:schemeClr val="tx1"/>
              </a:solidFill>
              <a:miter lim="800000"/>
              <a:headEnd/>
              <a:tailEnd/>
            </a:ln>
          </p:spPr>
          <p:txBody>
            <a:bodyPr wrap="none" anchor="ct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0"/>
                </a:spcBef>
                <a:buFont typeface="Wingdings" panose="05000000000000000000" pitchFamily="2" charset="2"/>
                <a:buNone/>
              </a:pPr>
              <a:endParaRPr lang="ko-KR" altLang="en-US" sz="1800">
                <a:solidFill>
                  <a:srgbClr val="006699"/>
                </a:solidFill>
                <a:latin typeface="Arial Black" panose="020B0A04020102020204" pitchFamily="34" charset="0"/>
                <a:ea typeface="헤드라인" pitchFamily="18" charset="-127"/>
              </a:endParaRPr>
            </a:p>
          </p:txBody>
        </p:sp>
        <p:sp>
          <p:nvSpPr>
            <p:cNvPr id="99360" name="Text Box 12">
              <a:hlinkClick r:id="rId2" action="ppaction://hlinksldjump"/>
            </p:cNvPr>
            <p:cNvSpPr txBox="1">
              <a:spLocks noChangeArrowheads="1"/>
            </p:cNvSpPr>
            <p:nvPr/>
          </p:nvSpPr>
          <p:spPr bwMode="auto">
            <a:xfrm>
              <a:off x="4896" y="400"/>
              <a:ext cx="5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ctr" eaLnBrk="1" hangingPunct="1">
                <a:lnSpc>
                  <a:spcPct val="110000"/>
                </a:lnSpc>
                <a:spcBef>
                  <a:spcPct val="50000"/>
                </a:spcBef>
                <a:buFont typeface="Wingdings" panose="05000000000000000000" pitchFamily="2" charset="2"/>
                <a:buNone/>
              </a:pPr>
              <a:r>
                <a:rPr lang="en-US" altLang="ko-KR" sz="1000">
                  <a:solidFill>
                    <a:srgbClr val="006699"/>
                  </a:solidFill>
                  <a:latin typeface="Arial" panose="020B0604020202020204" pitchFamily="34" charset="0"/>
                  <a:ea typeface="헤드라인" pitchFamily="18" charset="-127"/>
                </a:rPr>
                <a:t>To do list</a:t>
              </a:r>
              <a:r>
                <a:rPr lang="en-US" altLang="ko-KR" sz="1000">
                  <a:solidFill>
                    <a:srgbClr val="006699"/>
                  </a:solidFill>
                  <a:latin typeface="Arial Black" panose="020B0A04020102020204" pitchFamily="34" charset="0"/>
                  <a:ea typeface="헤드라인" pitchFamily="18" charset="-127"/>
                </a:rPr>
                <a:t>  </a:t>
              </a:r>
            </a:p>
          </p:txBody>
        </p:sp>
      </p:grpSp>
      <p:graphicFrame>
        <p:nvGraphicFramePr>
          <p:cNvPr id="15" name="Group 42"/>
          <p:cNvGraphicFramePr>
            <a:graphicFrameLocks noGrp="1"/>
          </p:cNvGraphicFramePr>
          <p:nvPr>
            <p:extLst>
              <p:ext uri="{D42A27DB-BD31-4B8C-83A1-F6EECF244321}">
                <p14:modId xmlns:p14="http://schemas.microsoft.com/office/powerpoint/2010/main" val="2201053542"/>
              </p:ext>
            </p:extLst>
          </p:nvPr>
        </p:nvGraphicFramePr>
        <p:xfrm>
          <a:off x="773113" y="1311275"/>
          <a:ext cx="7737475" cy="4801201"/>
        </p:xfrm>
        <a:graphic>
          <a:graphicData uri="http://schemas.openxmlformats.org/drawingml/2006/table">
            <a:tbl>
              <a:tblPr/>
              <a:tblGrid>
                <a:gridCol w="1673754">
                  <a:extLst>
                    <a:ext uri="{9D8B030D-6E8A-4147-A177-3AD203B41FA5}">
                      <a16:colId xmlns:a16="http://schemas.microsoft.com/office/drawing/2014/main" val="20000"/>
                    </a:ext>
                  </a:extLst>
                </a:gridCol>
                <a:gridCol w="3820929">
                  <a:extLst>
                    <a:ext uri="{9D8B030D-6E8A-4147-A177-3AD203B41FA5}">
                      <a16:colId xmlns:a16="http://schemas.microsoft.com/office/drawing/2014/main" val="20001"/>
                    </a:ext>
                  </a:extLst>
                </a:gridCol>
                <a:gridCol w="2242792">
                  <a:extLst>
                    <a:ext uri="{9D8B030D-6E8A-4147-A177-3AD203B41FA5}">
                      <a16:colId xmlns:a16="http://schemas.microsoft.com/office/drawing/2014/main" val="20002"/>
                    </a:ext>
                  </a:extLst>
                </a:gridCol>
              </a:tblGrid>
              <a:tr h="286154">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Part name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dirty="0" smtClean="0">
                          <a:ln>
                            <a:noFill/>
                          </a:ln>
                          <a:solidFill>
                            <a:schemeClr val="bg1"/>
                          </a:solidFill>
                          <a:effectLst/>
                          <a:latin typeface="Arial" pitchFamily="34" charset="0"/>
                          <a:ea typeface="굴림" pitchFamily="50" charset="-127"/>
                        </a:rPr>
                        <a:t>How to do</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1" hangingPunct="1">
                        <a:lnSpc>
                          <a:spcPct val="80000"/>
                        </a:lnSpc>
                        <a:spcBef>
                          <a:spcPct val="20000"/>
                        </a:spcBef>
                        <a:spcAft>
                          <a:spcPct val="0"/>
                        </a:spcAft>
                        <a:buClrTx/>
                        <a:buSzTx/>
                        <a:buFontTx/>
                        <a:buNone/>
                        <a:tabLst/>
                      </a:pPr>
                      <a:r>
                        <a:rPr kumimoji="1" lang="en-US" altLang="ko-KR" sz="1400" b="1" i="0" u="none" strike="noStrike" cap="none" normalizeH="0" baseline="0" smtClean="0">
                          <a:ln>
                            <a:noFill/>
                          </a:ln>
                          <a:solidFill>
                            <a:schemeClr val="bg1"/>
                          </a:solidFill>
                          <a:effectLst/>
                          <a:latin typeface="Arial" pitchFamily="34" charset="0"/>
                          <a:ea typeface="굴림" pitchFamily="50" charset="-127"/>
                        </a:rPr>
                        <a:t>Descriptive Picture</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590614">
                <a:tc rowSpan="3">
                  <a:txBody>
                    <a:bodyPr/>
                    <a:lstStyle/>
                    <a:p>
                      <a:pPr marL="0" marR="0" lvl="0" indent="0" algn="ctr" defTabSz="914400" rtl="0" eaLnBrk="1" fontAlgn="base" latinLnBrk="1" hangingPunct="1">
                        <a:lnSpc>
                          <a:spcPct val="100000"/>
                        </a:lnSpc>
                        <a:spcBef>
                          <a:spcPct val="20000"/>
                        </a:spcBef>
                        <a:spcAft>
                          <a:spcPct val="0"/>
                        </a:spcAft>
                        <a:buClrTx/>
                        <a:buSzTx/>
                        <a:buFontTx/>
                        <a:buNone/>
                        <a:tabLst/>
                        <a:defRPr/>
                      </a:pPr>
                      <a:r>
                        <a:rPr kumimoji="1" lang="en-US" altLang="ko-KR" sz="1300" b="1" i="0" u="none" strike="noStrike" cap="none" normalizeH="0" baseline="0" dirty="0" smtClean="0">
                          <a:ln>
                            <a:noFill/>
                          </a:ln>
                          <a:solidFill>
                            <a:schemeClr val="tx1"/>
                          </a:solidFill>
                          <a:effectLst/>
                          <a:latin typeface="Arial Black" panose="020B0A04020102020204" pitchFamily="34" charset="0"/>
                          <a:ea typeface="굴림" pitchFamily="50" charset="-127"/>
                        </a:rPr>
                        <a:t>Reversing Door</a:t>
                      </a: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4. Use a socket wrench (8 mm) to remove the screws fastening the top hinge.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To prevent the fridge door from falling, make sure to hold it tight while removing the screws.</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13471">
                <a:tc vMerge="1">
                  <a:txBody>
                    <a:bodyPr/>
                    <a:lstStyle/>
                    <a:p>
                      <a:pPr latinLnBrk="1"/>
                      <a:endParaRPr lang="ko-KR" altLang="en-US"/>
                    </a:p>
                  </a:txBody>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5. Open the fridge door, and then lift the door to remove it from the middle hinge. Keep the door in a safe place.</a:t>
                      </a:r>
                    </a:p>
                    <a:p>
                      <a:pPr marL="180975" marR="0" lvl="0" indent="-180975" algn="l" defTabSz="914400" rtl="0" eaLnBrk="1" fontAlgn="base" latinLnBrk="1" hangingPunct="1">
                        <a:lnSpc>
                          <a:spcPct val="100000"/>
                        </a:lnSpc>
                        <a:spcBef>
                          <a:spcPct val="20000"/>
                        </a:spcBef>
                        <a:spcAft>
                          <a:spcPct val="0"/>
                        </a:spcAft>
                        <a:buClrTx/>
                        <a:buSzTx/>
                        <a:buFontTx/>
                        <a:buNone/>
                        <a:tabLst/>
                        <a:defRPr/>
                      </a:pPr>
                      <a:endParaRPr kumimoji="1" lang="en-US" altLang="ko-KR" sz="1200" b="0" i="0" u="none" strike="noStrike" cap="none" normalizeH="0" baseline="0" dirty="0" smtClean="0">
                        <a:ln>
                          <a:noFill/>
                        </a:ln>
                        <a:solidFill>
                          <a:schemeClr val="tx1"/>
                        </a:solidFill>
                        <a:effectLst/>
                        <a:latin typeface="Arial" pitchFamily="34" charset="0"/>
                        <a:ea typeface="굴림" pitchFamily="50" charset="-127"/>
                      </a:endParaRP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a:t>
                      </a:r>
                      <a:r>
                        <a:rPr kumimoji="1" lang="en-US" altLang="ko-KR" sz="1200" b="1" i="0" u="none" strike="noStrike" cap="none" normalizeH="0" baseline="0" dirty="0" smtClean="0">
                          <a:ln>
                            <a:noFill/>
                          </a:ln>
                          <a:solidFill>
                            <a:schemeClr val="tx1"/>
                          </a:solidFill>
                          <a:effectLst/>
                          <a:latin typeface="Arial" pitchFamily="34" charset="0"/>
                          <a:ea typeface="굴림" pitchFamily="50" charset="-127"/>
                        </a:rPr>
                        <a:t>CAUTION</a:t>
                      </a:r>
                    </a:p>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    The door is heavy. To prevent damage or injury, use caution while removing the door.</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6456462"/>
                  </a:ext>
                </a:extLst>
              </a:tr>
              <a:tr h="1210962">
                <a:tc vMerge="1">
                  <a:txBody>
                    <a:bodyPr/>
                    <a:lstStyle/>
                    <a:p>
                      <a:pPr marL="0" marR="0" lvl="0" indent="0" algn="ctr" defTabSz="914400" rtl="0" eaLnBrk="1" fontAlgn="base" latinLnBrk="1" hangingPunct="1">
                        <a:lnSpc>
                          <a:spcPct val="80000"/>
                        </a:lnSpc>
                        <a:spcBef>
                          <a:spcPct val="20000"/>
                        </a:spcBef>
                        <a:spcAft>
                          <a:spcPct val="0"/>
                        </a:spcAft>
                        <a:buClrTx/>
                        <a:buSzTx/>
                        <a:buFontTx/>
                        <a:buNone/>
                        <a:tabLst/>
                      </a:pPr>
                      <a:endParaRPr kumimoji="1" lang="en-US" altLang="ko-KR" sz="1300" b="0" i="0" u="none" strike="noStrike" cap="none" normalizeH="0" baseline="0" dirty="0" smtClean="0">
                        <a:ln>
                          <a:noFill/>
                        </a:ln>
                        <a:solidFill>
                          <a:schemeClr val="tx1"/>
                        </a:solidFill>
                        <a:effectLst/>
                        <a:latin typeface="Arial Black" pitchFamily="34" charset="0"/>
                        <a:ea typeface="Seoul-Identity-H" charset="-128"/>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1" hangingPunct="1">
                        <a:lnSpc>
                          <a:spcPct val="100000"/>
                        </a:lnSpc>
                        <a:spcBef>
                          <a:spcPct val="20000"/>
                        </a:spcBef>
                        <a:spcAft>
                          <a:spcPct val="0"/>
                        </a:spcAft>
                        <a:buClrTx/>
                        <a:buSzTx/>
                        <a:buFontTx/>
                        <a:buNone/>
                        <a:tabLst/>
                        <a:defRPr/>
                      </a:pPr>
                      <a:r>
                        <a:rPr kumimoji="1" lang="en-US" altLang="ko-KR" sz="1200" b="0" i="0" u="none" strike="noStrike" cap="none" normalizeH="0" baseline="0" dirty="0" smtClean="0">
                          <a:ln>
                            <a:noFill/>
                          </a:ln>
                          <a:solidFill>
                            <a:schemeClr val="tx1"/>
                          </a:solidFill>
                          <a:effectLst/>
                          <a:latin typeface="Arial" pitchFamily="34" charset="0"/>
                          <a:ea typeface="굴림" pitchFamily="50" charset="-127"/>
                        </a:rPr>
                        <a:t>6. Open the freezer door, and then use a socket wrench (8 mm) to remove the screws fastening the bottom hinge .</a:t>
                      </a:r>
                    </a:p>
                  </a:txBody>
                  <a:tcPr marL="18000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1" hangingPunct="1">
                        <a:lnSpc>
                          <a:spcPct val="80000"/>
                        </a:lnSpc>
                        <a:spcBef>
                          <a:spcPct val="20000"/>
                        </a:spcBef>
                        <a:spcAft>
                          <a:spcPct val="0"/>
                        </a:spcAft>
                        <a:buClrTx/>
                        <a:buSzTx/>
                        <a:buFontTx/>
                        <a:buNone/>
                        <a:tabLst/>
                      </a:pPr>
                      <a:endParaRPr kumimoji="1" lang="ko-KR" altLang="ko-KR" sz="1400" b="0" i="0" u="none" strike="noStrike" cap="none" normalizeH="0" baseline="0" dirty="0" smtClean="0">
                        <a:ln>
                          <a:noFill/>
                        </a:ln>
                        <a:solidFill>
                          <a:schemeClr val="tx1"/>
                        </a:solidFill>
                        <a:effectLst/>
                        <a:latin typeface="굴림" pitchFamily="50" charset="-127"/>
                        <a:ea typeface="굴림" pitchFamily="50" charset="-127"/>
                      </a:endParaRPr>
                    </a:p>
                  </a:txBody>
                  <a:tcPr marL="90000" marR="90000" marT="28803" marB="288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9" name="슬라이드 번호 개체 틀 3"/>
          <p:cNvSpPr txBox="1">
            <a:spLocks/>
          </p:cNvSpPr>
          <p:nvPr/>
        </p:nvSpPr>
        <p:spPr bwMode="auto">
          <a:xfrm>
            <a:off x="6842125" y="6448425"/>
            <a:ext cx="21336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algn="r" eaLnBrk="1" hangingPunct="1">
              <a:lnSpc>
                <a:spcPct val="110000"/>
              </a:lnSpc>
              <a:spcBef>
                <a:spcPct val="0"/>
              </a:spcBef>
              <a:buFont typeface="Wingdings" panose="05000000000000000000" pitchFamily="2" charset="2"/>
              <a:buNone/>
            </a:pPr>
            <a:fld id="{AF0F5BD9-3FAB-4502-9048-51A2A6BC06CC}" type="slidenum">
              <a:rPr lang="en-US" altLang="ko-KR" sz="1400" b="0"/>
              <a:pPr algn="r" eaLnBrk="1" hangingPunct="1">
                <a:lnSpc>
                  <a:spcPct val="110000"/>
                </a:lnSpc>
                <a:spcBef>
                  <a:spcPct val="0"/>
                </a:spcBef>
                <a:buFont typeface="Wingdings" panose="05000000000000000000" pitchFamily="2" charset="2"/>
                <a:buNone/>
              </a:pPr>
              <a:t>99</a:t>
            </a:fld>
            <a:endParaRPr lang="en-US" altLang="ko-KR" sz="1400" b="0"/>
          </a:p>
        </p:txBody>
      </p:sp>
      <p:pic>
        <p:nvPicPr>
          <p:cNvPr id="12" name="그림 11"/>
          <p:cNvPicPr>
            <a:picLocks noChangeAspect="1"/>
          </p:cNvPicPr>
          <p:nvPr/>
        </p:nvPicPr>
        <p:blipFill>
          <a:blip r:embed="rId3"/>
          <a:stretch>
            <a:fillRect/>
          </a:stretch>
        </p:blipFill>
        <p:spPr>
          <a:xfrm>
            <a:off x="6325258" y="1726603"/>
            <a:ext cx="1217884" cy="1301876"/>
          </a:xfrm>
          <a:prstGeom prst="rect">
            <a:avLst/>
          </a:prstGeom>
        </p:spPr>
      </p:pic>
      <p:pic>
        <p:nvPicPr>
          <p:cNvPr id="13" name="그림 12"/>
          <p:cNvPicPr>
            <a:picLocks noChangeAspect="1"/>
          </p:cNvPicPr>
          <p:nvPr/>
        </p:nvPicPr>
        <p:blipFill>
          <a:blip r:embed="rId4"/>
          <a:stretch>
            <a:fillRect/>
          </a:stretch>
        </p:blipFill>
        <p:spPr>
          <a:xfrm>
            <a:off x="7652891" y="1726603"/>
            <a:ext cx="790144" cy="1301876"/>
          </a:xfrm>
          <a:prstGeom prst="rect">
            <a:avLst/>
          </a:prstGeom>
        </p:spPr>
      </p:pic>
      <p:pic>
        <p:nvPicPr>
          <p:cNvPr id="14" name="그림 13"/>
          <p:cNvPicPr>
            <a:picLocks noChangeAspect="1"/>
          </p:cNvPicPr>
          <p:nvPr/>
        </p:nvPicPr>
        <p:blipFill>
          <a:blip r:embed="rId5"/>
          <a:stretch>
            <a:fillRect/>
          </a:stretch>
        </p:blipFill>
        <p:spPr>
          <a:xfrm>
            <a:off x="7000472" y="3288151"/>
            <a:ext cx="908453" cy="1399444"/>
          </a:xfrm>
          <a:prstGeom prst="rect">
            <a:avLst/>
          </a:prstGeom>
        </p:spPr>
      </p:pic>
      <p:pic>
        <p:nvPicPr>
          <p:cNvPr id="16" name="그림 15"/>
          <p:cNvPicPr>
            <a:picLocks noChangeAspect="1"/>
          </p:cNvPicPr>
          <p:nvPr/>
        </p:nvPicPr>
        <p:blipFill>
          <a:blip r:embed="rId6"/>
          <a:stretch>
            <a:fillRect/>
          </a:stretch>
        </p:blipFill>
        <p:spPr>
          <a:xfrm>
            <a:off x="6864284" y="4944612"/>
            <a:ext cx="1044641" cy="1108389"/>
          </a:xfrm>
          <a:prstGeom prst="rect">
            <a:avLst/>
          </a:prstGeom>
        </p:spPr>
      </p:pic>
      <p:sp>
        <p:nvSpPr>
          <p:cNvPr id="18" name="Rectangle 2"/>
          <p:cNvSpPr>
            <a:spLocks noChangeArrowheads="1"/>
          </p:cNvSpPr>
          <p:nvPr/>
        </p:nvSpPr>
        <p:spPr bwMode="auto">
          <a:xfrm>
            <a:off x="762000" y="938213"/>
            <a:ext cx="5543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latinLnBrk="1">
              <a:spcBef>
                <a:spcPct val="20000"/>
              </a:spcBef>
              <a:buChar char="•"/>
              <a:defRPr kumimoji="1" sz="3200">
                <a:solidFill>
                  <a:schemeClr val="tx1"/>
                </a:solidFill>
                <a:latin typeface="굴림" panose="020B0600000101010101" pitchFamily="50" charset="-127"/>
                <a:ea typeface="굴림" panose="020B0600000101010101" pitchFamily="50" charset="-127"/>
              </a:defRPr>
            </a:lvl1pPr>
            <a:lvl2pPr marL="742950" indent="-285750" latinLnBrk="1">
              <a:spcBef>
                <a:spcPct val="20000"/>
              </a:spcBef>
              <a:buChar char="–"/>
              <a:defRPr kumimoji="1" sz="2800">
                <a:solidFill>
                  <a:schemeClr val="tx1"/>
                </a:solidFill>
                <a:latin typeface="굴림" panose="020B0600000101010101" pitchFamily="50" charset="-127"/>
                <a:ea typeface="굴림" panose="020B0600000101010101" pitchFamily="50" charset="-127"/>
              </a:defRPr>
            </a:lvl2pPr>
            <a:lvl3pPr marL="1143000" indent="-228600" latinLnBrk="1">
              <a:spcBef>
                <a:spcPct val="20000"/>
              </a:spcBef>
              <a:buChar char="•"/>
              <a:defRPr kumimoji="1" sz="2400">
                <a:solidFill>
                  <a:schemeClr val="tx1"/>
                </a:solidFill>
                <a:latin typeface="굴림" panose="020B0600000101010101" pitchFamily="50" charset="-127"/>
                <a:ea typeface="굴림" panose="020B0600000101010101" pitchFamily="50" charset="-127"/>
              </a:defRPr>
            </a:lvl3pPr>
            <a:lvl4pPr marL="16002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4pPr>
            <a:lvl5pPr marL="2057400" indent="-228600" latinLnBrk="1">
              <a:spcBef>
                <a:spcPct val="20000"/>
              </a:spcBef>
              <a:buChar char="»"/>
              <a:defRPr kumimoji="1" sz="2000">
                <a:solidFill>
                  <a:schemeClr val="tx1"/>
                </a:solidFill>
                <a:latin typeface="굴림" panose="020B0600000101010101" pitchFamily="50" charset="-127"/>
                <a:ea typeface="굴림" panose="020B0600000101010101" pitchFamily="50" charset="-127"/>
              </a:defRPr>
            </a:lvl5pPr>
            <a:lvl6pPr marL="25146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6pPr>
            <a:lvl7pPr marL="29718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7pPr>
            <a:lvl8pPr marL="34290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8pPr>
            <a:lvl9pPr marL="3886200" indent="-228600" eaLnBrk="0" fontAlgn="base" hangingPunct="0">
              <a:spcBef>
                <a:spcPct val="20000"/>
              </a:spcBef>
              <a:spcAft>
                <a:spcPct val="0"/>
              </a:spcAft>
              <a:buChar char="»"/>
              <a:defRPr kumimoji="1" sz="2000">
                <a:solidFill>
                  <a:schemeClr val="tx1"/>
                </a:solidFill>
                <a:latin typeface="굴림" panose="020B0600000101010101" pitchFamily="50" charset="-127"/>
                <a:ea typeface="굴림" panose="020B0600000101010101" pitchFamily="50" charset="-127"/>
              </a:defRPr>
            </a:lvl9pPr>
          </a:lstStyle>
          <a:p>
            <a:pPr eaLnBrk="1" hangingPunct="1">
              <a:spcBef>
                <a:spcPct val="0"/>
              </a:spcBef>
              <a:buFont typeface="Wingdings" panose="05000000000000000000" pitchFamily="2" charset="2"/>
              <a:buNone/>
            </a:pPr>
            <a:r>
              <a:rPr lang="en-US" altLang="ko-KR" sz="1800" b="0" dirty="0" smtClean="0">
                <a:solidFill>
                  <a:srgbClr val="006699"/>
                </a:solidFill>
                <a:latin typeface="Arial Black" panose="020B0A04020102020204" pitchFamily="34" charset="0"/>
                <a:ea typeface="헤드라인" pitchFamily="18" charset="-127"/>
              </a:rPr>
              <a:t>4-44. </a:t>
            </a:r>
            <a:r>
              <a:rPr lang="en-US" altLang="ko-KR" sz="1800" b="0" dirty="0">
                <a:solidFill>
                  <a:srgbClr val="006699"/>
                </a:solidFill>
                <a:latin typeface="Arial Black" panose="020B0A04020102020204" pitchFamily="34" charset="0"/>
                <a:ea typeface="헤드라인" pitchFamily="18" charset="-127"/>
              </a:rPr>
              <a:t>Reversing the Door </a:t>
            </a:r>
            <a:r>
              <a:rPr lang="en-US" altLang="ko-KR" sz="1800" b="0" dirty="0" smtClean="0">
                <a:solidFill>
                  <a:srgbClr val="006699"/>
                </a:solidFill>
                <a:latin typeface="Arial Black" panose="020B0A04020102020204" pitchFamily="34" charset="0"/>
                <a:ea typeface="헤드라인" pitchFamily="18" charset="-127"/>
              </a:rPr>
              <a:t>swing</a:t>
            </a:r>
            <a:endParaRPr lang="en-US" altLang="ko-KR" sz="1800" b="0" dirty="0">
              <a:solidFill>
                <a:srgbClr val="006699"/>
              </a:solidFill>
              <a:latin typeface="Arial Black" panose="020B0A04020102020204" pitchFamily="34" charset="0"/>
              <a:ea typeface="헤드라인" pitchFamily="18" charset="-127"/>
            </a:endParaRPr>
          </a:p>
        </p:txBody>
      </p:sp>
    </p:spTree>
    <p:extLst>
      <p:ext uri="{BB962C8B-B14F-4D97-AF65-F5344CB8AC3E}">
        <p14:creationId xmlns:p14="http://schemas.microsoft.com/office/powerpoint/2010/main" val="3250005110"/>
      </p:ext>
    </p:extLst>
  </p:cSld>
  <p:clrMapOvr>
    <a:masterClrMapping/>
  </p:clrMapOvr>
  <p:timing>
    <p:tnLst>
      <p:par>
        <p:cTn id="1" dur="indefinite" restart="never" nodeType="tmRoot"/>
      </p:par>
    </p:tnLst>
  </p:timing>
</p:sld>
</file>

<file path=ppt/theme/theme1.xml><?xml version="1.0" encoding="utf-8"?>
<a:theme xmlns:a="http://schemas.openxmlformats.org/drawingml/2006/main" name="realpt_106">
  <a:themeElements>
    <a:clrScheme name="realpt_106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FFFFFF"/>
      </a:hlink>
      <a:folHlink>
        <a:srgbClr val="FFFFFF"/>
      </a:folHlink>
    </a:clrScheme>
    <a:fontScheme name="realpt_106">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realpt_106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realpt_106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realpt_106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realpt_106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realpt_106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realpt_106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realpt_106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realpt_106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realpt_106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realpt_106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realpt_106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realpt_106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디자인 사용자 지정">
  <a:themeElements>
    <a:clrScheme name="디자인 사용자 지정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디자인 사용자 지정">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디자인 사용자 지정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디자인 사용자 지정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디자인 사용자 지정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디자인 사용자 지정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디자인 사용자 지정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디자인 사용자 지정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디자인 사용자 지정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디자인 사용자 지정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디자인 사용자 지정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디자인 사용자 지정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디자인 사용자 지정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디자인 사용자 지정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realpt_106">
  <a:themeElements>
    <a:clrScheme name="2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realpt_106">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2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realpt_106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realpt_106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realpt_106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realpt_106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realpt_106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realpt_106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realpt_106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realpt_106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realpt_106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realpt_106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realpt_106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realpt_106">
  <a:themeElements>
    <a:clrScheme name="3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realpt_106">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3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realpt_106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realpt_106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realpt_106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realpt_106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realpt_106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realpt_106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realpt_106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realpt_106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realpt_106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realpt_106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realpt_106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realpt_106">
  <a:themeElements>
    <a:clrScheme name="1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realpt_106">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1_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realpt_106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realpt_106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realpt_106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realpt_106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realpt_106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realpt_106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realpt_106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realpt_106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realpt_106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realpt_106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realpt_106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realpt_106">
  <a:themeElements>
    <a:clrScheme name="realpt_106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FFFFFF"/>
      </a:hlink>
      <a:folHlink>
        <a:srgbClr val="FFFFFF"/>
      </a:folHlink>
    </a:clrScheme>
    <a:fontScheme name="realpt_106">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none" lIns="0" tIns="0" rIns="0" bIns="0" numCol="1" anchor="t" anchorCtr="0" compatLnSpc="1">
        <a:prstTxWarp prst="textNoShape">
          <a:avLst/>
        </a:prstTxWarp>
        <a:spAutoFit/>
      </a:bodyPr>
      <a:lstStyle>
        <a:defPPr marL="0" marR="0" indent="0" algn="ctr" defTabSz="914400" rtl="0" eaLnBrk="1" fontAlgn="base" latinLnBrk="1" hangingPunct="1">
          <a:lnSpc>
            <a:spcPct val="100000"/>
          </a:lnSpc>
          <a:spcBef>
            <a:spcPct val="0"/>
          </a:spcBef>
          <a:spcAft>
            <a:spcPct val="0"/>
          </a:spcAft>
          <a:buClrTx/>
          <a:buSzTx/>
          <a:buFontTx/>
          <a:buNone/>
          <a:tabLst/>
          <a:defRPr kumimoji="1" lang="ko-KR" altLang="en-US" sz="1000" b="0" i="0" u="none" strike="noStrike" cap="none" normalizeH="0" baseline="0" smtClean="0">
            <a:ln>
              <a:noFill/>
            </a:ln>
            <a:solidFill>
              <a:srgbClr val="000000"/>
            </a:solidFill>
            <a:effectLst/>
            <a:latin typeface="Tahoma" pitchFamily="34" charset="0"/>
            <a:ea typeface="바탕" pitchFamily="18" charset="-127"/>
          </a:defRPr>
        </a:defPPr>
      </a:lstStyle>
    </a:lnDef>
  </a:objectDefaults>
  <a:extraClrSchemeLst>
    <a:extraClrScheme>
      <a:clrScheme name="realpt_106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realpt_106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realpt_106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realpt_106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realpt_106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realpt_106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realpt_106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realpt_106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realpt_106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realpt_106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realpt_106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realpt_106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realpt_106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테마">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맑은 고딕"/>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맑은 고딕"/>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테마">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맑은 고딕"/>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맑은 고딕"/>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128540</TotalTime>
  <Words>30347</Words>
  <Application>Microsoft Office PowerPoint</Application>
  <PresentationFormat>Pokaz na ekranie (4:3)</PresentationFormat>
  <Paragraphs>5928</Paragraphs>
  <Slides>229</Slides>
  <Notes>44</Notes>
  <HiddenSlides>0</HiddenSlides>
  <MMClips>0</MMClips>
  <ScaleCrop>false</ScaleCrop>
  <HeadingPairs>
    <vt:vector size="8" baseType="variant">
      <vt:variant>
        <vt:lpstr>Używane czcionki</vt:lpstr>
      </vt:variant>
      <vt:variant>
        <vt:i4>21</vt:i4>
      </vt:variant>
      <vt:variant>
        <vt:lpstr>Motyw</vt:lpstr>
      </vt:variant>
      <vt:variant>
        <vt:i4>6</vt:i4>
      </vt:variant>
      <vt:variant>
        <vt:lpstr>Osadzone serwery OLE</vt:lpstr>
      </vt:variant>
      <vt:variant>
        <vt:i4>1</vt:i4>
      </vt:variant>
      <vt:variant>
        <vt:lpstr>Tytuły slajdów</vt:lpstr>
      </vt:variant>
      <vt:variant>
        <vt:i4>229</vt:i4>
      </vt:variant>
    </vt:vector>
  </HeadingPairs>
  <TitlesOfParts>
    <vt:vector size="257" baseType="lpstr">
      <vt:lpstr>맑은 고딕</vt:lpstr>
      <vt:lpstr>Arial</vt:lpstr>
      <vt:lpstr>Arial Black</vt:lpstr>
      <vt:lpstr>Arial Narrow</vt:lpstr>
      <vt:lpstr>Arial Unicode MS</vt:lpstr>
      <vt:lpstr>바탕</vt:lpstr>
      <vt:lpstr>Calibri</vt:lpstr>
      <vt:lpstr>돋움</vt:lpstr>
      <vt:lpstr>돋움체</vt:lpstr>
      <vt:lpstr>굴림</vt:lpstr>
      <vt:lpstr>굴림체</vt:lpstr>
      <vt:lpstr>HY견고딕</vt:lpstr>
      <vt:lpstr>HY헤드라인M</vt:lpstr>
      <vt:lpstr>HY울릉도L</vt:lpstr>
      <vt:lpstr>SamsungOne 700</vt:lpstr>
      <vt:lpstr>Seoul-Identity-H</vt:lpstr>
      <vt:lpstr>Tahoma</vt:lpstr>
      <vt:lpstr>Verdana</vt:lpstr>
      <vt:lpstr>Wingdings</vt:lpstr>
      <vt:lpstr>견고딕</vt:lpstr>
      <vt:lpstr>헤드라인</vt:lpstr>
      <vt:lpstr>realpt_106</vt:lpstr>
      <vt:lpstr>디자인 사용자 지정</vt:lpstr>
      <vt:lpstr>2_realpt_106</vt:lpstr>
      <vt:lpstr>3_realpt_106</vt:lpstr>
      <vt:lpstr>1_realpt_106</vt:lpstr>
      <vt:lpstr>6_realpt_106</vt:lpstr>
      <vt:lpstr>Image</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vector>
  </TitlesOfParts>
  <Company>신광디자인팀fm9fy-tmf7q-kckct-v9t29-tbbbg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슬라이드 1</dc:title>
  <dc:creator>win-2</dc:creator>
  <cp:lastModifiedBy>Rafal Mikolajczak/MQC /SEPM/Associate/Samsung Electronics</cp:lastModifiedBy>
  <cp:revision>3373</cp:revision>
  <cp:lastPrinted>2021-03-03T03:32:25Z</cp:lastPrinted>
  <dcterms:created xsi:type="dcterms:W3CDTF">2005-03-14T06:02:33Z</dcterms:created>
  <dcterms:modified xsi:type="dcterms:W3CDTF">2022-09-05T07:13:32Z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SCPROP">
    <vt:lpwstr>NSCCustomProperty</vt:lpwstr>
  </property>
</Properties>
</file>